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20"/>
  </p:notesMasterIdLst>
  <p:handoutMasterIdLst>
    <p:handoutMasterId r:id="rId21"/>
  </p:handoutMasterIdLst>
  <p:sldIdLst>
    <p:sldId id="259" r:id="rId5"/>
    <p:sldId id="262" r:id="rId6"/>
    <p:sldId id="265" r:id="rId7"/>
    <p:sldId id="261" r:id="rId8"/>
    <p:sldId id="267" r:id="rId9"/>
    <p:sldId id="268" r:id="rId10"/>
    <p:sldId id="269" r:id="rId11"/>
    <p:sldId id="270" r:id="rId12"/>
    <p:sldId id="274" r:id="rId13"/>
    <p:sldId id="276" r:id="rId14"/>
    <p:sldId id="273" r:id="rId15"/>
    <p:sldId id="277" r:id="rId16"/>
    <p:sldId id="278" r:id="rId17"/>
    <p:sldId id="271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E66"/>
    <a:srgbClr val="F6D10F"/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11612-A3E7-4091-BEA0-822E02EB22E4}" v="63" dt="2024-06-11T21:00:04.243"/>
    <p1510:client id="{C15523F7-9AE4-478E-9360-DBC614594E6C}" v="1130" dt="2024-06-11T21:51:46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10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0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08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56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38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81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0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65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7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8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50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19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6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7/18/2024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7/18/2024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Always use a Final Slide in order to include the Creative Commons footer language in the presentation.</a:t>
            </a:r>
            <a:br>
              <a:rPr lang="en-US"/>
            </a:br>
            <a:r>
              <a:rPr lang="en-US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7/18/2024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7/18/2024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7/18/2024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7/18/2024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7/18/2024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7/18/2024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7/18/2024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7/18/2024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ndergroundscholars.berkeley.edu/blog/2019/3/6/language-guide-for-communicating-about-those-involved-in-the-carceral-syste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pennington@sbctc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mailto:korellana@sbct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sbctc.edu/colleges-staff/programs-services/prisons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/>
          <a:lstStyle/>
          <a:p>
            <a:r>
              <a:rPr lang="en-US"/>
              <a:t>2024 </a:t>
            </a:r>
            <a:r>
              <a:rPr lang="en-US" err="1"/>
              <a:t>BEdA</a:t>
            </a:r>
            <a:r>
              <a:rPr lang="en-US"/>
              <a:t> Biennial Conference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888" y="3430944"/>
            <a:ext cx="8336975" cy="999259"/>
          </a:xfrm>
        </p:spPr>
        <p:txBody>
          <a:bodyPr lIns="91440" tIns="45720" rIns="91440" bIns="45720" anchor="t"/>
          <a:lstStyle/>
          <a:p>
            <a:r>
              <a:rPr lang="en-US" sz="4400"/>
              <a:t>Supporting Justice</a:t>
            </a:r>
            <a:br>
              <a:rPr lang="en-US" sz="4400"/>
            </a:br>
            <a:r>
              <a:rPr lang="en-US" sz="4400"/>
              <a:t>Impacted Students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769402"/>
            <a:ext cx="8387232" cy="758825"/>
          </a:xfrm>
        </p:spPr>
        <p:txBody>
          <a:bodyPr lIns="91440" tIns="45720" rIns="91440" bIns="45720" anchor="t"/>
          <a:lstStyle/>
          <a:p>
            <a:r>
              <a:rPr lang="en-US"/>
              <a:t>Chastity Pennington &amp; Katelynn Orellana – SBCTC Basic Education for Adults</a:t>
            </a:r>
          </a:p>
          <a:p>
            <a:r>
              <a:rPr lang="en-US"/>
              <a:t>July 24,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Student narrative for resume activity">
            <a:extLst>
              <a:ext uri="{FF2B5EF4-FFF2-40B4-BE49-F238E27FC236}">
                <a16:creationId xmlns:a16="http://schemas.microsoft.com/office/drawing/2014/main" id="{4B53C1DA-103A-8A93-E561-A39E93BA67C4}"/>
              </a:ext>
            </a:extLst>
          </p:cNvPr>
          <p:cNvSpPr/>
          <p:nvPr/>
        </p:nvSpPr>
        <p:spPr>
          <a:xfrm>
            <a:off x="-16645" y="-16646"/>
            <a:ext cx="9177291" cy="688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16480-D0A2-FC56-3007-C4EFC469E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897" y="-4009"/>
            <a:ext cx="9158159" cy="6875326"/>
          </a:xfrm>
        </p:spPr>
        <p:txBody>
          <a:bodyPr lIns="91440" tIns="45720" rIns="91440" bIns="45720" anchor="t"/>
          <a:lstStyle/>
          <a:p>
            <a:pPr marL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/>
              <a:t>My childhood was a mix of laughter and struggle. Raised by a single mother who worked tirelessly to make ends meet, I learned the value of hard work and resilience from a young age. Despite the challenges of growing up in a tough neighborhood, I held onto dreams of a brighter future.</a:t>
            </a:r>
            <a:endParaRPr lang="en-US"/>
          </a:p>
          <a:p>
            <a:pPr marL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/>
              <a:t>As a teenager, I found myself drawn to the allure of quick money and street life. I worked part-time at a local fast-food chain. However, desperate to escape the cycle of poverty, I made some regrettable choices that led me down a path of trouble. By the time I turned 20, I found myself behind bars, facing the consequences of my actions. It was a wake-up call that shook me to my core.</a:t>
            </a:r>
          </a:p>
          <a:p>
            <a:pPr marL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/>
              <a:t>In the confines of prison walls, I was forced to confront the reality of my choices. Determined to turn my life around, I immersed myself in every opportunity for growth and self-improvement.. I seized every chance to expand my horizons and build a better future for myself.</a:t>
            </a:r>
          </a:p>
          <a:p>
            <a:pPr marL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/>
              <a:t>I Joined a prison-based carpentry program and helped build a mini-home, including the multi-functional furniture. I entered a prison education program to earn a Certificate in Safety in Trades. I also began coursework to continue my education towards receiving an associate's degree. This was challenging because part way through I was transferred to a different facility across the state. However, I picked up the pieces and continued my education.</a:t>
            </a:r>
          </a:p>
          <a:p>
            <a:pPr marL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/>
              <a:t>I also spent time volunteering in the prison library. I would help organize the books and helped fellow inmates access resources for their own education.</a:t>
            </a:r>
          </a:p>
          <a:p>
            <a:pPr marL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/>
              <a:t>After serving my time, I am emerging from prison with a newfound sense of purpose and determination. I set out to rebuild my life brick by brick. Despite the challenges of reentry, I remain steadfast in my commitment to staying on the right path.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26227-7F5B-0382-9C21-4043FAB9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14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putting their hands together&#10;&#10;Description automatically generated">
            <a:extLst>
              <a:ext uri="{FF2B5EF4-FFF2-40B4-BE49-F238E27FC236}">
                <a16:creationId xmlns:a16="http://schemas.microsoft.com/office/drawing/2014/main" id="{B8C203A1-DB9A-C7A2-F0D9-B42374535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336" y="4035197"/>
            <a:ext cx="3630386" cy="28262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C1F63D-483A-B2E1-D298-57457774E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76958"/>
            <a:ext cx="7886700" cy="994441"/>
          </a:xfrm>
        </p:spPr>
        <p:txBody>
          <a:bodyPr lIns="91440" tIns="45720" rIns="91440" bIns="45720" anchor="t"/>
          <a:lstStyle/>
          <a:p>
            <a:r>
              <a:rPr lang="en-US"/>
              <a:t>Supporting Justice Impacted </a:t>
            </a:r>
            <a:br>
              <a:rPr lang="en-US"/>
            </a:br>
            <a:r>
              <a:rPr lang="en-US"/>
              <a:t>(Re-entry) students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696BC-E85E-2C35-29D1-209E6CDBB2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920177"/>
            <a:ext cx="7886700" cy="3428855"/>
          </a:xfrm>
        </p:spPr>
        <p:txBody>
          <a:bodyPr lIns="91440" tIns="45720" rIns="91440" bIns="45720" anchor="t"/>
          <a:lstStyle/>
          <a:p>
            <a:r>
              <a:rPr lang="en-US"/>
              <a:t>Building Trust &amp; Authenticity</a:t>
            </a:r>
          </a:p>
          <a:p>
            <a:r>
              <a:rPr lang="en-US"/>
              <a:t>Recognizing Unique Barriers</a:t>
            </a:r>
          </a:p>
          <a:p>
            <a:r>
              <a:rPr lang="en-US"/>
              <a:t>Collaborating for Solutions</a:t>
            </a:r>
          </a:p>
        </p:txBody>
      </p:sp>
    </p:spTree>
    <p:extLst>
      <p:ext uri="{BB962C8B-B14F-4D97-AF65-F5344CB8AC3E}">
        <p14:creationId xmlns:p14="http://schemas.microsoft.com/office/powerpoint/2010/main" val="202780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F3C9E-0B91-D947-825F-63434CED4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Small Group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B405D-3EFE-B08C-148A-95B1B50840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400"/>
              <a:t>Identify a note-taker and a speaker on behalf of small group</a:t>
            </a:r>
          </a:p>
          <a:p>
            <a:pPr marL="342900" indent="-342900"/>
            <a:r>
              <a:rPr lang="en-US" sz="2400"/>
              <a:t>What tools, resources, approaches or philosophies do you use, or are available through your institution, to support justice impacted students?</a:t>
            </a:r>
          </a:p>
          <a:p>
            <a:pPr marL="342900" indent="-342900"/>
            <a:r>
              <a:rPr lang="en-US" sz="2400"/>
              <a:t>What other unique barriers have you assisted justice impacted students with navigating?</a:t>
            </a:r>
          </a:p>
          <a:p>
            <a:pPr marL="342900" indent="-342900"/>
            <a:r>
              <a:rPr lang="en-US" sz="2400"/>
              <a:t>What strengths and challenges have you identified and navigated in serving justice impacted students?</a:t>
            </a:r>
          </a:p>
          <a:p>
            <a:pPr marL="342900" indent="-342900"/>
            <a:r>
              <a:rPr lang="en-US" sz="2400"/>
              <a:t>How do you honor and incorporate these students' voices?</a:t>
            </a:r>
          </a:p>
        </p:txBody>
      </p:sp>
    </p:spTree>
    <p:extLst>
      <p:ext uri="{BB962C8B-B14F-4D97-AF65-F5344CB8AC3E}">
        <p14:creationId xmlns:p14="http://schemas.microsoft.com/office/powerpoint/2010/main" val="2582954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F3C9E-0B91-D947-825F-63434CED4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Large Group Share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B405D-3EFE-B08C-148A-95B1B50840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/>
              <a:t>One volunteer to share out from each table round</a:t>
            </a:r>
          </a:p>
        </p:txBody>
      </p:sp>
      <p:pic>
        <p:nvPicPr>
          <p:cNvPr id="4" name="Picture 3" descr="A group of people with colorful speech bubbles&#10;&#10;Description automatically generated">
            <a:extLst>
              <a:ext uri="{FF2B5EF4-FFF2-40B4-BE49-F238E27FC236}">
                <a16:creationId xmlns:a16="http://schemas.microsoft.com/office/drawing/2014/main" id="{62643DB2-4575-BAC8-50F0-63162C700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5" y="2839733"/>
            <a:ext cx="42862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64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0653A-13CC-15F0-03A8-846F1F633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Closing &amp; Takeaways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E6CE7-DEEA-FB8A-772E-2AA207CCD1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r>
              <a:rPr lang="en-US"/>
              <a:t>Our call for supporting students furthest from justice</a:t>
            </a:r>
          </a:p>
          <a:p>
            <a:r>
              <a:rPr lang="en-US"/>
              <a:t>Additional Resources:</a:t>
            </a:r>
          </a:p>
          <a:p>
            <a:pPr marL="914400" lvl="2" indent="0">
              <a:buNone/>
            </a:pPr>
            <a:r>
              <a:rPr lang="en-US">
                <a:hlinkClick r:id="rId3"/>
              </a:rPr>
              <a:t>Underground Scholars Language Guide</a:t>
            </a:r>
          </a:p>
          <a:p>
            <a:pPr marL="914400" lvl="2" indent="0">
              <a:buNone/>
            </a:pPr>
            <a:r>
              <a:rPr lang="en-US"/>
              <a:t>A Note on Financial Aid (Pell Reinstatement)</a:t>
            </a:r>
          </a:p>
          <a:p>
            <a:r>
              <a:rPr lang="en-US"/>
              <a:t>Sticky Note Activity - Parting Takeaways</a:t>
            </a:r>
          </a:p>
        </p:txBody>
      </p:sp>
    </p:spTree>
    <p:extLst>
      <p:ext uri="{BB962C8B-B14F-4D97-AF65-F5344CB8AC3E}">
        <p14:creationId xmlns:p14="http://schemas.microsoft.com/office/powerpoint/2010/main" val="3759939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C8E23-3A52-F06F-3CD4-F57F1AF5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Fill out Session 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7D3B1-73EF-5ED5-9947-BF4A49B243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200"/>
              <a:t>Chastity Pennington</a:t>
            </a:r>
            <a:br>
              <a:rPr lang="en-US" sz="2200"/>
            </a:br>
            <a:r>
              <a:rPr lang="en-US" sz="2200"/>
              <a:t>Program Administrator</a:t>
            </a:r>
          </a:p>
          <a:p>
            <a:pPr marL="0" indent="0">
              <a:buNone/>
            </a:pPr>
            <a:r>
              <a:rPr lang="en-US" sz="2200"/>
              <a:t>Corrections Education</a:t>
            </a:r>
            <a:br>
              <a:rPr lang="en-US" sz="2200"/>
            </a:br>
            <a:r>
              <a:rPr lang="en-US" sz="2200">
                <a:hlinkClick r:id="rId3"/>
              </a:rPr>
              <a:t>cpennington@sbctc.edu</a:t>
            </a:r>
            <a:endParaRPr lang="en-US" sz="2200"/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r>
              <a:rPr lang="en-US" sz="2200"/>
              <a:t>Katelynn Orellana</a:t>
            </a:r>
            <a:br>
              <a:rPr lang="en-US" sz="2200"/>
            </a:br>
            <a:r>
              <a:rPr lang="en-US" sz="2200"/>
              <a:t>Program Administrator</a:t>
            </a:r>
          </a:p>
          <a:p>
            <a:pPr marL="0" indent="0">
              <a:buNone/>
            </a:pPr>
            <a:r>
              <a:rPr lang="en-US" sz="2200"/>
              <a:t>Professional Development &amp; EDI</a:t>
            </a:r>
            <a:br>
              <a:rPr lang="en-US" sz="2200"/>
            </a:br>
            <a:r>
              <a:rPr lang="en-US" sz="2200">
                <a:hlinkClick r:id="rId4"/>
              </a:rPr>
              <a:t>korellana@sbctc.edu</a:t>
            </a:r>
            <a:endParaRPr lang="en-US" sz="2200"/>
          </a:p>
          <a:p>
            <a:pPr marL="0" indent="0">
              <a:buNone/>
            </a:pPr>
            <a:endParaRPr lang="en-US" sz="2200"/>
          </a:p>
        </p:txBody>
      </p:sp>
      <p:pic>
        <p:nvPicPr>
          <p:cNvPr id="4" name="Picture 3" descr="icon of a hand holding a cell phone">
            <a:extLst>
              <a:ext uri="{FF2B5EF4-FFF2-40B4-BE49-F238E27FC236}">
                <a16:creationId xmlns:a16="http://schemas.microsoft.com/office/drawing/2014/main" id="{40671FEF-AF7E-2910-201C-3A050CC490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9883" y="2594946"/>
            <a:ext cx="1905000" cy="1905000"/>
          </a:xfrm>
          <a:prstGeom prst="rect">
            <a:avLst/>
          </a:prstGeom>
        </p:spPr>
      </p:pic>
      <p:pic>
        <p:nvPicPr>
          <p:cNvPr id="5" name="Picture 4" descr="Icon of a computer with a form on the screen">
            <a:extLst>
              <a:ext uri="{FF2B5EF4-FFF2-40B4-BE49-F238E27FC236}">
                <a16:creationId xmlns:a16="http://schemas.microsoft.com/office/drawing/2014/main" id="{2516F589-556D-3157-1CFA-C6E09E4E05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8955" y="2480645"/>
            <a:ext cx="2143125" cy="2133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8FD08C-248D-967E-4A9C-7A1BB02AC8BB}"/>
              </a:ext>
            </a:extLst>
          </p:cNvPr>
          <p:cNvSpPr txBox="1"/>
          <p:nvPr/>
        </p:nvSpPr>
        <p:spPr>
          <a:xfrm>
            <a:off x="5282673" y="4832580"/>
            <a:ext cx="336385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/>
              <a:t>THANK YOU!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56125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varying colored people icons grouped together">
            <a:extLst>
              <a:ext uri="{FF2B5EF4-FFF2-40B4-BE49-F238E27FC236}">
                <a16:creationId xmlns:a16="http://schemas.microsoft.com/office/drawing/2014/main" id="{D0E2F96B-214E-A900-EA93-92EAC49F89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286" y="4288971"/>
            <a:ext cx="4245429" cy="2427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WELCOME &amp; Intentions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i="1"/>
              <a:t>Everyone works with justice impacted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map of the state of Washington indicating locations of corrections education providers">
            <a:extLst>
              <a:ext uri="{FF2B5EF4-FFF2-40B4-BE49-F238E27FC236}">
                <a16:creationId xmlns:a16="http://schemas.microsoft.com/office/drawing/2014/main" id="{AD18C2DF-0289-BF01-A405-422B082BF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60227" y="-1472"/>
            <a:ext cx="5592676" cy="672061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806B7-35EF-E7C3-E5CF-D80101F1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6DB5C5-F367-48DD-FC02-91E12708BD0E}"/>
              </a:ext>
            </a:extLst>
          </p:cNvPr>
          <p:cNvSpPr txBox="1">
            <a:spLocks/>
          </p:cNvSpPr>
          <p:nvPr/>
        </p:nvSpPr>
        <p:spPr>
          <a:xfrm>
            <a:off x="230603" y="1859355"/>
            <a:ext cx="4115311" cy="101198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/>
              <a:t>8 Community Colleges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11 Adult Prisons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1A8FE17-C9B7-74DE-2389-42B5BCE7CF00}"/>
              </a:ext>
            </a:extLst>
          </p:cNvPr>
          <p:cNvSpPr txBox="1">
            <a:spLocks/>
          </p:cNvSpPr>
          <p:nvPr/>
        </p:nvSpPr>
        <p:spPr>
          <a:xfrm>
            <a:off x="383003" y="3236791"/>
            <a:ext cx="2966844" cy="3035479"/>
          </a:xfrm>
          <a:prstGeom prst="rect">
            <a:avLst/>
          </a:prstGeom>
          <a:solidFill>
            <a:srgbClr val="F6D10F"/>
          </a:solidFill>
          <a:ln>
            <a:solidFill>
              <a:schemeClr val="tx1"/>
            </a:solidFill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rgbClr val="0A3E66"/>
                </a:solidFill>
              </a:rPr>
              <a:t>PROGRAMS</a:t>
            </a:r>
          </a:p>
          <a:p>
            <a:pPr algn="ctr"/>
            <a:endParaRPr lang="en-US" b="1">
              <a:solidFill>
                <a:srgbClr val="0A3E66"/>
              </a:solidFill>
            </a:endParaRPr>
          </a:p>
          <a:p>
            <a:pPr marL="285750" indent="-285750">
              <a:buFont typeface="Wingdings"/>
              <a:buChar char="v"/>
            </a:pPr>
            <a:r>
              <a:rPr lang="en-US">
                <a:solidFill>
                  <a:srgbClr val="0A3E66"/>
                </a:solidFill>
              </a:rPr>
              <a:t>High School Completion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solidFill>
                  <a:srgbClr val="0A3E66"/>
                </a:solidFill>
              </a:rPr>
              <a:t>GED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solidFill>
                  <a:srgbClr val="0A3E66"/>
                </a:solidFill>
              </a:rPr>
              <a:t>ESL/ELA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solidFill>
                  <a:srgbClr val="0A3E66"/>
                </a:solidFill>
              </a:rPr>
              <a:t>College Prep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solidFill>
                  <a:srgbClr val="0A3E66"/>
                </a:solidFill>
              </a:rPr>
              <a:t>Vocational Programs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solidFill>
                  <a:srgbClr val="0A3E66"/>
                </a:solidFill>
              </a:rPr>
              <a:t>Certificate Programs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solidFill>
                  <a:srgbClr val="0A3E66"/>
                </a:solidFill>
              </a:rPr>
              <a:t>Degree Programs</a:t>
            </a:r>
          </a:p>
          <a:p>
            <a:pPr marL="0" indent="0">
              <a:buNone/>
            </a:pP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err="1"/>
              <a:t>Wa</a:t>
            </a:r>
            <a:r>
              <a:rPr lang="en-US"/>
              <a:t> </a:t>
            </a:r>
            <a:r>
              <a:rPr lang="en-US" err="1"/>
              <a:t>st</a:t>
            </a:r>
            <a:r>
              <a:rPr lang="en-US"/>
              <a:t> </a:t>
            </a:r>
            <a:r>
              <a:rPr lang="en-US" err="1"/>
              <a:t>cORRECTIONs</a:t>
            </a:r>
            <a:r>
              <a:rPr lang="en-US"/>
              <a:t> </a:t>
            </a:r>
            <a:r>
              <a:rPr lang="en-US" err="1"/>
              <a:t>eDUCATION</a:t>
            </a:r>
            <a:r>
              <a:rPr lang="en-US"/>
              <a:t> fy23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2366695"/>
            <a:ext cx="7886700" cy="3594274"/>
          </a:xfrm>
        </p:spPr>
        <p:txBody>
          <a:bodyPr lIns="91440" tIns="45720" rIns="91440" bIns="45720" anchor="t"/>
          <a:lstStyle/>
          <a:p>
            <a:r>
              <a:rPr lang="en-US"/>
              <a:t>5269 Incarcerated Individuals Participated</a:t>
            </a:r>
          </a:p>
          <a:p>
            <a:r>
              <a:rPr lang="en-US"/>
              <a:t>351 students earned HS diploma</a:t>
            </a:r>
          </a:p>
          <a:p>
            <a:r>
              <a:rPr lang="en-US"/>
              <a:t>219 students earned their GED</a:t>
            </a:r>
          </a:p>
          <a:p>
            <a:r>
              <a:rPr lang="en-US"/>
              <a:t>1472 single-subject exams were passed</a:t>
            </a:r>
          </a:p>
          <a:p>
            <a:r>
              <a:rPr lang="en-US"/>
              <a:t>60 students earned associate degrees</a:t>
            </a:r>
          </a:p>
          <a:p>
            <a:r>
              <a:rPr lang="en-US"/>
              <a:t>732 justice-involved individuals continued upon reentry</a:t>
            </a:r>
          </a:p>
          <a:p>
            <a:pPr marL="342265" lvl="1" indent="-457200"/>
            <a:r>
              <a:rPr lang="en-US"/>
              <a:t>  </a:t>
            </a:r>
          </a:p>
          <a:p>
            <a:pPr marL="342265" lvl="1"/>
            <a:endParaRPr lang="en-US"/>
          </a:p>
          <a:p>
            <a:pPr marL="342265"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err="1"/>
              <a:t>Wa</a:t>
            </a:r>
            <a:r>
              <a:rPr lang="en-US"/>
              <a:t> </a:t>
            </a:r>
            <a:r>
              <a:rPr lang="en-US" err="1"/>
              <a:t>st</a:t>
            </a:r>
            <a:r>
              <a:rPr lang="en-US"/>
              <a:t> </a:t>
            </a:r>
            <a:r>
              <a:rPr lang="en-US" err="1"/>
              <a:t>cORRECTIONs</a:t>
            </a:r>
            <a:r>
              <a:rPr lang="en-US"/>
              <a:t> </a:t>
            </a:r>
            <a:r>
              <a:rPr lang="en-US" err="1"/>
              <a:t>eDUCATION</a:t>
            </a:r>
            <a:r>
              <a:rPr lang="en-US"/>
              <a:t> fy23</a:t>
            </a:r>
          </a:p>
        </p:txBody>
      </p:sp>
      <p:sp>
        <p:nvSpPr>
          <p:cNvPr id="3" name="Text Placeholder 2" descr="Chart indicating FY23 incarcerated student headcount by ethnicity"/>
          <p:cNvSpPr>
            <a:spLocks noGrp="1"/>
          </p:cNvSpPr>
          <p:nvPr>
            <p:ph type="body" sz="quarter" idx="10"/>
          </p:nvPr>
        </p:nvSpPr>
        <p:spPr>
          <a:xfrm>
            <a:off x="628650" y="2484122"/>
            <a:ext cx="7886700" cy="3669487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endParaRPr lang="en-US"/>
          </a:p>
          <a:p>
            <a:pPr marL="0"/>
            <a:endParaRPr lang="en-US"/>
          </a:p>
          <a:p>
            <a:pPr marL="342265" lvl="1"/>
            <a:endParaRPr lang="en-US"/>
          </a:p>
          <a:p>
            <a:pPr marL="342265" lvl="1"/>
            <a:endParaRPr lang="en-US"/>
          </a:p>
          <a:p>
            <a:endParaRPr lang="en-US"/>
          </a:p>
        </p:txBody>
      </p:sp>
      <p:pic>
        <p:nvPicPr>
          <p:cNvPr id="4" name="Picture 3" descr="A table with numbers and text indicating headcount, percentage of enrolled students as compared to all DOC (Department of Corrections) by Ethnicity category">
            <a:extLst>
              <a:ext uri="{FF2B5EF4-FFF2-40B4-BE49-F238E27FC236}">
                <a16:creationId xmlns:a16="http://schemas.microsoft.com/office/drawing/2014/main" id="{72807758-1C1D-1227-6B46-64A1E56F6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14" y="2092770"/>
            <a:ext cx="8164957" cy="41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0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E296-20DD-5E93-C0D1-2E579830A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85815"/>
            <a:ext cx="7886700" cy="611619"/>
          </a:xfrm>
        </p:spPr>
        <p:txBody>
          <a:bodyPr lIns="91440" tIns="45720" rIns="91440" bIns="45720" anchor="t"/>
          <a:lstStyle/>
          <a:p>
            <a:r>
              <a:rPr lang="en-US"/>
              <a:t>Additional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2F9B2-B648-DA01-829F-97EA8B3369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602824"/>
            <a:ext cx="7886700" cy="3091398"/>
          </a:xfrm>
        </p:spPr>
        <p:txBody>
          <a:bodyPr lIns="91440" tIns="45720" rIns="91440" bIns="45720" anchor="t"/>
          <a:lstStyle/>
          <a:p>
            <a:r>
              <a:rPr lang="en-US">
                <a:ea typeface="+mn-lt"/>
                <a:cs typeface="+mn-lt"/>
                <a:hlinkClick r:id="rId2"/>
              </a:rPr>
              <a:t>https://www.sbctc.edu/colleges-staff/programs-services/prisons/</a:t>
            </a:r>
            <a:endParaRPr lang="en-US"/>
          </a:p>
        </p:txBody>
      </p:sp>
      <p:pic>
        <p:nvPicPr>
          <p:cNvPr id="6" name="Picture 5" descr="A magnifying glass with graph and bar chart&#10;&#10;Description automatically generated">
            <a:extLst>
              <a:ext uri="{FF2B5EF4-FFF2-40B4-BE49-F238E27FC236}">
                <a16:creationId xmlns:a16="http://schemas.microsoft.com/office/drawing/2014/main" id="{005C1691-6BEB-8FD2-9881-86DD0E335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6064" y="3780064"/>
            <a:ext cx="3086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57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DE6D-85A3-21BB-7136-2B632C3E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Roleplay Activity</a:t>
            </a:r>
          </a:p>
        </p:txBody>
      </p:sp>
      <p:pic>
        <p:nvPicPr>
          <p:cNvPr id="4" name="Picture 3" descr="A group of colorful people with speech bubbles&#10;&#10;Description automatically generated">
            <a:extLst>
              <a:ext uri="{FF2B5EF4-FFF2-40B4-BE49-F238E27FC236}">
                <a16:creationId xmlns:a16="http://schemas.microsoft.com/office/drawing/2014/main" id="{C4A03ABF-6A15-87BD-6447-0805BD30F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503574"/>
            <a:ext cx="4572000" cy="320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1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1F63D-483A-B2E1-D298-57457774E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0501"/>
            <a:ext cx="7886700" cy="994441"/>
          </a:xfrm>
        </p:spPr>
        <p:txBody>
          <a:bodyPr lIns="91440" tIns="45720" rIns="91440" bIns="45720" anchor="t"/>
          <a:lstStyle/>
          <a:p>
            <a:r>
              <a:rPr lang="en-US"/>
              <a:t>A Note On Language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696BC-E85E-2C35-29D1-209E6CDBB2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615377"/>
            <a:ext cx="7886700" cy="3428855"/>
          </a:xfrm>
        </p:spPr>
        <p:txBody>
          <a:bodyPr lIns="91440" tIns="45720" rIns="91440" bIns="45720" anchor="t"/>
          <a:lstStyle/>
          <a:p>
            <a:pPr>
              <a:buNone/>
            </a:pPr>
            <a:r>
              <a:rPr lang="en-US" sz="2400">
                <a:ea typeface="+mn-lt"/>
                <a:cs typeface="+mn-lt"/>
              </a:rPr>
              <a:t>Language is powerful. </a:t>
            </a:r>
          </a:p>
          <a:p>
            <a:pPr>
              <a:buNone/>
            </a:pP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US" sz="2400">
                <a:ea typeface="+mn-lt"/>
                <a:cs typeface="+mn-lt"/>
              </a:rPr>
              <a:t>When we change the language, we can change the culture. </a:t>
            </a:r>
          </a:p>
          <a:p>
            <a:pPr>
              <a:buNone/>
            </a:pP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US" sz="2400">
                <a:ea typeface="+mn-lt"/>
                <a:cs typeface="+mn-lt"/>
              </a:rPr>
              <a:t>The ask: refrain from using stigmatizing language. </a:t>
            </a:r>
            <a:endParaRPr lang="en-US" sz="2400"/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People are so much more than their conviction.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2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1F63D-483A-B2E1-D298-57457774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Honoring Lived Experiences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696BC-E85E-2C35-29D1-209E6CDBB2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/>
              <a:t>Activity: Resume Building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EDB29-66A2-2EEA-6E0A-1CEADB7871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ack and white document with a person icon">
            <a:extLst>
              <a:ext uri="{FF2B5EF4-FFF2-40B4-BE49-F238E27FC236}">
                <a16:creationId xmlns:a16="http://schemas.microsoft.com/office/drawing/2014/main" id="{D6017A61-9FD5-CA38-68E6-1E16A9B65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513" y="3264212"/>
            <a:ext cx="4572000" cy="296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7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d34d65-a250-4cb0-bba3-9227d5f81723">
      <Terms xmlns="http://schemas.microsoft.com/office/infopath/2007/PartnerControls"/>
    </lcf76f155ced4ddcb4097134ff3c332f>
    <TaxCatchAll xmlns="28b0818c-7c05-4c23-bf25-0c4cfc264c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5256FFFE6474E9F4A1F5D16FB020B" ma:contentTypeVersion="14" ma:contentTypeDescription="Create a new document." ma:contentTypeScope="" ma:versionID="edb202a30c87a4b3b8713f6c1d2e5928">
  <xsd:schema xmlns:xsd="http://www.w3.org/2001/XMLSchema" xmlns:xs="http://www.w3.org/2001/XMLSchema" xmlns:p="http://schemas.microsoft.com/office/2006/metadata/properties" xmlns:ns2="95d34d65-a250-4cb0-bba3-9227d5f81723" xmlns:ns3="28b0818c-7c05-4c23-bf25-0c4cfc264c17" targetNamespace="http://schemas.microsoft.com/office/2006/metadata/properties" ma:root="true" ma:fieldsID="e5076a413ebfb31f10e82e2a5918083c" ns2:_="" ns3:_="">
    <xsd:import namespace="95d34d65-a250-4cb0-bba3-9227d5f81723"/>
    <xsd:import namespace="28b0818c-7c05-4c23-bf25-0c4cfc264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34d65-a250-4cb0-bba3-9227d5f81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0818c-7c05-4c23-bf25-0c4cfc264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44b3d68-81d6-49b2-a871-09cb75c4ce84}" ma:internalName="TaxCatchAll" ma:showField="CatchAllData" ma:web="28b0818c-7c05-4c23-bf25-0c4cfc264c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C388AF-9EF2-40E4-AC4E-C9E502C2E4DC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28b0818c-7c05-4c23-bf25-0c4cfc264c17"/>
    <ds:schemaRef ds:uri="95d34d65-a250-4cb0-bba3-9227d5f81723"/>
  </ds:schemaRefs>
</ds:datastoreItem>
</file>

<file path=customXml/itemProps2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01A0DC-A2B5-42A3-BDAD-81C7053F5F35}">
  <ds:schemaRefs>
    <ds:schemaRef ds:uri="28b0818c-7c05-4c23-bf25-0c4cfc264c17"/>
    <ds:schemaRef ds:uri="95d34d65-a250-4cb0-bba3-9227d5f817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697</Words>
  <Application>Microsoft Office PowerPoint</Application>
  <PresentationFormat>On-screen Show (4:3)</PresentationFormat>
  <Paragraphs>92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Office Theme</vt:lpstr>
      <vt:lpstr>Supporting Justice Impacted Students</vt:lpstr>
      <vt:lpstr>WELCOME &amp; Intentions</vt:lpstr>
      <vt:lpstr>PowerPoint Presentation</vt:lpstr>
      <vt:lpstr>Wa st cORRECTIONs eDUCATION fy23</vt:lpstr>
      <vt:lpstr>Wa st cORRECTIONs eDUCATION fy23</vt:lpstr>
      <vt:lpstr>Additional Information</vt:lpstr>
      <vt:lpstr>Roleplay Activity</vt:lpstr>
      <vt:lpstr>A Note On Language</vt:lpstr>
      <vt:lpstr>Honoring Lived Experiences</vt:lpstr>
      <vt:lpstr>PowerPoint Presentation</vt:lpstr>
      <vt:lpstr>Supporting Justice Impacted  (Re-entry) students</vt:lpstr>
      <vt:lpstr>Small Group Discussion</vt:lpstr>
      <vt:lpstr>Large Group Share</vt:lpstr>
      <vt:lpstr>Closing &amp; Takeaways</vt:lpstr>
      <vt:lpstr>Fill out Session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template--standard version</dc:title>
  <dc:creator>Katie Rose</dc:creator>
  <cp:lastModifiedBy>Christy Lowder</cp:lastModifiedBy>
  <cp:revision>5</cp:revision>
  <dcterms:created xsi:type="dcterms:W3CDTF">2019-07-26T22:41:21Z</dcterms:created>
  <dcterms:modified xsi:type="dcterms:W3CDTF">2024-07-18T22:38:53Z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0x0101007675256FFFE6474E9F4A1F5D16FB020B</vt:lpwstr>
  </property>
  <property fmtid="{D5CDD505-2E9C-101B-9397-08002B2CF9AE}" pid="3" name="_dlc_DocIdItemGuid">
    <vt:lpwstr>bc372a88-358c-4bb6-8d38-dd951ccab0b4</vt:lpwstr>
  </property>
  <property fmtid="{D5CDD505-2E9C-101B-9397-08002B2CF9AE}" pid="4" name="MediaServiceImageTags">
    <vt:lpwstr/>
  </property>
</Properties>
</file>