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embeddedFontLst>
    <p:embeddedFont>
      <p:font typeface="Libre Franklin" pitchFamily="2" charset="0"/>
      <p:regular r:id="rId21"/>
      <p:bold r:id="rId22"/>
      <p:italic r:id="rId23"/>
      <p:boldItalic r:id="rId24"/>
    </p:embeddedFont>
    <p:embeddedFont>
      <p:font typeface="Libre Franklin Medium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LxjdnI83yOG+q/sGkILBqNe8v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8" autoAdjust="0"/>
    <p:restoredTop sz="86467" autoAdjust="0"/>
  </p:normalViewPr>
  <p:slideViewPr>
    <p:cSldViewPr snapToGrid="0">
      <p:cViewPr varScale="1">
        <p:scale>
          <a:sx n="96" d="100"/>
          <a:sy n="96" d="100"/>
        </p:scale>
        <p:origin x="36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13ef0ea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e13ef0eaa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2e13ef0eaa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e13ef0eaa3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e13ef0eaa3_0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2e13ef0eaa3_0_1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e1200ba6e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2e1200ba6e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1200ba6ee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e1200ba6ee_1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e1200ba6ee_1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1200ba6ee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e1200ba6ee_1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e1200ba6ee_1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e1200ba6ee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e1200ba6ee_1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2e1200ba6ee_1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1200ba6ee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e1200ba6ee_1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2e1200ba6ee_1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g2e13ef0eaa3_0_8" descr="Cover Triangle Pattern"/>
          <p:cNvPicPr preferRelativeResize="0"/>
          <p:nvPr/>
        </p:nvPicPr>
        <p:blipFill rotWithShape="1">
          <a:blip r:embed="rId2">
            <a:alphaModFix/>
          </a:blip>
          <a:srcRect t="12978"/>
          <a:stretch/>
        </p:blipFill>
        <p:spPr>
          <a:xfrm>
            <a:off x="2317813" y="0"/>
            <a:ext cx="6829475" cy="374996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g2e13ef0eaa3_0_8"/>
          <p:cNvSpPr txBox="1">
            <a:spLocks noGrp="1"/>
          </p:cNvSpPr>
          <p:nvPr>
            <p:ph type="title"/>
          </p:nvPr>
        </p:nvSpPr>
        <p:spPr>
          <a:xfrm>
            <a:off x="369888" y="3863685"/>
            <a:ext cx="83370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Libre Franklin Medium"/>
              <a:buNone/>
              <a:defRPr sz="48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g2e13ef0eaa3_0_8"/>
          <p:cNvSpPr txBox="1">
            <a:spLocks noGrp="1"/>
          </p:cNvSpPr>
          <p:nvPr>
            <p:ph type="subTitle" idx="1"/>
          </p:nvPr>
        </p:nvSpPr>
        <p:spPr>
          <a:xfrm>
            <a:off x="370608" y="4976665"/>
            <a:ext cx="83889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g2e13ef0eaa3_0_8"/>
          <p:cNvSpPr txBox="1">
            <a:spLocks noGrp="1"/>
          </p:cNvSpPr>
          <p:nvPr>
            <p:ph type="body" idx="2"/>
          </p:nvPr>
        </p:nvSpPr>
        <p:spPr>
          <a:xfrm>
            <a:off x="369888" y="5769402"/>
            <a:ext cx="4614900" cy="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2e13ef0eaa3_0_88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e13ef0eaa3_0_88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2e13ef0eaa3_0_88"/>
          <p:cNvSpPr txBox="1">
            <a:spLocks noGrp="1"/>
          </p:cNvSpPr>
          <p:nvPr>
            <p:ph type="title"/>
          </p:nvPr>
        </p:nvSpPr>
        <p:spPr>
          <a:xfrm>
            <a:off x="403370" y="1385541"/>
            <a:ext cx="33582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g2e13ef0eaa3_0_88"/>
          <p:cNvSpPr txBox="1">
            <a:spLocks noGrp="1"/>
          </p:cNvSpPr>
          <p:nvPr>
            <p:ph type="body" idx="1"/>
          </p:nvPr>
        </p:nvSpPr>
        <p:spPr>
          <a:xfrm>
            <a:off x="403370" y="2888673"/>
            <a:ext cx="3358200" cy="3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5" name="Google Shape;95;g2e13ef0eaa3_0_88"/>
          <p:cNvSpPr txBox="1">
            <a:spLocks noGrp="1"/>
          </p:cNvSpPr>
          <p:nvPr>
            <p:ph type="body" idx="2"/>
          </p:nvPr>
        </p:nvSpPr>
        <p:spPr>
          <a:xfrm>
            <a:off x="4024047" y="1569026"/>
            <a:ext cx="4839300" cy="4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6" name="Google Shape;96;g2e13ef0eaa3_0_88" descr="Yellow sidebar"/>
          <p:cNvSpPr/>
          <p:nvPr/>
        </p:nvSpPr>
        <p:spPr>
          <a:xfrm>
            <a:off x="0" y="0"/>
            <a:ext cx="100200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7" name="Google Shape;97;g2e13ef0eaa3_0_88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8" name="Google Shape;98;g2e13ef0eaa3_0_88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9" name="Google Shape;99;g2e13ef0eaa3_0_88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2e13ef0eaa3_0_98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e13ef0eaa3_0_98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2e13ef0eaa3_0_98"/>
          <p:cNvSpPr txBox="1">
            <a:spLocks noGrp="1"/>
          </p:cNvSpPr>
          <p:nvPr>
            <p:ph type="title"/>
          </p:nvPr>
        </p:nvSpPr>
        <p:spPr>
          <a:xfrm>
            <a:off x="623888" y="1709745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g2e13ef0eaa3_0_98"/>
          <p:cNvSpPr txBox="1">
            <a:spLocks noGrp="1"/>
          </p:cNvSpPr>
          <p:nvPr>
            <p:ph type="body" idx="1"/>
          </p:nvPr>
        </p:nvSpPr>
        <p:spPr>
          <a:xfrm>
            <a:off x="623888" y="4589470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5" name="Google Shape;105;g2e13ef0eaa3_0_98" descr="Yellow sidebar"/>
          <p:cNvSpPr/>
          <p:nvPr/>
        </p:nvSpPr>
        <p:spPr>
          <a:xfrm>
            <a:off x="0" y="0"/>
            <a:ext cx="100200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6" name="Google Shape;106;g2e13ef0eaa3_0_98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7" name="Google Shape;107;g2e13ef0eaa3_0_98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8" name="Google Shape;108;g2e13ef0eaa3_0_98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e13ef0eaa3_0_107" descr="Yellow sidebar"/>
          <p:cNvSpPr/>
          <p:nvPr/>
        </p:nvSpPr>
        <p:spPr>
          <a:xfrm>
            <a:off x="0" y="0"/>
            <a:ext cx="100200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1" name="Google Shape;111;g2e13ef0eaa3_0_107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2" name="Google Shape;112;g2e13ef0eaa3_0_107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3" name="Google Shape;113;g2e13ef0eaa3_0_107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g2e13ef0eaa3_0_107"/>
          <p:cNvSpPr txBox="1">
            <a:spLocks noGrp="1"/>
          </p:cNvSpPr>
          <p:nvPr>
            <p:ph type="title"/>
          </p:nvPr>
        </p:nvSpPr>
        <p:spPr>
          <a:xfrm>
            <a:off x="519540" y="294198"/>
            <a:ext cx="83022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g2e13ef0eaa3_0_107"/>
          <p:cNvSpPr txBox="1">
            <a:spLocks noGrp="1"/>
          </p:cNvSpPr>
          <p:nvPr>
            <p:ph type="body" idx="1"/>
          </p:nvPr>
        </p:nvSpPr>
        <p:spPr>
          <a:xfrm>
            <a:off x="519540" y="1174172"/>
            <a:ext cx="8337000" cy="49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13ef0eaa3_0_11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Franklin Medium"/>
              <a:buNone/>
              <a:defRPr sz="4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g2e13ef0eaa3_0_1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9" name="Google Shape;119;g2e13ef0eaa3_0_11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Libre Franklin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2e13ef0eaa3_0_13" descr="Community and Technical Colleges. Washington State Board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g2e13ef0eaa3_0_13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g2e13ef0eaa3_0_13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70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g2e13ef0eaa3_0_13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8337000" cy="3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0" name="Google Shape;20;g2e13ef0eaa3_0_13" descr="Yellow sidebar"/>
          <p:cNvSpPr/>
          <p:nvPr/>
        </p:nvSpPr>
        <p:spPr>
          <a:xfrm>
            <a:off x="0" y="0"/>
            <a:ext cx="100200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" name="Google Shape;21;g2e13ef0eaa3_0_13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2" name="Google Shape;22;g2e13ef0eaa3_0_13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3" name="Google Shape;23;g2e13ef0eaa3_0_13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7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Final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g2e13ef0eaa3_0_22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g2e13ef0eaa3_0_22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g2e13ef0eaa3_0_22"/>
          <p:cNvSpPr txBox="1">
            <a:spLocks noGrp="1"/>
          </p:cNvSpPr>
          <p:nvPr>
            <p:ph type="title"/>
          </p:nvPr>
        </p:nvSpPr>
        <p:spPr>
          <a:xfrm>
            <a:off x="628650" y="1476958"/>
            <a:ext cx="78867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g2e13ef0eaa3_0_22"/>
          <p:cNvSpPr txBox="1">
            <a:spLocks noGrp="1"/>
          </p:cNvSpPr>
          <p:nvPr>
            <p:ph type="body" idx="1"/>
          </p:nvPr>
        </p:nvSpPr>
        <p:spPr>
          <a:xfrm>
            <a:off x="628650" y="2265367"/>
            <a:ext cx="7886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9" name="Google Shape;29;g2e13ef0eaa3_0_22"/>
          <p:cNvSpPr txBox="1"/>
          <p:nvPr/>
        </p:nvSpPr>
        <p:spPr>
          <a:xfrm>
            <a:off x="1454322" y="6445499"/>
            <a:ext cx="37851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1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CC BY 4.0</a:t>
            </a:r>
            <a:r>
              <a:rPr lang="en-US" sz="750" b="0" i="1" u="none" strike="noStrike" cap="none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except where otherwise noted.</a:t>
            </a:r>
            <a:endParaRPr sz="750" b="0" i="1">
              <a:solidFill>
                <a:srgbClr val="7F7F7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" name="Google Shape;30;g2e13ef0eaa3_0_22" descr="Yellow sidebar"/>
          <p:cNvSpPr/>
          <p:nvPr/>
        </p:nvSpPr>
        <p:spPr>
          <a:xfrm>
            <a:off x="0" y="0"/>
            <a:ext cx="100200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31" name="Google Shape;31;g2e13ef0eaa3_0_22"/>
          <p:cNvGrpSpPr/>
          <p:nvPr/>
        </p:nvGrpSpPr>
        <p:grpSpPr>
          <a:xfrm>
            <a:off x="973916" y="6435073"/>
            <a:ext cx="480406" cy="228600"/>
            <a:chOff x="973916" y="6435073"/>
            <a:chExt cx="480406" cy="228600"/>
          </a:xfrm>
        </p:grpSpPr>
        <p:pic>
          <p:nvPicPr>
            <p:cNvPr id="32" name="Google Shape;32;g2e13ef0eaa3_0_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3916" y="6435073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g2e13ef0eaa3_0_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25722" y="6435073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g2e13ef0eaa3_0_32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g2e13ef0eaa3_0_32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g2e13ef0eaa3_0_32"/>
          <p:cNvSpPr txBox="1">
            <a:spLocks noGrp="1"/>
          </p:cNvSpPr>
          <p:nvPr>
            <p:ph type="title"/>
          </p:nvPr>
        </p:nvSpPr>
        <p:spPr>
          <a:xfrm>
            <a:off x="582468" y="1709744"/>
            <a:ext cx="8270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Libre Franklin Medium"/>
              <a:buNone/>
              <a:defRPr sz="48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g2e13ef0eaa3_0_32"/>
          <p:cNvSpPr txBox="1">
            <a:spLocks noGrp="1"/>
          </p:cNvSpPr>
          <p:nvPr>
            <p:ph type="body" idx="1"/>
          </p:nvPr>
        </p:nvSpPr>
        <p:spPr>
          <a:xfrm>
            <a:off x="582468" y="4589469"/>
            <a:ext cx="8270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9" name="Google Shape;39;g2e13ef0eaa3_0_32" descr="Yellow sidebar"/>
          <p:cNvSpPr/>
          <p:nvPr/>
        </p:nvSpPr>
        <p:spPr>
          <a:xfrm>
            <a:off x="0" y="0"/>
            <a:ext cx="100200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" name="Google Shape;40;g2e13ef0eaa3_0_32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1" name="Google Shape;41;g2e13ef0eaa3_0_32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2" name="Google Shape;42;g2e13ef0eaa3_0_32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2e13ef0eaa3_0_41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g2e13ef0eaa3_0_41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g2e13ef0eaa3_0_41"/>
          <p:cNvSpPr txBox="1">
            <a:spLocks noGrp="1"/>
          </p:cNvSpPr>
          <p:nvPr>
            <p:ph type="title"/>
          </p:nvPr>
        </p:nvSpPr>
        <p:spPr>
          <a:xfrm>
            <a:off x="422561" y="1462241"/>
            <a:ext cx="8534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g2e13ef0eaa3_0_41"/>
          <p:cNvSpPr txBox="1">
            <a:spLocks noGrp="1"/>
          </p:cNvSpPr>
          <p:nvPr>
            <p:ph type="body" idx="1"/>
          </p:nvPr>
        </p:nvSpPr>
        <p:spPr>
          <a:xfrm>
            <a:off x="422561" y="2400300"/>
            <a:ext cx="4014300" cy="3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8" name="Google Shape;48;g2e13ef0eaa3_0_41"/>
          <p:cNvSpPr txBox="1">
            <a:spLocks noGrp="1"/>
          </p:cNvSpPr>
          <p:nvPr>
            <p:ph type="body" idx="2"/>
          </p:nvPr>
        </p:nvSpPr>
        <p:spPr>
          <a:xfrm>
            <a:off x="4759271" y="2400304"/>
            <a:ext cx="4197600" cy="3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9" name="Google Shape;49;g2e13ef0eaa3_0_41" descr="Yellow sidebar"/>
          <p:cNvSpPr/>
          <p:nvPr/>
        </p:nvSpPr>
        <p:spPr>
          <a:xfrm>
            <a:off x="0" y="0"/>
            <a:ext cx="100200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0" name="Google Shape;50;g2e13ef0eaa3_0_41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1" name="Google Shape;51;g2e13ef0eaa3_0_41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2" name="Google Shape;52;g2e13ef0eaa3_0_41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2e13ef0eaa3_0_51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2e13ef0eaa3_0_51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2e13ef0eaa3_0_51"/>
          <p:cNvSpPr txBox="1">
            <a:spLocks noGrp="1"/>
          </p:cNvSpPr>
          <p:nvPr>
            <p:ph type="title"/>
          </p:nvPr>
        </p:nvSpPr>
        <p:spPr>
          <a:xfrm>
            <a:off x="507276" y="1485854"/>
            <a:ext cx="83355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g2e13ef0eaa3_0_51"/>
          <p:cNvSpPr txBox="1">
            <a:spLocks noGrp="1"/>
          </p:cNvSpPr>
          <p:nvPr>
            <p:ph type="body" idx="1"/>
          </p:nvPr>
        </p:nvSpPr>
        <p:spPr>
          <a:xfrm>
            <a:off x="507278" y="2385434"/>
            <a:ext cx="40023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8" name="Google Shape;58;g2e13ef0eaa3_0_51"/>
          <p:cNvSpPr txBox="1">
            <a:spLocks noGrp="1"/>
          </p:cNvSpPr>
          <p:nvPr>
            <p:ph type="body" idx="2"/>
          </p:nvPr>
        </p:nvSpPr>
        <p:spPr>
          <a:xfrm>
            <a:off x="507278" y="3003840"/>
            <a:ext cx="4002300" cy="3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9" name="Google Shape;59;g2e13ef0eaa3_0_51"/>
          <p:cNvSpPr txBox="1">
            <a:spLocks noGrp="1"/>
          </p:cNvSpPr>
          <p:nvPr>
            <p:ph type="body" idx="3"/>
          </p:nvPr>
        </p:nvSpPr>
        <p:spPr>
          <a:xfrm>
            <a:off x="4790207" y="2385430"/>
            <a:ext cx="40524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0" name="Google Shape;60;g2e13ef0eaa3_0_51"/>
          <p:cNvSpPr txBox="1">
            <a:spLocks noGrp="1"/>
          </p:cNvSpPr>
          <p:nvPr>
            <p:ph type="body" idx="4"/>
          </p:nvPr>
        </p:nvSpPr>
        <p:spPr>
          <a:xfrm>
            <a:off x="4790207" y="3003840"/>
            <a:ext cx="4052400" cy="3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1" name="Google Shape;61;g2e13ef0eaa3_0_51" descr="Yellow sidebar"/>
          <p:cNvSpPr/>
          <p:nvPr/>
        </p:nvSpPr>
        <p:spPr>
          <a:xfrm>
            <a:off x="0" y="0"/>
            <a:ext cx="100200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2" name="Google Shape;62;g2e13ef0eaa3_0_51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3" name="Google Shape;63;g2e13ef0eaa3_0_51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4" name="Google Shape;64;g2e13ef0eaa3_0_51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2e13ef0eaa3_0_63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2e13ef0eaa3_0_63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2e13ef0eaa3_0_63"/>
          <p:cNvSpPr txBox="1">
            <a:spLocks noGrp="1"/>
          </p:cNvSpPr>
          <p:nvPr>
            <p:ph type="title"/>
          </p:nvPr>
        </p:nvSpPr>
        <p:spPr>
          <a:xfrm>
            <a:off x="540327" y="1457982"/>
            <a:ext cx="83022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g2e13ef0eaa3_0_63" descr="Yellow sidebar"/>
          <p:cNvSpPr/>
          <p:nvPr/>
        </p:nvSpPr>
        <p:spPr>
          <a:xfrm>
            <a:off x="0" y="0"/>
            <a:ext cx="100200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" name="Google Shape;70;g2e13ef0eaa3_0_63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1" name="Google Shape;71;g2e13ef0eaa3_0_63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2" name="Google Shape;72;g2e13ef0eaa3_0_63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2e13ef0eaa3_0_71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2e13ef0eaa3_0_71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2e13ef0eaa3_0_71" descr="Yellow sidebar"/>
          <p:cNvSpPr/>
          <p:nvPr/>
        </p:nvSpPr>
        <p:spPr>
          <a:xfrm>
            <a:off x="0" y="0"/>
            <a:ext cx="100200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7" name="Google Shape;77;g2e13ef0eaa3_0_71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8" name="Google Shape;78;g2e13ef0eaa3_0_71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9" name="Google Shape;79;g2e13ef0eaa3_0_71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2e13ef0eaa3_0_78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2e13ef0eaa3_0_78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2e13ef0eaa3_0_78"/>
          <p:cNvSpPr txBox="1">
            <a:spLocks noGrp="1"/>
          </p:cNvSpPr>
          <p:nvPr>
            <p:ph type="title"/>
          </p:nvPr>
        </p:nvSpPr>
        <p:spPr>
          <a:xfrm>
            <a:off x="486494" y="1385541"/>
            <a:ext cx="31608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g2e13ef0eaa3_0_78"/>
          <p:cNvSpPr txBox="1">
            <a:spLocks noGrp="1"/>
          </p:cNvSpPr>
          <p:nvPr>
            <p:ph type="body" idx="1"/>
          </p:nvPr>
        </p:nvSpPr>
        <p:spPr>
          <a:xfrm>
            <a:off x="486494" y="2888673"/>
            <a:ext cx="3160800" cy="3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5" name="Google Shape;85;g2e13ef0eaa3_0_78"/>
          <p:cNvSpPr txBox="1">
            <a:spLocks noGrp="1"/>
          </p:cNvSpPr>
          <p:nvPr>
            <p:ph type="body" idx="2"/>
          </p:nvPr>
        </p:nvSpPr>
        <p:spPr>
          <a:xfrm>
            <a:off x="3863540" y="1569027"/>
            <a:ext cx="5041500" cy="48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6" name="Google Shape;86;g2e13ef0eaa3_0_78" descr="Yellow sidebar"/>
          <p:cNvSpPr/>
          <p:nvPr/>
        </p:nvSpPr>
        <p:spPr>
          <a:xfrm>
            <a:off x="0" y="0"/>
            <a:ext cx="100200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7" name="Google Shape;87;g2e13ef0eaa3_0_78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8" name="Google Shape;88;g2e13ef0eaa3_0_78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9" name="Google Shape;89;g2e13ef0eaa3_0_78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 txBox="1">
            <a:spLocks noGrp="1"/>
          </p:cNvSpPr>
          <p:nvPr>
            <p:ph type="title"/>
          </p:nvPr>
        </p:nvSpPr>
        <p:spPr>
          <a:xfrm>
            <a:off x="403512" y="3873805"/>
            <a:ext cx="8336975" cy="99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200"/>
              <a:buFont typeface="Libre Franklin Medium"/>
              <a:buNone/>
            </a:pPr>
            <a:r>
              <a:rPr lang="en-US" sz="2200" dirty="0"/>
              <a:t>NUMBER TALKS AND MULTILINGUAL LEARNERS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200"/>
              <a:buFont typeface="Libre Franklin Medium"/>
              <a:buNone/>
            </a:pPr>
            <a:endParaRPr sz="2200" dirty="0"/>
          </a:p>
        </p:txBody>
      </p:sp>
      <p:sp>
        <p:nvSpPr>
          <p:cNvPr id="125" name="Google Shape;125;p1"/>
          <p:cNvSpPr txBox="1">
            <a:spLocks noGrp="1"/>
          </p:cNvSpPr>
          <p:nvPr>
            <p:ph type="subTitle" idx="1"/>
          </p:nvPr>
        </p:nvSpPr>
        <p:spPr>
          <a:xfrm>
            <a:off x="403512" y="4496828"/>
            <a:ext cx="8388928" cy="67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400"/>
              <a:buNone/>
            </a:pPr>
            <a:r>
              <a:rPr lang="en-US" sz="2400" i="1"/>
              <a:t>Everyday Algebraic Thinking</a:t>
            </a:r>
            <a:endParaRPr/>
          </a:p>
        </p:txBody>
      </p:sp>
      <p:sp>
        <p:nvSpPr>
          <p:cNvPr id="126" name="Google Shape;126;p1"/>
          <p:cNvSpPr txBox="1">
            <a:spLocks noGrp="1"/>
          </p:cNvSpPr>
          <p:nvPr>
            <p:ph type="body" idx="2"/>
          </p:nvPr>
        </p:nvSpPr>
        <p:spPr>
          <a:xfrm>
            <a:off x="403512" y="5196859"/>
            <a:ext cx="4614862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dirty="0">
                <a:solidFill>
                  <a:schemeClr val="dk1"/>
                </a:solidFill>
              </a:rPr>
              <a:t>Jana Dean, M.Ed., Mathematics Education Collaborative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dirty="0">
                <a:solidFill>
                  <a:schemeClr val="dk1"/>
                </a:solidFill>
              </a:rPr>
              <a:t>Heather Byington, M.Ed., Washington State University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dirty="0">
                <a:solidFill>
                  <a:schemeClr val="dk1"/>
                </a:solidFill>
              </a:rPr>
              <a:t>July 24, 2024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None/>
            </a:pPr>
            <a:endParaRPr dirty="0"/>
          </a:p>
        </p:txBody>
      </p:sp>
      <p:sp>
        <p:nvSpPr>
          <p:cNvPr id="127" name="Google Shape;127;p1"/>
          <p:cNvSpPr txBox="1">
            <a:spLocks noGrp="1"/>
          </p:cNvSpPr>
          <p:nvPr>
            <p:ph type="sldNum" idx="12"/>
          </p:nvPr>
        </p:nvSpPr>
        <p:spPr>
          <a:xfrm>
            <a:off x="8686800" y="6529388"/>
            <a:ext cx="457200" cy="1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fld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499419" y="1540541"/>
            <a:ext cx="31608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ct val="100000"/>
              <a:buFont typeface="Libre Franklin Medium"/>
              <a:buNone/>
            </a:pPr>
            <a:r>
              <a:rPr lang="en-US" sz="2700"/>
              <a:t>YOU CAN’T DO MENTAL MATH WITHOUT ALGEBRA</a:t>
            </a:r>
            <a:endParaRPr/>
          </a:p>
        </p:txBody>
      </p:sp>
      <p:sp>
        <p:nvSpPr>
          <p:cNvPr id="193" name="Google Shape;193;p8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grpSp>
        <p:nvGrpSpPr>
          <p:cNvPr id="194" name="Google Shape;194;p8" descr="Properties are like rules, but also like rights; you are allowed to use them whenever you want; you are allowed to use them in any order; use them with a mathematical purpose"/>
          <p:cNvGrpSpPr/>
          <p:nvPr/>
        </p:nvGrpSpPr>
        <p:grpSpPr>
          <a:xfrm>
            <a:off x="3863540" y="1599038"/>
            <a:ext cx="5041469" cy="4752001"/>
            <a:chOff x="0" y="30011"/>
            <a:chExt cx="5041469" cy="4752001"/>
          </a:xfrm>
        </p:grpSpPr>
        <p:sp>
          <p:nvSpPr>
            <p:cNvPr id="195" name="Google Shape;195;p8"/>
            <p:cNvSpPr/>
            <p:nvPr/>
          </p:nvSpPr>
          <p:spPr>
            <a:xfrm>
              <a:off x="0" y="30011"/>
              <a:ext cx="5041469" cy="112320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 txBox="1"/>
            <p:nvPr/>
          </p:nvSpPr>
          <p:spPr>
            <a:xfrm>
              <a:off x="54830" y="84841"/>
              <a:ext cx="4931809" cy="1013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Libre Franklin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Properties are like rules, but also like rights </a:t>
              </a:r>
              <a:endParaRPr sz="3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0" y="1239611"/>
              <a:ext cx="5041469" cy="112320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 txBox="1"/>
            <p:nvPr/>
          </p:nvSpPr>
          <p:spPr>
            <a:xfrm>
              <a:off x="54830" y="1294441"/>
              <a:ext cx="4931809" cy="1013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Libre Franklin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are allowed to use them whenever you want.</a:t>
              </a:r>
              <a:endParaRPr sz="3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0" y="2449212"/>
              <a:ext cx="5041469" cy="112320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 txBox="1"/>
            <p:nvPr/>
          </p:nvSpPr>
          <p:spPr>
            <a:xfrm>
              <a:off x="54830" y="2504042"/>
              <a:ext cx="4931809" cy="1013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Libre Franklin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are allowed to use them in any order.</a:t>
              </a:r>
              <a:endParaRPr sz="3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0" y="3658812"/>
              <a:ext cx="5041469" cy="112320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 txBox="1"/>
            <p:nvPr/>
          </p:nvSpPr>
          <p:spPr>
            <a:xfrm>
              <a:off x="54830" y="3713642"/>
              <a:ext cx="4931809" cy="1013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Libre Franklin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Use them with a mathematical purpose.</a:t>
              </a:r>
              <a:endParaRPr sz="3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e13ef0eaa3_0_0"/>
          <p:cNvSpPr txBox="1">
            <a:spLocks noGrp="1"/>
          </p:cNvSpPr>
          <p:nvPr>
            <p:ph type="title"/>
          </p:nvPr>
        </p:nvSpPr>
        <p:spPr>
          <a:xfrm>
            <a:off x="628650" y="1476958"/>
            <a:ext cx="7886700" cy="61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Connections to Algebra </a:t>
            </a:r>
            <a:endParaRPr/>
          </a:p>
        </p:txBody>
      </p:sp>
      <p:sp>
        <p:nvSpPr>
          <p:cNvPr id="209" name="Google Shape;209;g2e13ef0eaa3_0_0"/>
          <p:cNvSpPr txBox="1">
            <a:spLocks noGrp="1"/>
          </p:cNvSpPr>
          <p:nvPr>
            <p:ph type="body" idx="1"/>
          </p:nvPr>
        </p:nvSpPr>
        <p:spPr>
          <a:xfrm>
            <a:off x="757800" y="2088642"/>
            <a:ext cx="7886700" cy="34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393065" algn="l" rtl="0">
              <a:lnSpc>
                <a:spcPct val="160000"/>
              </a:lnSpc>
              <a:spcBef>
                <a:spcPts val="75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Knowing properties provides choice and agency.</a:t>
            </a:r>
            <a:endParaRPr dirty="0"/>
          </a:p>
          <a:p>
            <a:pPr marL="457200" lvl="0" indent="-39306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Computational fluency &amp; flexibility with numbers. </a:t>
            </a:r>
            <a:endParaRPr dirty="0"/>
          </a:p>
          <a:p>
            <a:pPr marL="457200" lvl="0" indent="-39306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Reinforces the idea of equivalence.</a:t>
            </a:r>
            <a:endParaRPr dirty="0"/>
          </a:p>
          <a:p>
            <a:pPr marL="457200" lvl="0" indent="-39306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Expressions as objects. </a:t>
            </a:r>
            <a:endParaRPr dirty="0"/>
          </a:p>
          <a:p>
            <a:pPr marL="457200" lvl="0" indent="-39306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Multiple representations. </a:t>
            </a:r>
            <a:endParaRPr dirty="0"/>
          </a:p>
          <a:p>
            <a:pPr marL="457200" lvl="0" indent="-39306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Expanding conceptual understanding of operations. </a:t>
            </a: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e13ef0eaa3_0_120"/>
          <p:cNvSpPr txBox="1">
            <a:spLocks noGrp="1"/>
          </p:cNvSpPr>
          <p:nvPr>
            <p:ph type="title"/>
          </p:nvPr>
        </p:nvSpPr>
        <p:spPr>
          <a:xfrm>
            <a:off x="603118" y="2936694"/>
            <a:ext cx="8270700" cy="285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thoughts?</a:t>
            </a:r>
            <a:endParaRPr/>
          </a:p>
        </p:txBody>
      </p:sp>
      <p:sp>
        <p:nvSpPr>
          <p:cNvPr id="216" name="Google Shape;216;g2e13ef0eaa3_0_120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dirty="0"/>
              <a:t>Debbie Olson and Cathy Humphreys, Mathematics Education Collaborative</a:t>
            </a:r>
            <a:endParaRPr dirty="0"/>
          </a:p>
          <a:p>
            <a:pPr marL="0" lvl="0" indent="0" algn="ctr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dirty="0"/>
              <a:t>National Education Foundation </a:t>
            </a:r>
            <a:endParaRPr dirty="0"/>
          </a:p>
          <a:p>
            <a:pPr marL="0" lvl="0" indent="0" algn="ctr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dirty="0"/>
              <a:t>Mathematics Education Trust </a:t>
            </a:r>
            <a:endParaRPr dirty="0"/>
          </a:p>
          <a:p>
            <a:pPr marL="0" lvl="0" indent="0" algn="ctr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dirty="0"/>
              <a:t>Maribel </a:t>
            </a:r>
            <a:r>
              <a:rPr lang="en-US" dirty="0" err="1"/>
              <a:t>Vilchez</a:t>
            </a:r>
            <a:r>
              <a:rPr lang="en-US" dirty="0"/>
              <a:t> &amp; Patti Madison</a:t>
            </a:r>
            <a:endParaRPr dirty="0"/>
          </a:p>
          <a:p>
            <a:pPr marL="0" lvl="0" indent="0" algn="ctr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dirty="0"/>
              <a:t>Children and Families of the </a:t>
            </a:r>
            <a:r>
              <a:rPr lang="en-US" dirty="0" err="1"/>
              <a:t>Tanglewilde</a:t>
            </a:r>
            <a:r>
              <a:rPr lang="en-US" dirty="0"/>
              <a:t> Neighborhood</a:t>
            </a:r>
            <a:endParaRPr dirty="0"/>
          </a:p>
          <a:p>
            <a:pPr marL="0" lvl="0" indent="0" algn="ctr" rtl="0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Clr>
                <a:srgbClr val="003764"/>
              </a:buClr>
              <a:buSzPts val="2800"/>
              <a:buNone/>
            </a:pPr>
            <a:r>
              <a:rPr lang="en-US" dirty="0"/>
              <a:t>Kayla </a:t>
            </a:r>
            <a:r>
              <a:rPr lang="en-US" dirty="0" err="1"/>
              <a:t>Blyman</a:t>
            </a:r>
            <a:r>
              <a:rPr lang="en-US" dirty="0"/>
              <a:t>, Saint Martin’s University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"/>
          <p:cNvSpPr txBox="1">
            <a:spLocks noGrp="1"/>
          </p:cNvSpPr>
          <p:nvPr>
            <p:ph type="title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AND THANK YOU!</a:t>
            </a:r>
            <a:endParaRPr/>
          </a:p>
        </p:txBody>
      </p:sp>
      <p:sp>
        <p:nvSpPr>
          <p:cNvPr id="228" name="Google Shape;228;p16"/>
          <p:cNvSpPr txBox="1">
            <a:spLocks noGrp="1"/>
          </p:cNvSpPr>
          <p:nvPr>
            <p:ph type="body" idx="1"/>
          </p:nvPr>
        </p:nvSpPr>
        <p:spPr>
          <a:xfrm>
            <a:off x="731231" y="2267706"/>
            <a:ext cx="7886700" cy="352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</a:pPr>
            <a:r>
              <a:rPr lang="en-US" dirty="0"/>
              <a:t>Please let us know how Number Talks develop in your classroom. 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</a:pPr>
            <a:r>
              <a:rPr lang="en-US" dirty="0"/>
              <a:t>If you enjoyed this session, know that we are looking for partnerships with educators to advance this work.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dirty="0"/>
          </a:p>
          <a:p>
            <a:pPr marL="457200" marR="0" lvl="0" indent="-279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dirty="0"/>
              <a:t>		</a:t>
            </a:r>
            <a:r>
              <a:rPr lang="en-US" sz="1800" i="1" dirty="0"/>
              <a:t>Mathematics Education Collaborative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400"/>
              <a:buNone/>
            </a:pPr>
            <a:r>
              <a:rPr lang="en-US" sz="2400" dirty="0"/>
              <a:t>Jana Dean, </a:t>
            </a:r>
            <a:r>
              <a:rPr lang="en-US" sz="2400" dirty="0" err="1"/>
              <a:t>janad@mec-math.org</a:t>
            </a:r>
            <a:endParaRPr sz="2400" dirty="0"/>
          </a:p>
        </p:txBody>
      </p:sp>
      <p:pic>
        <p:nvPicPr>
          <p:cNvPr id="229" name="Google Shape;229;p16" descr="QR co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6794" y="4951272"/>
            <a:ext cx="13970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6" descr="page1image306659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148" y="4657142"/>
            <a:ext cx="57023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6" descr="page1image306663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2367" y="4679367"/>
            <a:ext cx="12700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1D0DD-EB1D-A818-5E72-4B1AFBE0BB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06245" y="6483926"/>
            <a:ext cx="467700" cy="237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" name="TextBox 5" descr="given for use by these participants">
            <a:extLst>
              <a:ext uri="{FF2B5EF4-FFF2-40B4-BE49-F238E27FC236}">
                <a16:creationId xmlns:a16="http://schemas.microsoft.com/office/drawing/2014/main" id="{DEBA759F-240B-2CB2-C80D-B97BA65940DA}"/>
              </a:ext>
            </a:extLst>
          </p:cNvPr>
          <p:cNvSpPr txBox="1"/>
          <p:nvPr/>
        </p:nvSpPr>
        <p:spPr>
          <a:xfrm>
            <a:off x="2278118" y="3272484"/>
            <a:ext cx="4577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7" name="Picture 6" descr="These slides are shared with workshop participants and permission is given for use by these participants">
            <a:extLst>
              <a:ext uri="{FF2B5EF4-FFF2-40B4-BE49-F238E27FC236}">
                <a16:creationId xmlns:a16="http://schemas.microsoft.com/office/drawing/2014/main" id="{990BFE1C-4F23-52CE-1FD9-41649C3AE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289" y="2256254"/>
            <a:ext cx="5977759" cy="302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2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ct val="100000"/>
              <a:buFont typeface="Libre Franklin Medium"/>
              <a:buNone/>
            </a:pPr>
            <a:r>
              <a:rPr lang="en-US"/>
              <a:t>NUMBER TALK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ct val="100000"/>
              <a:buFont typeface="Libre Franklin Medium"/>
              <a:buNone/>
            </a:pPr>
            <a:r>
              <a:rPr lang="en-US"/>
              <a:t>FUNDAMENTALS</a:t>
            </a: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5622202" cy="3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443865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ct val="100000"/>
              <a:buChar char="•"/>
            </a:pPr>
            <a:r>
              <a:rPr lang="en-US" dirty="0"/>
              <a:t>A whole-class 10-minute mathematics discourse routine.</a:t>
            </a:r>
            <a:endParaRPr dirty="0"/>
          </a:p>
          <a:p>
            <a:pPr marL="457200" lvl="0" indent="-443865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3764"/>
              </a:buClr>
              <a:buSzPct val="100000"/>
              <a:buChar char="•"/>
            </a:pPr>
            <a:r>
              <a:rPr lang="en-US" dirty="0"/>
              <a:t>The teacher poses a problem. </a:t>
            </a:r>
            <a:endParaRPr dirty="0"/>
          </a:p>
          <a:p>
            <a:pPr marL="457200" lvl="0" indent="-443865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3764"/>
              </a:buClr>
              <a:buSzPct val="100000"/>
              <a:buChar char="•"/>
            </a:pPr>
            <a:r>
              <a:rPr lang="en-US" dirty="0"/>
              <a:t>Students solve the problem </a:t>
            </a:r>
            <a:r>
              <a:rPr lang="en-US" i="1" dirty="0"/>
              <a:t>without </a:t>
            </a:r>
            <a:r>
              <a:rPr lang="en-US" dirty="0"/>
              <a:t>using a standard algorithm.</a:t>
            </a:r>
            <a:endParaRPr dirty="0"/>
          </a:p>
          <a:p>
            <a:pPr marL="457200" lvl="0" indent="-443865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3764"/>
              </a:buClr>
              <a:buSzPct val="100000"/>
              <a:buChar char="•"/>
            </a:pPr>
            <a:r>
              <a:rPr lang="en-US" dirty="0"/>
              <a:t>Teacher and student negotiate meaning until the student is convinced that the teacher has understood their strategy. </a:t>
            </a:r>
            <a:endParaRPr dirty="0"/>
          </a:p>
          <a:p>
            <a:pPr marL="457200" lvl="0" indent="-346075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3764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3764"/>
              </a:buClr>
              <a:buSzPct val="100000"/>
              <a:buNone/>
            </a:pPr>
            <a:endParaRPr dirty="0"/>
          </a:p>
        </p:txBody>
      </p:sp>
      <p:pic>
        <p:nvPicPr>
          <p:cNvPr id="134" name="Google Shape;134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9058" y="3025987"/>
            <a:ext cx="2136292" cy="2668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"/>
          <p:cNvSpPr txBox="1">
            <a:spLocks noGrp="1"/>
          </p:cNvSpPr>
          <p:nvPr>
            <p:ph type="title"/>
          </p:nvPr>
        </p:nvSpPr>
        <p:spPr>
          <a:xfrm>
            <a:off x="623888" y="1709745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3"/>
              <a:buFont typeface="Libre Franklin Medium"/>
              <a:buNone/>
            </a:pPr>
            <a:r>
              <a:rPr lang="en-US"/>
              <a:t>Dot Talk artifact from the previous session here.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3"/>
              <a:buFont typeface="Libre Franklin Medium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3"/>
              <a:buFont typeface="Libre Franklin Medium"/>
              <a:buNone/>
            </a:pPr>
            <a:r>
              <a:rPr lang="en-US" i="1"/>
              <a:t>What do you notice about what all of us saw here?</a:t>
            </a:r>
            <a:endParaRPr i="1"/>
          </a:p>
        </p:txBody>
      </p:sp>
      <p:sp>
        <p:nvSpPr>
          <p:cNvPr id="140" name="Google Shape;140;p2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1200ba6ee_1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757"/>
              <a:buFont typeface="Libre Franklin Medium"/>
              <a:buNone/>
            </a:pPr>
            <a:r>
              <a:rPr lang="en-US"/>
              <a:t>Number Talk artifact from the previous session here.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757"/>
              <a:buFont typeface="Libre Franklin Medium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757"/>
              <a:buFont typeface="Libre Franklin Medium"/>
              <a:buNone/>
            </a:pPr>
            <a:r>
              <a:rPr lang="en-US" i="1"/>
              <a:t>What do you notice about what all of us saw here?</a:t>
            </a:r>
            <a:endParaRPr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1200ba6ee_1_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459" dirty="0"/>
              <a:t>Algebraic Thinking and Mental Math</a:t>
            </a:r>
            <a:endParaRPr sz="3459" dirty="0"/>
          </a:p>
        </p:txBody>
      </p:sp>
      <p:sp>
        <p:nvSpPr>
          <p:cNvPr id="152" name="Google Shape;152;g2e1200ba6ee_1_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Take some time to look at your copies of the dot talk and number talk from this morning.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also have a document that illustrates algebraic properties of numbers.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connections can you make between the properties of numbers and the dot talk and number talk?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 ready to share your thoughts with the whole group. </a:t>
            </a:r>
            <a:endParaRPr/>
          </a:p>
        </p:txBody>
      </p:sp>
      <p:sp>
        <p:nvSpPr>
          <p:cNvPr id="153" name="Google Shape;153;g2e1200ba6ee_1_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40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e1200ba6ee_1_11"/>
          <p:cNvSpPr txBox="1">
            <a:spLocks noGrp="1"/>
          </p:cNvSpPr>
          <p:nvPr>
            <p:ph type="title" idx="4294967295"/>
          </p:nvPr>
        </p:nvSpPr>
        <p:spPr>
          <a:xfrm>
            <a:off x="536860" y="2415155"/>
            <a:ext cx="8337000" cy="3756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Annotated artifacts from the morning that illustrate the properties.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1" name="Google Shape;161;g2e1200ba6ee_1_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40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62" name="Google Shape;162;g2e1200ba6ee_1_11" descr="Properties of Addi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4190" y="3293401"/>
            <a:ext cx="5072950" cy="31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1200ba6ee_1_19"/>
          <p:cNvSpPr txBox="1">
            <a:spLocks noGrp="1"/>
          </p:cNvSpPr>
          <p:nvPr>
            <p:ph type="title" idx="4294967295"/>
          </p:nvPr>
        </p:nvSpPr>
        <p:spPr>
          <a:xfrm>
            <a:off x="536945" y="1360714"/>
            <a:ext cx="8337000" cy="3756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Annotated artifacts from the morning that illustrate the properties.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0" name="Google Shape;170;g2e1200ba6ee_1_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40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71" name="Google Shape;171;g2e1200ba6ee_1_19" descr="Properties of multiplic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0605" y="2437628"/>
            <a:ext cx="5876450" cy="396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1200ba6ee_1_28"/>
          <p:cNvSpPr txBox="1">
            <a:spLocks noGrp="1"/>
          </p:cNvSpPr>
          <p:nvPr>
            <p:ph type="title" idx="4294967295"/>
          </p:nvPr>
        </p:nvSpPr>
        <p:spPr>
          <a:xfrm>
            <a:off x="536945" y="1603300"/>
            <a:ext cx="8337000" cy="3756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Annotated artifacts from the morning that illustrate the properties.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9" name="Google Shape;179;g2e1200ba6ee_1_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40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80" name="Google Shape;180;g2e1200ba6ee_1_28" descr="Linking multiplication and addition: the ninth propert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525" y="3481750"/>
            <a:ext cx="7568349" cy="179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“You can’t do mental math without doing algebra.”</a:t>
            </a:r>
            <a:endParaRPr dirty="0"/>
          </a:p>
          <a:p>
            <a:pPr marL="379730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dirty="0"/>
          </a:p>
          <a:p>
            <a:pPr marL="379730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dirty="0"/>
          </a:p>
          <a:p>
            <a:pPr marL="379730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dirty="0"/>
              <a:t>							Phil </a:t>
            </a:r>
            <a:r>
              <a:rPr lang="en-US" dirty="0" err="1"/>
              <a:t>Daro</a:t>
            </a:r>
            <a:endParaRPr dirty="0"/>
          </a:p>
        </p:txBody>
      </p:sp>
      <p:sp>
        <p:nvSpPr>
          <p:cNvPr id="187" name="Google Shape;187;p7"/>
          <p:cNvSpPr txBox="1">
            <a:spLocks noGrp="1"/>
          </p:cNvSpPr>
          <p:nvPr>
            <p:ph type="title" idx="4294967295"/>
          </p:nvPr>
        </p:nvSpPr>
        <p:spPr>
          <a:xfrm>
            <a:off x="8406245" y="6483926"/>
            <a:ext cx="467700" cy="237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  <a:tabLst/>
                <a:defRPr/>
              </a:pPr>
              <a:t>9</a:t>
            </a:fld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rgbClr val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5256FFFE6474E9F4A1F5D16FB020B" ma:contentTypeVersion="14" ma:contentTypeDescription="Create a new document." ma:contentTypeScope="" ma:versionID="edb202a30c87a4b3b8713f6c1d2e5928">
  <xsd:schema xmlns:xsd="http://www.w3.org/2001/XMLSchema" xmlns:xs="http://www.w3.org/2001/XMLSchema" xmlns:p="http://schemas.microsoft.com/office/2006/metadata/properties" xmlns:ns2="95d34d65-a250-4cb0-bba3-9227d5f81723" xmlns:ns3="28b0818c-7c05-4c23-bf25-0c4cfc264c17" targetNamespace="http://schemas.microsoft.com/office/2006/metadata/properties" ma:root="true" ma:fieldsID="e5076a413ebfb31f10e82e2a5918083c" ns2:_="" ns3:_="">
    <xsd:import namespace="95d34d65-a250-4cb0-bba3-9227d5f81723"/>
    <xsd:import namespace="28b0818c-7c05-4c23-bf25-0c4cfc264c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d34d65-a250-4cb0-bba3-9227d5f817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072a751-c2a1-410f-8384-0186ab476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0818c-7c05-4c23-bf25-0c4cfc264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44b3d68-81d6-49b2-a871-09cb75c4ce84}" ma:internalName="TaxCatchAll" ma:showField="CatchAllData" ma:web="28b0818c-7c05-4c23-bf25-0c4cfc264c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d34d65-a250-4cb0-bba3-9227d5f81723">
      <Terms xmlns="http://schemas.microsoft.com/office/infopath/2007/PartnerControls"/>
    </lcf76f155ced4ddcb4097134ff3c332f>
    <TaxCatchAll xmlns="28b0818c-7c05-4c23-bf25-0c4cfc264c17" xsi:nil="true"/>
  </documentManagement>
</p:properties>
</file>

<file path=customXml/itemProps1.xml><?xml version="1.0" encoding="utf-8"?>
<ds:datastoreItem xmlns:ds="http://schemas.openxmlformats.org/officeDocument/2006/customXml" ds:itemID="{1E4B40C0-112A-4B64-9A07-B56DEBDDA8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033617-07AD-4FEA-9B0F-74AFC272E3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d34d65-a250-4cb0-bba3-9227d5f81723"/>
    <ds:schemaRef ds:uri="28b0818c-7c05-4c23-bf25-0c4cfc264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CA5C66-8DB0-4444-95EF-E8EBF87C11F2}">
  <ds:schemaRefs>
    <ds:schemaRef ds:uri="http://schemas.microsoft.com/office/2006/metadata/properties"/>
    <ds:schemaRef ds:uri="http://schemas.microsoft.com/office/infopath/2007/PartnerControls"/>
    <ds:schemaRef ds:uri="95d34d65-a250-4cb0-bba3-9227d5f81723"/>
    <ds:schemaRef ds:uri="28b0818c-7c05-4c23-bf25-0c4cfc264c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417</Words>
  <Application>Microsoft Office PowerPoint</Application>
  <PresentationFormat>On-screen Show (4:3)</PresentationFormat>
  <Paragraphs>78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Libre Franklin Medium</vt:lpstr>
      <vt:lpstr>Libre Franklin</vt:lpstr>
      <vt:lpstr>Office Theme</vt:lpstr>
      <vt:lpstr>NUMBER TALKS AND MULTILINGUAL LEARNERS </vt:lpstr>
      <vt:lpstr>NUMBER TALK  FUNDAMENTALS  </vt:lpstr>
      <vt:lpstr>Dot Talk artifact from the previous session here.   What do you notice about what all of us saw here?</vt:lpstr>
      <vt:lpstr>Number Talk artifact from the previous session here.   What do you notice about what all of us saw here?</vt:lpstr>
      <vt:lpstr>Algebraic Thinking and Mental Math</vt:lpstr>
      <vt:lpstr>Annotated artifacts from the morning that illustrate the properties.   </vt:lpstr>
      <vt:lpstr>Annotated artifacts from the morning that illustrate the properties.   </vt:lpstr>
      <vt:lpstr>Annotated artifacts from the morning that illustrate the properties.   </vt:lpstr>
      <vt:lpstr>9</vt:lpstr>
      <vt:lpstr>YOU CAN’T DO MENTAL MATH WITHOUT ALGEBRA</vt:lpstr>
      <vt:lpstr>Connections to Algebra </vt:lpstr>
      <vt:lpstr>Additional thoughts?</vt:lpstr>
      <vt:lpstr>THANK YOU</vt:lpstr>
      <vt:lpstr>AND THANK YOU!</vt:lpstr>
      <vt:lpstr>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TALKS AND MULTILINGUAL LEARNERS </dc:title>
  <dc:creator>Dean, Jana</dc:creator>
  <cp:lastModifiedBy>Katelynn Orellana</cp:lastModifiedBy>
  <cp:revision>3</cp:revision>
  <dcterms:created xsi:type="dcterms:W3CDTF">2024-05-15T13:50:00Z</dcterms:created>
  <dcterms:modified xsi:type="dcterms:W3CDTF">2024-07-18T16:34:32Z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0x0101007675256FFFE6474E9F4A1F5D16FB020B</vt:lpwstr>
  </property>
  <property fmtid="{D5CDD505-2E9C-101B-9397-08002B2CF9AE}" pid="3" name="_dlc_DocIdItemGuid">
    <vt:lpwstr>22b9c358-7a7a-45ca-97aa-89f0abcf0fca</vt:lpwstr>
  </property>
</Properties>
</file>