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9" r:id="rId4"/>
  </p:sldMasterIdLst>
  <p:notesMasterIdLst>
    <p:notesMasterId r:id="rId26"/>
  </p:notesMasterIdLst>
  <p:handoutMasterIdLst>
    <p:handoutMasterId r:id="rId27"/>
  </p:handoutMasterIdLst>
  <p:sldIdLst>
    <p:sldId id="259" r:id="rId5"/>
    <p:sldId id="265" r:id="rId6"/>
    <p:sldId id="308" r:id="rId7"/>
    <p:sldId id="266" r:id="rId8"/>
    <p:sldId id="267" r:id="rId9"/>
    <p:sldId id="268" r:id="rId10"/>
    <p:sldId id="272" r:id="rId11"/>
    <p:sldId id="289" r:id="rId12"/>
    <p:sldId id="278" r:id="rId13"/>
    <p:sldId id="274" r:id="rId14"/>
    <p:sldId id="273" r:id="rId15"/>
    <p:sldId id="275" r:id="rId16"/>
    <p:sldId id="277" r:id="rId17"/>
    <p:sldId id="283" r:id="rId18"/>
    <p:sldId id="279" r:id="rId19"/>
    <p:sldId id="282" r:id="rId20"/>
    <p:sldId id="286" r:id="rId21"/>
    <p:sldId id="287" r:id="rId22"/>
    <p:sldId id="271" r:id="rId23"/>
    <p:sldId id="276" r:id="rId24"/>
    <p:sldId id="288"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64"/>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467" autoAdjust="0"/>
  </p:normalViewPr>
  <p:slideViewPr>
    <p:cSldViewPr snapToGrid="0">
      <p:cViewPr varScale="1">
        <p:scale>
          <a:sx n="97" d="100"/>
          <a:sy n="97" d="100"/>
        </p:scale>
        <p:origin x="570" y="78"/>
      </p:cViewPr>
      <p:guideLst/>
    </p:cSldViewPr>
  </p:slideViewPr>
  <p:outlineViewPr>
    <p:cViewPr>
      <p:scale>
        <a:sx n="33" d="100"/>
        <a:sy n="33" d="100"/>
      </p:scale>
      <p:origin x="0" y="-8256"/>
    </p:cViewPr>
  </p:outlineViewPr>
  <p:notesTextViewPr>
    <p:cViewPr>
      <p:scale>
        <a:sx n="1" d="1"/>
        <a:sy n="1" d="1"/>
      </p:scale>
      <p:origin x="0" y="0"/>
    </p:cViewPr>
  </p:notesTextViewPr>
  <p:notesViewPr>
    <p:cSldViewPr snapToGrid="0">
      <p:cViewPr varScale="1">
        <p:scale>
          <a:sx n="69" d="100"/>
          <a:sy n="69" d="100"/>
        </p:scale>
        <p:origin x="326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A7D8E9-3331-4291-9F17-3FF41B935400}" type="datetimeFigureOut">
              <a:rPr lang="en-US" smtClean="0"/>
              <a:t>7/18/2024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60C177-458E-4ECB-97EC-7EDCBA19DAB6}" type="slidenum">
              <a:rPr lang="en-US" smtClean="0"/>
              <a:t>‹#›</a:t>
            </a:fld>
            <a:endParaRPr lang="en-US"/>
          </a:p>
        </p:txBody>
      </p:sp>
    </p:spTree>
    <p:extLst>
      <p:ext uri="{BB962C8B-B14F-4D97-AF65-F5344CB8AC3E}">
        <p14:creationId xmlns:p14="http://schemas.microsoft.com/office/powerpoint/2010/main" val="260993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6DBB64-96D6-42B0-8680-D8E44BBF474E}" type="datetimeFigureOut">
              <a:rPr lang="en-US" smtClean="0"/>
              <a:t>7/18/2024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384A02-D147-49A8-A06D-A5C08FF69055}" type="slidenum">
              <a:rPr lang="en-US" smtClean="0"/>
              <a:t>‹#›</a:t>
            </a:fld>
            <a:endParaRPr lang="en-US"/>
          </a:p>
        </p:txBody>
      </p:sp>
    </p:spTree>
    <p:extLst>
      <p:ext uri="{BB962C8B-B14F-4D97-AF65-F5344CB8AC3E}">
        <p14:creationId xmlns:p14="http://schemas.microsoft.com/office/powerpoint/2010/main" val="1534694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ransitionnetwork.org/news/what-indigenous-cultures-can-teach-us-about-burnou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https://www.who.int/news/item/28-05-2019-burn-out-an-occupational-phenomenon-international-classification-of-diseases</a:t>
            </a:r>
          </a:p>
          <a:p>
            <a:r>
              <a:rPr lang="en-US" dirty="0"/>
              <a:t>https://www.ama-assn.org/practice-management/physician-health/who-adds-burnout-icd-11-what-it-means-physicians</a:t>
            </a:r>
          </a:p>
          <a:p>
            <a:r>
              <a:rPr lang="en-US" dirty="0"/>
              <a:t>https://www.apa.org/topics/healthy-workplaces/workplace-burnout</a:t>
            </a:r>
          </a:p>
        </p:txBody>
      </p:sp>
      <p:sp>
        <p:nvSpPr>
          <p:cNvPr id="4" name="Slide Number Placeholder 3"/>
          <p:cNvSpPr>
            <a:spLocks noGrp="1"/>
          </p:cNvSpPr>
          <p:nvPr>
            <p:ph type="sldNum" sz="quarter" idx="5"/>
          </p:nvPr>
        </p:nvSpPr>
        <p:spPr/>
        <p:txBody>
          <a:bodyPr/>
          <a:lstStyle/>
          <a:p>
            <a:fld id="{87384A02-D147-49A8-A06D-A5C08FF69055}" type="slidenum">
              <a:rPr lang="en-US" smtClean="0"/>
              <a:t>6</a:t>
            </a:fld>
            <a:endParaRPr lang="en-US"/>
          </a:p>
        </p:txBody>
      </p:sp>
    </p:spTree>
    <p:extLst>
      <p:ext uri="{BB962C8B-B14F-4D97-AF65-F5344CB8AC3E}">
        <p14:creationId xmlns:p14="http://schemas.microsoft.com/office/powerpoint/2010/main" val="2074505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https://www.hrdive.com/news/employee-burnout-productivity/703405/</a:t>
            </a:r>
          </a:p>
          <a:p>
            <a:r>
              <a:rPr lang="en-US" dirty="0"/>
              <a:t>https://www.gallup.com/workplace/288539/employee-burnout-biggest-myth.aspx</a:t>
            </a:r>
          </a:p>
        </p:txBody>
      </p:sp>
      <p:sp>
        <p:nvSpPr>
          <p:cNvPr id="4" name="Slide Number Placeholder 3"/>
          <p:cNvSpPr>
            <a:spLocks noGrp="1"/>
          </p:cNvSpPr>
          <p:nvPr>
            <p:ph type="sldNum" sz="quarter" idx="5"/>
          </p:nvPr>
        </p:nvSpPr>
        <p:spPr/>
        <p:txBody>
          <a:bodyPr/>
          <a:lstStyle/>
          <a:p>
            <a:fld id="{87384A02-D147-49A8-A06D-A5C08FF69055}" type="slidenum">
              <a:rPr lang="en-US" smtClean="0"/>
              <a:t>7</a:t>
            </a:fld>
            <a:endParaRPr lang="en-US"/>
          </a:p>
        </p:txBody>
      </p:sp>
    </p:spTree>
    <p:extLst>
      <p:ext uri="{BB962C8B-B14F-4D97-AF65-F5344CB8AC3E}">
        <p14:creationId xmlns:p14="http://schemas.microsoft.com/office/powerpoint/2010/main" val="4153970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https://www.hrdive.com/news/employee-burnout-productivity/703405/</a:t>
            </a:r>
          </a:p>
          <a:p>
            <a:r>
              <a:rPr lang="en-US" dirty="0"/>
              <a:t>https://www.gallup.com/workplace/288539/employee-burnout-biggest-myth.aspx</a:t>
            </a:r>
          </a:p>
        </p:txBody>
      </p:sp>
      <p:sp>
        <p:nvSpPr>
          <p:cNvPr id="4" name="Slide Number Placeholder 3"/>
          <p:cNvSpPr>
            <a:spLocks noGrp="1"/>
          </p:cNvSpPr>
          <p:nvPr>
            <p:ph type="sldNum" sz="quarter" idx="5"/>
          </p:nvPr>
        </p:nvSpPr>
        <p:spPr/>
        <p:txBody>
          <a:bodyPr/>
          <a:lstStyle/>
          <a:p>
            <a:fld id="{87384A02-D147-49A8-A06D-A5C08FF69055}" type="slidenum">
              <a:rPr lang="en-US" smtClean="0"/>
              <a:t>8</a:t>
            </a:fld>
            <a:endParaRPr lang="en-US"/>
          </a:p>
        </p:txBody>
      </p:sp>
    </p:spTree>
    <p:extLst>
      <p:ext uri="{BB962C8B-B14F-4D97-AF65-F5344CB8AC3E}">
        <p14:creationId xmlns:p14="http://schemas.microsoft.com/office/powerpoint/2010/main" val="2909927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solidFill>
                  <a:srgbClr val="215E99"/>
                </a:solidFill>
                <a:effectLst/>
                <a:ea typeface="Aptos" panose="020B0004020202020204" pitchFamily="34" charset="0"/>
                <a:cs typeface="Times New Roman" panose="02020603050405020304" pitchFamily="18" charset="0"/>
                <a:hlinkClick r:id="rId3"/>
              </a:rPr>
              <a:t>https://transitionnetwork.org/news/what-indigenous-cultures-can-teach-us-about-burnout/</a:t>
            </a:r>
            <a:endParaRPr lang="en-US" sz="1200" dirty="0">
              <a:effectLst/>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12</a:t>
            </a:fld>
            <a:endParaRPr lang="en-US"/>
          </a:p>
        </p:txBody>
      </p:sp>
    </p:spTree>
    <p:extLst>
      <p:ext uri="{BB962C8B-B14F-4D97-AF65-F5344CB8AC3E}">
        <p14:creationId xmlns:p14="http://schemas.microsoft.com/office/powerpoint/2010/main" val="3645130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solidFill>
                  <a:srgbClr val="215E99"/>
                </a:solidFill>
                <a:effectLst/>
                <a:ea typeface="Aptos" panose="020B0004020202020204" pitchFamily="34" charset="0"/>
                <a:cs typeface="Times New Roman" panose="02020603050405020304" pitchFamily="18" charset="0"/>
              </a:rPr>
              <a:t>https://turningpointsmagazine.medium.com/burnout-83ba3dcfbf3e</a:t>
            </a:r>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13</a:t>
            </a:fld>
            <a:endParaRPr lang="en-US"/>
          </a:p>
        </p:txBody>
      </p:sp>
    </p:spTree>
    <p:extLst>
      <p:ext uri="{BB962C8B-B14F-4D97-AF65-F5344CB8AC3E}">
        <p14:creationId xmlns:p14="http://schemas.microsoft.com/office/powerpoint/2010/main" val="1466152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solidFill>
                  <a:srgbClr val="215E99"/>
                </a:solidFill>
                <a:effectLst/>
                <a:ea typeface="Aptos" panose="020B0004020202020204" pitchFamily="34" charset="0"/>
                <a:cs typeface="Times New Roman" panose="02020603050405020304" pitchFamily="18" charset="0"/>
              </a:rPr>
              <a:t>https://turningpointsmagazine.medium.com/burnout-83ba3dcfbf3e</a:t>
            </a:r>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14</a:t>
            </a:fld>
            <a:endParaRPr lang="en-US"/>
          </a:p>
        </p:txBody>
      </p:sp>
    </p:spTree>
    <p:extLst>
      <p:ext uri="{BB962C8B-B14F-4D97-AF65-F5344CB8AC3E}">
        <p14:creationId xmlns:p14="http://schemas.microsoft.com/office/powerpoint/2010/main" val="18376931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Cover Triangle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12978"/>
          <a:stretch/>
        </p:blipFill>
        <p:spPr>
          <a:xfrm>
            <a:off x="2317813" y="0"/>
            <a:ext cx="6829477" cy="3749964"/>
          </a:xfrm>
          <a:prstGeom prst="rect">
            <a:avLst/>
          </a:prstGeom>
        </p:spPr>
      </p:pic>
      <p:sp>
        <p:nvSpPr>
          <p:cNvPr id="13" name="Title 1"/>
          <p:cNvSpPr>
            <a:spLocks noGrp="1"/>
          </p:cNvSpPr>
          <p:nvPr>
            <p:ph type="title" hasCustomPrompt="1"/>
          </p:nvPr>
        </p:nvSpPr>
        <p:spPr>
          <a:xfrm>
            <a:off x="369888" y="3863685"/>
            <a:ext cx="8336975" cy="999259"/>
          </a:xfrm>
          <a:prstGeom prst="rect">
            <a:avLst/>
          </a:prstGeom>
        </p:spPr>
        <p:txBody>
          <a:bodyPr/>
          <a:lstStyle>
            <a:lvl1pPr>
              <a:defRPr sz="4800" cap="all" baseline="0">
                <a:solidFill>
                  <a:srgbClr val="003764"/>
                </a:solidFill>
              </a:defRPr>
            </a:lvl1pPr>
          </a:lstStyle>
          <a:p>
            <a:r>
              <a:rPr lang="en-US" dirty="0"/>
              <a:t>Title slide</a:t>
            </a:r>
          </a:p>
        </p:txBody>
      </p:sp>
      <p:sp>
        <p:nvSpPr>
          <p:cNvPr id="10" name="Subtitle 2"/>
          <p:cNvSpPr>
            <a:spLocks noGrp="1"/>
          </p:cNvSpPr>
          <p:nvPr>
            <p:ph type="subTitle" idx="1" hasCustomPrompt="1"/>
          </p:nvPr>
        </p:nvSpPr>
        <p:spPr>
          <a:xfrm>
            <a:off x="370608" y="4976665"/>
            <a:ext cx="8388928" cy="679016"/>
          </a:xfrm>
          <a:prstGeom prst="rect">
            <a:avLst/>
          </a:prstGeom>
        </p:spPr>
        <p:txBody>
          <a:bodyPr/>
          <a:lstStyle>
            <a:lvl1pPr marL="0" indent="0" algn="l">
              <a:buNone/>
              <a:defRPr sz="3500" b="0" i="0" baseline="0">
                <a:solidFill>
                  <a:srgbClr val="003764"/>
                </a:solidFill>
                <a:latin typeface="+mj-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Subheading</a:t>
            </a:r>
          </a:p>
        </p:txBody>
      </p:sp>
      <p:sp>
        <p:nvSpPr>
          <p:cNvPr id="19" name="Text Placeholder 18"/>
          <p:cNvSpPr>
            <a:spLocks noGrp="1"/>
          </p:cNvSpPr>
          <p:nvPr>
            <p:ph type="body" sz="quarter" idx="10" hasCustomPrompt="1"/>
          </p:nvPr>
        </p:nvSpPr>
        <p:spPr>
          <a:xfrm>
            <a:off x="369888" y="5769402"/>
            <a:ext cx="4614862" cy="758825"/>
          </a:xfrm>
          <a:prstGeom prst="rect">
            <a:avLst/>
          </a:prstGeom>
        </p:spPr>
        <p:txBody>
          <a:bodyPr/>
          <a:lstStyle>
            <a:lvl1pPr marL="0" indent="0">
              <a:buNone/>
              <a:defRPr sz="2000" baseline="0">
                <a:solidFill>
                  <a:srgbClr val="003764"/>
                </a:solidFill>
              </a:defRPr>
            </a:lvl1pPr>
          </a:lstStyle>
          <a:p>
            <a:pPr lvl="0"/>
            <a:r>
              <a:rPr lang="en-US" dirty="0"/>
              <a:t>Presenter(s)</a:t>
            </a:r>
            <a:br>
              <a:rPr lang="en-US" dirty="0"/>
            </a:br>
            <a:r>
              <a:rPr lang="en-US" dirty="0"/>
              <a:t>Month Day, Year</a:t>
            </a:r>
          </a:p>
        </p:txBody>
      </p:sp>
    </p:spTree>
    <p:extLst>
      <p:ext uri="{BB962C8B-B14F-4D97-AF65-F5344CB8AC3E}">
        <p14:creationId xmlns:p14="http://schemas.microsoft.com/office/powerpoint/2010/main" val="2854638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p:cNvSpPr>
            <a:spLocks noGrp="1"/>
          </p:cNvSpPr>
          <p:nvPr>
            <p:ph type="title"/>
          </p:nvPr>
        </p:nvSpPr>
        <p:spPr>
          <a:xfrm>
            <a:off x="623888" y="1709745"/>
            <a:ext cx="7886700" cy="2852737"/>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70"/>
            <a:ext cx="7886700" cy="1500187"/>
          </a:xfrm>
          <a:prstGeom prst="rect">
            <a:avLst/>
          </a:prstGeom>
        </p:spPr>
        <p:txBody>
          <a:bodyPr/>
          <a:lstStyle>
            <a:lvl1pPr marL="0" indent="0">
              <a:buNone/>
              <a:defRPr sz="1800">
                <a:solidFill>
                  <a:srgbClr val="003764"/>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Click to edit Master text styles</a:t>
            </a:r>
          </a:p>
        </p:txBody>
      </p:sp>
      <p:sp>
        <p:nvSpPr>
          <p:cNvPr id="15" name="Rectangle 14"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D050C99A-C753-4499-A91D-5F42026EA8F2}" type="datetime1">
              <a:rPr lang="en-US" smtClean="0"/>
              <a:t>7/18/2024</a:t>
            </a:fld>
            <a:endParaRPr lang="en-US"/>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1682628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36860" y="1549936"/>
            <a:ext cx="8336975" cy="79707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5" name="Content Placeholder 2"/>
          <p:cNvSpPr>
            <a:spLocks noGrp="1"/>
          </p:cNvSpPr>
          <p:nvPr>
            <p:ph idx="1"/>
          </p:nvPr>
        </p:nvSpPr>
        <p:spPr>
          <a:xfrm>
            <a:off x="536860" y="2415155"/>
            <a:ext cx="8336975" cy="375704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F79CB6C7-AD96-437F-A75B-A1987D8D9ACA}" type="datetime1">
              <a:rPr lang="en-US" smtClean="0"/>
              <a:t>7/18/2024</a:t>
            </a:fld>
            <a:endParaRPr lang="en-US"/>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8406245" y="6483926"/>
            <a:ext cx="467590" cy="237549"/>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2801780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82468" y="1709744"/>
            <a:ext cx="8270588" cy="2852737"/>
          </a:xfrm>
          <a:prstGeom prst="rect">
            <a:avLst/>
          </a:prstGeom>
        </p:spPr>
        <p:txBody>
          <a:bodyPr anchor="b"/>
          <a:lstStyle>
            <a:lvl1pPr>
              <a:defRPr sz="4800" cap="all" baseline="0">
                <a:solidFill>
                  <a:srgbClr val="003764"/>
                </a:solidFill>
              </a:defRPr>
            </a:lvl1pPr>
          </a:lstStyle>
          <a:p>
            <a:r>
              <a:rPr lang="en-US"/>
              <a:t>Click to edit Master title style</a:t>
            </a:r>
            <a:endParaRPr lang="en-US" dirty="0"/>
          </a:p>
        </p:txBody>
      </p:sp>
      <p:sp>
        <p:nvSpPr>
          <p:cNvPr id="15" name="Text Placeholder 2"/>
          <p:cNvSpPr>
            <a:spLocks noGrp="1"/>
          </p:cNvSpPr>
          <p:nvPr>
            <p:ph type="body" idx="1"/>
          </p:nvPr>
        </p:nvSpPr>
        <p:spPr>
          <a:xfrm>
            <a:off x="582468" y="4589469"/>
            <a:ext cx="8270588" cy="1500187"/>
          </a:xfrm>
          <a:prstGeom prst="rect">
            <a:avLst/>
          </a:prstGeom>
        </p:spPr>
        <p:txBody>
          <a:bodyPr/>
          <a:lstStyle>
            <a:lvl1pPr marL="0" indent="0">
              <a:buNone/>
              <a:defRPr sz="2400">
                <a:solidFill>
                  <a:srgbClr val="003764"/>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Click to edit Master text styles</a:t>
            </a:r>
          </a:p>
        </p:txBody>
      </p:sp>
      <p:sp>
        <p:nvSpPr>
          <p:cNvPr id="12" name="Rectangle 11"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0E68BEF8-F67A-4B64-B2F2-CC4AA048128C}" type="datetime1">
              <a:rPr lang="en-US" smtClean="0"/>
              <a:t>7/18/2024</a:t>
            </a:fld>
            <a:endParaRPr lang="en-US"/>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2273949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4" name="Picture 13"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5" name="Title 1"/>
          <p:cNvSpPr>
            <a:spLocks noGrp="1"/>
          </p:cNvSpPr>
          <p:nvPr>
            <p:ph type="title"/>
          </p:nvPr>
        </p:nvSpPr>
        <p:spPr>
          <a:xfrm>
            <a:off x="422561" y="1462241"/>
            <a:ext cx="8534403" cy="71985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6" name="Content Placeholder 2"/>
          <p:cNvSpPr>
            <a:spLocks noGrp="1"/>
          </p:cNvSpPr>
          <p:nvPr>
            <p:ph sz="half" idx="1"/>
          </p:nvPr>
        </p:nvSpPr>
        <p:spPr>
          <a:xfrm>
            <a:off x="422561" y="2400300"/>
            <a:ext cx="4014357" cy="3969327"/>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half" idx="2"/>
          </p:nvPr>
        </p:nvSpPr>
        <p:spPr>
          <a:xfrm>
            <a:off x="4759271" y="2400304"/>
            <a:ext cx="4197693" cy="396932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1001848F-E7F6-4E55-B1DE-CC691BBD4F09}" type="datetime1">
              <a:rPr lang="en-US" smtClean="0"/>
              <a:t>7/18/2024</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4227185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5" name="Picture 14"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3" name="Picture 12"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4063"/>
            <a:ext cx="4067706" cy="1481791"/>
          </a:xfrm>
          <a:prstGeom prst="rect">
            <a:avLst/>
          </a:prstGeom>
        </p:spPr>
      </p:pic>
      <p:sp>
        <p:nvSpPr>
          <p:cNvPr id="16" name="Title 1"/>
          <p:cNvSpPr>
            <a:spLocks noGrp="1"/>
          </p:cNvSpPr>
          <p:nvPr>
            <p:ph type="title"/>
          </p:nvPr>
        </p:nvSpPr>
        <p:spPr>
          <a:xfrm>
            <a:off x="507276" y="1485854"/>
            <a:ext cx="8335388" cy="736311"/>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7" name="Text Placeholder 2"/>
          <p:cNvSpPr>
            <a:spLocks noGrp="1"/>
          </p:cNvSpPr>
          <p:nvPr>
            <p:ph type="body" idx="1"/>
          </p:nvPr>
        </p:nvSpPr>
        <p:spPr>
          <a:xfrm>
            <a:off x="507278" y="2385434"/>
            <a:ext cx="4002378" cy="524893"/>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18" name="Content Placeholder 3"/>
          <p:cNvSpPr>
            <a:spLocks noGrp="1"/>
          </p:cNvSpPr>
          <p:nvPr>
            <p:ph sz="half" idx="2"/>
          </p:nvPr>
        </p:nvSpPr>
        <p:spPr>
          <a:xfrm>
            <a:off x="507278" y="3003840"/>
            <a:ext cx="4002378"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3"/>
          </p:nvPr>
        </p:nvSpPr>
        <p:spPr>
          <a:xfrm>
            <a:off x="4790207" y="2385430"/>
            <a:ext cx="4052457" cy="524894"/>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20" name="Content Placeholder 5"/>
          <p:cNvSpPr>
            <a:spLocks noGrp="1"/>
          </p:cNvSpPr>
          <p:nvPr>
            <p:ph sz="quarter" idx="4"/>
          </p:nvPr>
        </p:nvSpPr>
        <p:spPr>
          <a:xfrm>
            <a:off x="4790207" y="3003840"/>
            <a:ext cx="4052457"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3"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5E48A247-4D0D-4017-954A-CBEE1B524F16}" type="datetime1">
              <a:rPr lang="en-US" smtClean="0"/>
              <a:t>7/18/2024</a:t>
            </a:fld>
            <a:endParaRPr lang="en-US"/>
          </a:p>
        </p:txBody>
      </p:sp>
      <p:sp>
        <p:nvSpPr>
          <p:cNvPr id="2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23"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1974360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9" name="Picture 8"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3" name="Title 1"/>
          <p:cNvSpPr>
            <a:spLocks noGrp="1"/>
          </p:cNvSpPr>
          <p:nvPr>
            <p:ph type="title"/>
          </p:nvPr>
        </p:nvSpPr>
        <p:spPr>
          <a:xfrm>
            <a:off x="540327" y="1457982"/>
            <a:ext cx="8302337"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1" name="Rectangle 10"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3F43D62C-E4AB-4F6C-BB6E-7C3A3BBC5E2B}" type="datetime1">
              <a:rPr lang="en-US" smtClean="0"/>
              <a:t>7/18/2024</a:t>
            </a:fld>
            <a:endParaRPr lang="en-US"/>
          </a:p>
        </p:txBody>
      </p:sp>
      <p:sp>
        <p:nvSpPr>
          <p:cNvPr id="14"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5"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122518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9" name="Picture 8"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0" name="Picture 9"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8" name="Rectangle 7"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92275FF0-9E97-4E0A-B533-109FB6621FD2}" type="datetime1">
              <a:rPr lang="en-US" smtClean="0"/>
              <a:t>7/18/2024</a:t>
            </a:fld>
            <a:endParaRPr lang="en-US"/>
          </a:p>
        </p:txBody>
      </p:sp>
      <p:sp>
        <p:nvSpPr>
          <p:cNvPr id="1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3"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1926409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86494" y="1385541"/>
            <a:ext cx="3160715"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486494" y="2888673"/>
            <a:ext cx="3160715" cy="3492378"/>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15" name="Content Placeholder 2"/>
          <p:cNvSpPr>
            <a:spLocks noGrp="1"/>
          </p:cNvSpPr>
          <p:nvPr>
            <p:ph idx="1"/>
          </p:nvPr>
        </p:nvSpPr>
        <p:spPr>
          <a:xfrm>
            <a:off x="3863540" y="1569027"/>
            <a:ext cx="5041469" cy="4812024"/>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A3C062AC-1CC2-40A8-B531-F2154AC26E35}" type="datetime1">
              <a:rPr lang="en-US" smtClean="0"/>
              <a:t>7/18/2024</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2245539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03370" y="1385541"/>
            <a:ext cx="3358139"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403370" y="2888673"/>
            <a:ext cx="3358139" cy="3542831"/>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15" name="Content Placeholder 2"/>
          <p:cNvSpPr>
            <a:spLocks noGrp="1"/>
          </p:cNvSpPr>
          <p:nvPr>
            <p:ph idx="1"/>
          </p:nvPr>
        </p:nvSpPr>
        <p:spPr>
          <a:xfrm>
            <a:off x="4024047" y="1569026"/>
            <a:ext cx="4839398" cy="4862477"/>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06EA93EB-E55E-4DBB-B6AA-C54A9BA5E4A4}" type="datetime1">
              <a:rPr lang="en-US" smtClean="0"/>
              <a:t>7/18/2024</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3798742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233675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51"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psychologytoday.com/us/basics/burnout" TargetMode="External"/><Relationship Id="rId2" Type="http://schemas.openxmlformats.org/officeDocument/2006/relationships/hyperlink" Target="https://www.mayoclinic.org/healthy-lifestyle/adult-health/in-depth/burnout/art-20046642" TargetMode="External"/><Relationship Id="rId1" Type="http://schemas.openxmlformats.org/officeDocument/2006/relationships/slideLayout" Target="../slideLayouts/slideLayout7.xml"/><Relationship Id="rId6" Type="http://schemas.openxmlformats.org/officeDocument/2006/relationships/hyperlink" Target="https://www.healthline.com/health/tips-for-identifying-and-preventing-burnout" TargetMode="External"/><Relationship Id="rId5" Type="http://schemas.openxmlformats.org/officeDocument/2006/relationships/hyperlink" Target="https://www.verywellmind.com/stress-and-burnout-symptoms-and-causes-3144516" TargetMode="External"/><Relationship Id="rId4" Type="http://schemas.openxmlformats.org/officeDocument/2006/relationships/hyperlink" Target="https://health.clevelandclinic.org/signs-of-burnou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sv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9889" y="3758762"/>
            <a:ext cx="8016465" cy="1209104"/>
          </a:xfrm>
        </p:spPr>
        <p:txBody>
          <a:bodyPr/>
          <a:lstStyle/>
          <a:p>
            <a:pPr marL="0" marR="0">
              <a:spcBef>
                <a:spcPts val="0"/>
              </a:spcBef>
              <a:spcAft>
                <a:spcPts val="0"/>
              </a:spcAft>
            </a:pPr>
            <a:r>
              <a:rPr lang="en-US" sz="3600" dirty="0">
                <a:effectLst/>
                <a:latin typeface="Calibri" panose="020F0502020204030204" pitchFamily="34" charset="0"/>
                <a:ea typeface="Aptos" panose="020B0004020202020204" pitchFamily="34" charset="0"/>
                <a:cs typeface="Times New Roman" panose="02020603050405020304" pitchFamily="18" charset="0"/>
              </a:rPr>
              <a:t>More Than Self-Care: The Systemic Roots of Professional Burnout &amp; Re-envisioning the Status Quo</a:t>
            </a:r>
            <a:endParaRPr lang="en-US" sz="36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Text Placeholder 5"/>
          <p:cNvSpPr>
            <a:spLocks noGrp="1"/>
          </p:cNvSpPr>
          <p:nvPr>
            <p:ph type="body" sz="quarter" idx="10"/>
          </p:nvPr>
        </p:nvSpPr>
        <p:spPr>
          <a:xfrm>
            <a:off x="448264" y="5455894"/>
            <a:ext cx="8538981" cy="758825"/>
          </a:xfrm>
        </p:spPr>
        <p:txBody>
          <a:bodyPr/>
          <a:lstStyle/>
          <a:p>
            <a:pPr>
              <a:spcBef>
                <a:spcPts val="300"/>
              </a:spcBef>
            </a:pPr>
            <a:r>
              <a:rPr lang="en-US" b="1" dirty="0"/>
              <a:t>Melissa Williams, M.A.</a:t>
            </a:r>
          </a:p>
          <a:p>
            <a:pPr>
              <a:spcBef>
                <a:spcPts val="300"/>
              </a:spcBef>
            </a:pPr>
            <a:r>
              <a:rPr lang="en-US" sz="1600" dirty="0"/>
              <a:t>Policy Associate for Equity, Diversity, and Inclusion</a:t>
            </a:r>
          </a:p>
          <a:p>
            <a:pPr>
              <a:spcBef>
                <a:spcPts val="300"/>
              </a:spcBef>
            </a:pPr>
            <a:r>
              <a:rPr lang="en-US" sz="1600" dirty="0"/>
              <a:t>Washington State Board for Community and Technical Colleges</a:t>
            </a:r>
          </a:p>
          <a:p>
            <a:pPr>
              <a:spcBef>
                <a:spcPts val="300"/>
              </a:spcBef>
            </a:pPr>
            <a:r>
              <a:rPr lang="en-US" sz="16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2024 </a:t>
            </a:r>
            <a:r>
              <a:rPr lang="en-US" sz="1600" dirty="0" err="1">
                <a:solidFill>
                  <a:srgbClr val="00B0F0"/>
                </a:solidFill>
                <a:effectLst/>
                <a:latin typeface="Aptos" panose="020B0004020202020204" pitchFamily="34" charset="0"/>
                <a:ea typeface="Aptos" panose="020B0004020202020204" pitchFamily="34" charset="0"/>
                <a:cs typeface="Times New Roman" panose="02020603050405020304" pitchFamily="18" charset="0"/>
              </a:rPr>
              <a:t>BEdA</a:t>
            </a:r>
            <a:r>
              <a:rPr lang="en-US" sz="16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 Biennial Conference</a:t>
            </a:r>
            <a:endParaRPr lang="en-US" sz="1600" dirty="0">
              <a:solidFill>
                <a:srgbClr val="00B0F0"/>
              </a:solidFill>
            </a:endParaRPr>
          </a:p>
        </p:txBody>
      </p:sp>
    </p:spTree>
    <p:extLst>
      <p:ext uri="{BB962C8B-B14F-4D97-AF65-F5344CB8AC3E}">
        <p14:creationId xmlns:p14="http://schemas.microsoft.com/office/powerpoint/2010/main" val="3283783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DF7AC0-8BCE-EBD2-7210-ACCD39930BA0}"/>
              </a:ext>
            </a:extLst>
          </p:cNvPr>
          <p:cNvSpPr txBox="1">
            <a:spLocks noGrp="1"/>
          </p:cNvSpPr>
          <p:nvPr>
            <p:ph type="title" idx="4294967295"/>
          </p:nvPr>
        </p:nvSpPr>
        <p:spPr>
          <a:xfrm>
            <a:off x="483325" y="1219200"/>
            <a:ext cx="817734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CC3300"/>
                </a:solidFill>
                <a:effectLst/>
                <a:uLnTx/>
                <a:uFillTx/>
                <a:latin typeface="+mn-lt"/>
                <a:ea typeface="+mn-ea"/>
                <a:cs typeface="+mn-cs"/>
              </a:rPr>
              <a:t>SYSTEMIC CONTEXT: CONNECTIONS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2" name="TextBox 1">
            <a:extLst>
              <a:ext uri="{FF2B5EF4-FFF2-40B4-BE49-F238E27FC236}">
                <a16:creationId xmlns:a16="http://schemas.microsoft.com/office/drawing/2014/main" id="{ABEAEE22-7A12-6A31-9A85-D105321A8089}"/>
              </a:ext>
            </a:extLst>
          </p:cNvPr>
          <p:cNvSpPr txBox="1"/>
          <p:nvPr/>
        </p:nvSpPr>
        <p:spPr>
          <a:xfrm>
            <a:off x="574766" y="1821988"/>
            <a:ext cx="8085908" cy="4524315"/>
          </a:xfrm>
          <a:prstGeom prst="rect">
            <a:avLst/>
          </a:prstGeom>
          <a:noFill/>
        </p:spPr>
        <p:txBody>
          <a:bodyPr wrap="square" rtlCol="0">
            <a:spAutoFit/>
          </a:bodyPr>
          <a:lstStyle/>
          <a:p>
            <a:pPr marL="285750" indent="-285750">
              <a:buFont typeface="Wingdings" panose="05000000000000000000" pitchFamily="2" charset="2"/>
              <a:buChar char="§"/>
            </a:pPr>
            <a:r>
              <a:rPr lang="en-US" dirty="0">
                <a:solidFill>
                  <a:srgbClr val="003764"/>
                </a:solidFill>
              </a:rPr>
              <a:t>Capitalism and consumerism</a:t>
            </a:r>
          </a:p>
          <a:p>
            <a:pPr marL="285750" indent="-285750">
              <a:buFont typeface="Wingdings" panose="05000000000000000000" pitchFamily="2" charset="2"/>
              <a:buChar char="§"/>
            </a:pPr>
            <a:endParaRPr lang="en-US" dirty="0">
              <a:solidFill>
                <a:srgbClr val="003764"/>
              </a:solidFill>
            </a:endParaRPr>
          </a:p>
          <a:p>
            <a:pPr marL="285750" indent="-285750">
              <a:buFont typeface="Wingdings" panose="05000000000000000000" pitchFamily="2" charset="2"/>
              <a:buChar char="§"/>
            </a:pPr>
            <a:r>
              <a:rPr lang="en-US" dirty="0">
                <a:solidFill>
                  <a:srgbClr val="003764"/>
                </a:solidFill>
              </a:rPr>
              <a:t>Concept of productivity</a:t>
            </a:r>
          </a:p>
          <a:p>
            <a:pPr marL="742950" lvl="1" indent="-285750">
              <a:buFont typeface="Courier New" panose="02070309020205020404" pitchFamily="49" charset="0"/>
              <a:buChar char="o"/>
            </a:pPr>
            <a:r>
              <a:rPr lang="en-US" dirty="0">
                <a:solidFill>
                  <a:srgbClr val="003764"/>
                </a:solidFill>
              </a:rPr>
              <a:t>Linked to deservingness/deservedness</a:t>
            </a:r>
          </a:p>
          <a:p>
            <a:pPr marL="742950" lvl="1" indent="-285750">
              <a:buFont typeface="Courier New" panose="02070309020205020404" pitchFamily="49" charset="0"/>
              <a:buChar char="o"/>
            </a:pPr>
            <a:r>
              <a:rPr lang="en-US" dirty="0">
                <a:solidFill>
                  <a:srgbClr val="003764"/>
                </a:solidFill>
              </a:rPr>
              <a:t>Linked to achievement culture</a:t>
            </a:r>
          </a:p>
          <a:p>
            <a:pPr marL="742950" lvl="1" indent="-285750">
              <a:buFont typeface="Courier New" panose="02070309020205020404" pitchFamily="49" charset="0"/>
              <a:buChar char="o"/>
            </a:pPr>
            <a:endParaRPr lang="en-US" dirty="0">
              <a:solidFill>
                <a:srgbClr val="003764"/>
              </a:solidFill>
            </a:endParaRPr>
          </a:p>
          <a:p>
            <a:pPr marL="285750" indent="-285750">
              <a:buFont typeface="Wingdings" panose="05000000000000000000" pitchFamily="2" charset="2"/>
              <a:buChar char="§"/>
            </a:pPr>
            <a:r>
              <a:rPr lang="en-US" dirty="0">
                <a:solidFill>
                  <a:srgbClr val="003764"/>
                </a:solidFill>
              </a:rPr>
              <a:t>Concept of individualism</a:t>
            </a:r>
          </a:p>
          <a:p>
            <a:pPr marL="285750" indent="-285750">
              <a:buFont typeface="Wingdings" panose="05000000000000000000" pitchFamily="2" charset="2"/>
              <a:buChar char="§"/>
            </a:pPr>
            <a:endParaRPr lang="en-US" dirty="0">
              <a:solidFill>
                <a:srgbClr val="003764"/>
              </a:solidFill>
            </a:endParaRPr>
          </a:p>
          <a:p>
            <a:pPr marL="285750" indent="-285750">
              <a:buFont typeface="Wingdings" panose="05000000000000000000" pitchFamily="2" charset="2"/>
              <a:buChar char="§"/>
            </a:pPr>
            <a:r>
              <a:rPr lang="en-US" dirty="0">
                <a:solidFill>
                  <a:srgbClr val="003764"/>
                </a:solidFill>
              </a:rPr>
              <a:t>Language plays a role in shaping our perceptions</a:t>
            </a:r>
          </a:p>
          <a:p>
            <a:pPr marL="742950" lvl="1" indent="-285750">
              <a:buFont typeface="Courier New" panose="02070309020205020404" pitchFamily="49" charset="0"/>
              <a:buChar char="o"/>
            </a:pPr>
            <a:r>
              <a:rPr lang="en-US" dirty="0">
                <a:solidFill>
                  <a:srgbClr val="003764"/>
                </a:solidFill>
              </a:rPr>
              <a:t>Aggressive language to describe the Western work ethic: hustle, grind, slay, nail it, kill it, burn the midnight oil, burn the wick at both ends, etc.</a:t>
            </a:r>
          </a:p>
          <a:p>
            <a:pPr marL="742950" lvl="1" indent="-285750">
              <a:buFont typeface="Courier New" panose="02070309020205020404" pitchFamily="49" charset="0"/>
              <a:buChar char="o"/>
            </a:pPr>
            <a:r>
              <a:rPr lang="en-US" dirty="0">
                <a:solidFill>
                  <a:srgbClr val="003764"/>
                </a:solidFill>
              </a:rPr>
              <a:t>Other phrases you know? Phrases from other cultures and languages?</a:t>
            </a:r>
          </a:p>
          <a:p>
            <a:pPr marL="742950" lvl="1" indent="-285750">
              <a:buFont typeface="Courier New" panose="02070309020205020404" pitchFamily="49" charset="0"/>
              <a:buChar char="o"/>
            </a:pPr>
            <a:endParaRPr lang="en-US" dirty="0">
              <a:solidFill>
                <a:srgbClr val="003764"/>
              </a:solidFill>
            </a:endParaRPr>
          </a:p>
          <a:p>
            <a:pPr marL="285750" indent="-285750">
              <a:buFont typeface="Wingdings" panose="05000000000000000000" pitchFamily="2" charset="2"/>
              <a:buChar char="§"/>
            </a:pPr>
            <a:r>
              <a:rPr lang="en-US" dirty="0">
                <a:solidFill>
                  <a:srgbClr val="003764"/>
                </a:solidFill>
              </a:rPr>
              <a:t>Burnout can be more severe is one is experiencing situational stress, mental health challenges, or has cognitive or emotional disabilities that are not being well supported or treated</a:t>
            </a:r>
          </a:p>
        </p:txBody>
      </p:sp>
      <p:pic>
        <p:nvPicPr>
          <p:cNvPr id="3" name="Picture 2">
            <a:extLst>
              <a:ext uri="{FF2B5EF4-FFF2-40B4-BE49-F238E27FC236}">
                <a16:creationId xmlns:a16="http://schemas.microsoft.com/office/drawing/2014/main" id="{DB49A2D3-8D44-0170-7FAE-5FB246B28CF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271945" y="1572321"/>
            <a:ext cx="2479190" cy="1833271"/>
          </a:xfrm>
          <a:prstGeom prst="rect">
            <a:avLst/>
          </a:prstGeom>
        </p:spPr>
      </p:pic>
    </p:spTree>
    <p:extLst>
      <p:ext uri="{BB962C8B-B14F-4D97-AF65-F5344CB8AC3E}">
        <p14:creationId xmlns:p14="http://schemas.microsoft.com/office/powerpoint/2010/main" val="3837636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DF7AC0-8BCE-EBD2-7210-ACCD39930BA0}"/>
              </a:ext>
            </a:extLst>
          </p:cNvPr>
          <p:cNvSpPr txBox="1">
            <a:spLocks noGrp="1"/>
          </p:cNvSpPr>
          <p:nvPr>
            <p:ph type="title" idx="4294967295"/>
          </p:nvPr>
        </p:nvSpPr>
        <p:spPr>
          <a:xfrm>
            <a:off x="483325" y="1219200"/>
            <a:ext cx="817734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CC3300"/>
                </a:solidFill>
                <a:effectLst/>
                <a:uLnTx/>
                <a:uFillTx/>
                <a:latin typeface="+mn-lt"/>
                <a:ea typeface="+mn-ea"/>
                <a:cs typeface="+mn-cs"/>
              </a:rPr>
              <a:t>SYSTEMIC CONTEXT: ROLES &amp; WORK STYLES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2" name="TextBox 1">
            <a:extLst>
              <a:ext uri="{FF2B5EF4-FFF2-40B4-BE49-F238E27FC236}">
                <a16:creationId xmlns:a16="http://schemas.microsoft.com/office/drawing/2014/main" id="{ABEAEE22-7A12-6A31-9A85-D105321A8089}"/>
              </a:ext>
            </a:extLst>
          </p:cNvPr>
          <p:cNvSpPr txBox="1"/>
          <p:nvPr/>
        </p:nvSpPr>
        <p:spPr>
          <a:xfrm>
            <a:off x="574766" y="1821988"/>
            <a:ext cx="8177349" cy="4524315"/>
          </a:xfrm>
          <a:prstGeom prst="rect">
            <a:avLst/>
          </a:prstGeom>
          <a:noFill/>
        </p:spPr>
        <p:txBody>
          <a:bodyPr wrap="square" rtlCol="0">
            <a:spAutoFit/>
          </a:bodyPr>
          <a:lstStyle/>
          <a:p>
            <a:r>
              <a:rPr lang="en-US" kern="0" dirty="0">
                <a:solidFill>
                  <a:srgbClr val="003764"/>
                </a:solidFill>
                <a:ea typeface="Aptos" panose="020B0004020202020204" pitchFamily="34" charset="0"/>
                <a:cs typeface="Times New Roman" panose="02020603050405020304" pitchFamily="18" charset="0"/>
              </a:rPr>
              <a:t>Some work roles and work styles allow for disproportionate burden on some people.</a:t>
            </a:r>
          </a:p>
          <a:p>
            <a:pPr marL="285750" indent="-285750">
              <a:buFont typeface="Wingdings" panose="05000000000000000000" pitchFamily="2" charset="2"/>
              <a:buChar char="§"/>
            </a:pPr>
            <a:endParaRPr lang="en-US" kern="0" dirty="0">
              <a:solidFill>
                <a:srgbClr val="003764"/>
              </a:solidFill>
              <a:ea typeface="Aptos" panose="020B0004020202020204" pitchFamily="34" charset="0"/>
              <a:cs typeface="Times New Roman" panose="02020603050405020304" pitchFamily="18" charset="0"/>
            </a:endParaRPr>
          </a:p>
          <a:p>
            <a:pPr marL="285750" indent="-285750">
              <a:buFont typeface="Wingdings" panose="05000000000000000000" pitchFamily="2" charset="2"/>
              <a:buChar char="§"/>
            </a:pPr>
            <a:r>
              <a:rPr lang="en-US" kern="0" dirty="0">
                <a:solidFill>
                  <a:srgbClr val="003764"/>
                </a:solidFill>
                <a:ea typeface="Aptos" panose="020B0004020202020204" pitchFamily="34" charset="0"/>
                <a:cs typeface="Times New Roman" panose="02020603050405020304" pitchFamily="18" charset="0"/>
              </a:rPr>
              <a:t>More c</a:t>
            </a:r>
            <a:r>
              <a:rPr lang="en-US" sz="1800" kern="0" dirty="0">
                <a:solidFill>
                  <a:srgbClr val="003764"/>
                </a:solidFill>
                <a:effectLst/>
                <a:ea typeface="Aptos" panose="020B0004020202020204" pitchFamily="34" charset="0"/>
                <a:cs typeface="Times New Roman" panose="02020603050405020304" pitchFamily="18" charset="0"/>
              </a:rPr>
              <a:t>ommon with specific roles and jobs</a:t>
            </a:r>
          </a:p>
          <a:p>
            <a:pPr marL="742950" lvl="1" indent="-285750">
              <a:buFont typeface="Courier New" panose="02070309020205020404" pitchFamily="49" charset="0"/>
              <a:buChar char="o"/>
            </a:pPr>
            <a:r>
              <a:rPr lang="en-US" kern="0" dirty="0">
                <a:solidFill>
                  <a:srgbClr val="003764"/>
                </a:solidFill>
                <a:ea typeface="Aptos" panose="020B0004020202020204" pitchFamily="34" charset="0"/>
                <a:cs typeface="Times New Roman" panose="02020603050405020304" pitchFamily="18" charset="0"/>
              </a:rPr>
              <a:t>E</a:t>
            </a:r>
            <a:r>
              <a:rPr lang="en-US" kern="0" dirty="0">
                <a:solidFill>
                  <a:srgbClr val="003764"/>
                </a:solidFill>
                <a:effectLst/>
                <a:ea typeface="Aptos" panose="020B0004020202020204" pitchFamily="34" charset="0"/>
                <a:cs typeface="Times New Roman" panose="02020603050405020304" pitchFamily="18" charset="0"/>
              </a:rPr>
              <a:t>specially “helping” and “nurturing” positions such as the broad range of health care providers, childcare providers, and educators and trainers</a:t>
            </a:r>
          </a:p>
          <a:p>
            <a:pPr marL="742950" lvl="1" indent="-285750">
              <a:buFont typeface="Courier New" panose="02070309020205020404" pitchFamily="49" charset="0"/>
              <a:buChar char="o"/>
            </a:pPr>
            <a:r>
              <a:rPr lang="en-US" kern="0" dirty="0">
                <a:solidFill>
                  <a:srgbClr val="003764"/>
                </a:solidFill>
                <a:cs typeface="Times New Roman" panose="02020603050405020304" pitchFamily="18" charset="0"/>
              </a:rPr>
              <a:t>Isolated work in which people are siloed</a:t>
            </a:r>
          </a:p>
          <a:p>
            <a:pPr marL="742950" lvl="1" indent="-285750">
              <a:buFont typeface="Courier New" panose="02070309020205020404" pitchFamily="49" charset="0"/>
              <a:buChar char="o"/>
            </a:pPr>
            <a:r>
              <a:rPr lang="en-US" kern="0" dirty="0">
                <a:solidFill>
                  <a:srgbClr val="003764"/>
                </a:solidFill>
                <a:cs typeface="Times New Roman" panose="02020603050405020304" pitchFamily="18" charset="0"/>
              </a:rPr>
              <a:t>High expectations for individual success</a:t>
            </a:r>
          </a:p>
          <a:p>
            <a:pPr marL="742950" lvl="1" indent="-285750">
              <a:buFont typeface="Courier New" panose="02070309020205020404" pitchFamily="49" charset="0"/>
              <a:buChar char="o"/>
            </a:pPr>
            <a:r>
              <a:rPr lang="en-US" kern="0" dirty="0">
                <a:solidFill>
                  <a:srgbClr val="003764"/>
                </a:solidFill>
                <a:cs typeface="Times New Roman" panose="02020603050405020304" pitchFamily="18" charset="0"/>
              </a:rPr>
              <a:t>Positions and efforts that go unrecognized</a:t>
            </a:r>
            <a:endParaRPr lang="en-US" dirty="0">
              <a:solidFill>
                <a:srgbClr val="003764"/>
              </a:solidFill>
            </a:endParaRPr>
          </a:p>
          <a:p>
            <a:pPr marL="285750" indent="-285750">
              <a:buFont typeface="Wingdings" panose="05000000000000000000" pitchFamily="2" charset="2"/>
              <a:buChar char="§"/>
            </a:pPr>
            <a:endParaRPr lang="en-US" dirty="0">
              <a:solidFill>
                <a:srgbClr val="003764"/>
              </a:solidFill>
            </a:endParaRPr>
          </a:p>
          <a:p>
            <a:pPr marL="285750" indent="-285750">
              <a:buFont typeface="Wingdings" panose="05000000000000000000" pitchFamily="2" charset="2"/>
              <a:buChar char="§"/>
            </a:pPr>
            <a:r>
              <a:rPr lang="en-US" dirty="0">
                <a:solidFill>
                  <a:srgbClr val="003764"/>
                </a:solidFill>
              </a:rPr>
              <a:t>Often those in </a:t>
            </a:r>
            <a:r>
              <a:rPr lang="en-US" kern="0" dirty="0">
                <a:solidFill>
                  <a:srgbClr val="003764"/>
                </a:solidFill>
                <a:effectLst/>
                <a:ea typeface="Aptos" panose="020B0004020202020204" pitchFamily="34" charset="0"/>
                <a:cs typeface="Times New Roman" panose="02020603050405020304" pitchFamily="18" charset="0"/>
              </a:rPr>
              <a:t>“helping” and “nurturing” roles are:</a:t>
            </a:r>
            <a:endParaRPr lang="en-US" dirty="0">
              <a:solidFill>
                <a:srgbClr val="003764"/>
              </a:solidFill>
            </a:endParaRPr>
          </a:p>
          <a:p>
            <a:pPr marL="742950" lvl="1" indent="-285750">
              <a:buFont typeface="Courier New" panose="02070309020205020404" pitchFamily="49" charset="0"/>
              <a:buChar char="o"/>
            </a:pPr>
            <a:r>
              <a:rPr lang="en-US" dirty="0">
                <a:solidFill>
                  <a:srgbClr val="003764"/>
                </a:solidFill>
              </a:rPr>
              <a:t>Cis and trans women, people of color, groups with a history of being colonized, immigrants, lowest wage earners to upper middle class</a:t>
            </a:r>
          </a:p>
          <a:p>
            <a:pPr marL="742950" lvl="1" indent="-285750">
              <a:buFont typeface="Courier New" panose="02070309020205020404" pitchFamily="49" charset="0"/>
              <a:buChar char="o"/>
            </a:pPr>
            <a:endParaRPr lang="en-US" dirty="0">
              <a:solidFill>
                <a:srgbClr val="003764"/>
              </a:solidFill>
            </a:endParaRPr>
          </a:p>
          <a:p>
            <a:r>
              <a:rPr lang="en-US" dirty="0">
                <a:solidFill>
                  <a:srgbClr val="003764"/>
                </a:solidFill>
              </a:rPr>
              <a:t>Note: Low-paid service provider positions and those with inconsistent work or gig work.</a:t>
            </a:r>
          </a:p>
        </p:txBody>
      </p:sp>
      <p:pic>
        <p:nvPicPr>
          <p:cNvPr id="4" name="Picture 3" descr="A green and brown hands with a white hand and a green hand with a white hand and a green hand with a white hand and a green hand with a white hand and a green hand with a&#10;&#10;Description automatically generated">
            <a:extLst>
              <a:ext uri="{FF2B5EF4-FFF2-40B4-BE49-F238E27FC236}">
                <a16:creationId xmlns:a16="http://schemas.microsoft.com/office/drawing/2014/main" id="{FA0E8E0E-EEE6-B742-6BBA-FBEC366A2C6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0115" b="14198"/>
          <a:stretch/>
        </p:blipFill>
        <p:spPr>
          <a:xfrm>
            <a:off x="6344204" y="3682060"/>
            <a:ext cx="1289974" cy="996266"/>
          </a:xfrm>
          <a:prstGeom prst="rect">
            <a:avLst/>
          </a:prstGeom>
        </p:spPr>
      </p:pic>
    </p:spTree>
    <p:extLst>
      <p:ext uri="{BB962C8B-B14F-4D97-AF65-F5344CB8AC3E}">
        <p14:creationId xmlns:p14="http://schemas.microsoft.com/office/powerpoint/2010/main" val="2853505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EDF7AC0-8BCE-EBD2-7210-ACCD39930BA0}"/>
              </a:ext>
            </a:extLst>
          </p:cNvPr>
          <p:cNvSpPr txBox="1"/>
          <p:nvPr/>
        </p:nvSpPr>
        <p:spPr>
          <a:xfrm>
            <a:off x="338720" y="1146001"/>
            <a:ext cx="8177349" cy="707886"/>
          </a:xfrm>
          <a:prstGeom prst="rect">
            <a:avLst/>
          </a:prstGeom>
          <a:noFill/>
        </p:spPr>
        <p:txBody>
          <a:bodyPr wrap="square" rtlCol="0">
            <a:spAutoFit/>
          </a:bodyPr>
          <a:lstStyle/>
          <a:p>
            <a:r>
              <a:rPr lang="en-US" sz="2200" b="1" dirty="0">
                <a:solidFill>
                  <a:srgbClr val="CC3300"/>
                </a:solidFill>
              </a:rPr>
              <a:t>FLIP THE SCRIPT: ANCESTRAL WISDOM</a:t>
            </a:r>
          </a:p>
          <a:p>
            <a:endParaRPr lang="en-US" b="1" dirty="0"/>
          </a:p>
        </p:txBody>
      </p:sp>
      <p:sp>
        <p:nvSpPr>
          <p:cNvPr id="2" name="TextBox 1">
            <a:extLst>
              <a:ext uri="{FF2B5EF4-FFF2-40B4-BE49-F238E27FC236}">
                <a16:creationId xmlns:a16="http://schemas.microsoft.com/office/drawing/2014/main" id="{ABEAEE22-7A12-6A31-9A85-D105321A8089}"/>
              </a:ext>
            </a:extLst>
          </p:cNvPr>
          <p:cNvSpPr txBox="1"/>
          <p:nvPr/>
        </p:nvSpPr>
        <p:spPr>
          <a:xfrm>
            <a:off x="338720" y="1683762"/>
            <a:ext cx="8466560" cy="2308324"/>
          </a:xfrm>
          <a:prstGeom prst="rect">
            <a:avLst/>
          </a:prstGeom>
          <a:noFill/>
        </p:spPr>
        <p:txBody>
          <a:bodyPr wrap="square" rtlCol="0">
            <a:spAutoFit/>
          </a:bodyPr>
          <a:lstStyle/>
          <a:p>
            <a:pPr marL="0" marR="0">
              <a:spcBef>
                <a:spcPts val="0"/>
              </a:spcBef>
              <a:spcAft>
                <a:spcPts val="0"/>
              </a:spcAft>
            </a:pPr>
            <a:r>
              <a:rPr lang="en-US" b="1" dirty="0">
                <a:solidFill>
                  <a:srgbClr val="003764"/>
                </a:solidFill>
                <a:effectLst/>
                <a:ea typeface="Aptos" panose="020B0004020202020204" pitchFamily="34" charset="0"/>
                <a:cs typeface="Times New Roman" panose="02020603050405020304" pitchFamily="18" charset="0"/>
              </a:rPr>
              <a:t>Ilarion </a:t>
            </a:r>
            <a:r>
              <a:rPr lang="en-US" b="1" dirty="0" err="1">
                <a:solidFill>
                  <a:srgbClr val="003764"/>
                </a:solidFill>
                <a:effectLst/>
                <a:ea typeface="Aptos" panose="020B0004020202020204" pitchFamily="34" charset="0"/>
                <a:cs typeface="Times New Roman" panose="02020603050405020304" pitchFamily="18" charset="0"/>
              </a:rPr>
              <a:t>Merculieff</a:t>
            </a:r>
            <a:r>
              <a:rPr lang="en-US" dirty="0">
                <a:solidFill>
                  <a:srgbClr val="003764"/>
                </a:solidFill>
                <a:effectLst/>
                <a:ea typeface="Aptos" panose="020B0004020202020204" pitchFamily="34" charset="0"/>
                <a:cs typeface="Times New Roman" panose="02020603050405020304" pitchFamily="18" charset="0"/>
              </a:rPr>
              <a:t>, </a:t>
            </a:r>
            <a:r>
              <a:rPr lang="en-US" dirty="0" err="1">
                <a:solidFill>
                  <a:srgbClr val="003764"/>
                </a:solidFill>
                <a:effectLst/>
                <a:ea typeface="Aptos" panose="020B0004020202020204" pitchFamily="34" charset="0"/>
                <a:cs typeface="Times New Roman" panose="02020603050405020304" pitchFamily="18" charset="0"/>
              </a:rPr>
              <a:t>Unangan</a:t>
            </a:r>
            <a:r>
              <a:rPr lang="en-US" dirty="0">
                <a:solidFill>
                  <a:srgbClr val="003764"/>
                </a:solidFill>
                <a:effectLst/>
                <a:ea typeface="Aptos" panose="020B0004020202020204" pitchFamily="34" charset="0"/>
                <a:cs typeface="Times New Roman" panose="02020603050405020304" pitchFamily="18" charset="0"/>
              </a:rPr>
              <a:t> (Aleut)</a:t>
            </a:r>
          </a:p>
          <a:p>
            <a:pPr marL="0" marR="0">
              <a:spcBef>
                <a:spcPts val="0"/>
              </a:spcBef>
              <a:spcAft>
                <a:spcPts val="0"/>
              </a:spcAft>
            </a:pPr>
            <a:endParaRPr lang="en-US" b="1" dirty="0">
              <a:effectLst/>
              <a:ea typeface="Aptos" panose="020B0004020202020204" pitchFamily="34" charset="0"/>
              <a:cs typeface="Times New Roman" panose="02020603050405020304" pitchFamily="18" charset="0"/>
            </a:endParaRPr>
          </a:p>
          <a:p>
            <a:r>
              <a:rPr lang="en-US" dirty="0">
                <a:solidFill>
                  <a:srgbClr val="00B0F0"/>
                </a:solidFill>
                <a:ea typeface="Aptos" panose="020B0004020202020204" pitchFamily="34" charset="0"/>
                <a:cs typeface="Times New Roman" panose="02020603050405020304" pitchFamily="18" charset="0"/>
              </a:rPr>
              <a:t>Collective work:</a:t>
            </a:r>
            <a:r>
              <a:rPr lang="en-US" dirty="0">
                <a:ea typeface="Aptos" panose="020B0004020202020204" pitchFamily="34" charset="0"/>
                <a:cs typeface="Times New Roman" panose="02020603050405020304" pitchFamily="18" charset="0"/>
              </a:rPr>
              <a:t> </a:t>
            </a:r>
            <a:r>
              <a:rPr lang="en-US" dirty="0">
                <a:solidFill>
                  <a:srgbClr val="003764"/>
                </a:solidFill>
                <a:effectLst/>
                <a:ea typeface="Aptos" panose="020B0004020202020204" pitchFamily="34" charset="0"/>
                <a:cs typeface="Times New Roman" panose="02020603050405020304" pitchFamily="18" charset="0"/>
              </a:rPr>
              <a:t>“I had a fully traditional upbringing where the entire village raised me. I had to spend equal time with the men, the women, the elders, and my peers. I know that this traditional upbringing is why I have never experienced ‘burnout</a:t>
            </a:r>
            <a:r>
              <a:rPr lang="en-US" dirty="0">
                <a:solidFill>
                  <a:srgbClr val="003764"/>
                </a:solidFill>
                <a:ea typeface="Aptos" panose="020B0004020202020204" pitchFamily="34" charset="0"/>
                <a:cs typeface="Times New Roman" panose="02020603050405020304" pitchFamily="18" charset="0"/>
              </a:rPr>
              <a:t>’</a:t>
            </a:r>
            <a:r>
              <a:rPr lang="en-US" dirty="0">
                <a:solidFill>
                  <a:srgbClr val="003764"/>
                </a:solidFill>
                <a:effectLst/>
                <a:ea typeface="Aptos" panose="020B0004020202020204" pitchFamily="34" charset="0"/>
                <a:cs typeface="Times New Roman" panose="02020603050405020304" pitchFamily="18" charset="0"/>
              </a:rPr>
              <a:t> as it is known in western society. I used to work 17 hours a day, six days a week for some twenty years and what kept me centered and “in the flow” was what my people, the </a:t>
            </a:r>
            <a:r>
              <a:rPr lang="en-US" dirty="0" err="1">
                <a:solidFill>
                  <a:srgbClr val="003764"/>
                </a:solidFill>
                <a:effectLst/>
                <a:ea typeface="Aptos" panose="020B0004020202020204" pitchFamily="34" charset="0"/>
                <a:cs typeface="Times New Roman" panose="02020603050405020304" pitchFamily="18" charset="0"/>
              </a:rPr>
              <a:t>Unangan</a:t>
            </a:r>
            <a:r>
              <a:rPr lang="en-US" dirty="0">
                <a:solidFill>
                  <a:srgbClr val="003764"/>
                </a:solidFill>
                <a:effectLst/>
                <a:ea typeface="Aptos" panose="020B0004020202020204" pitchFamily="34" charset="0"/>
                <a:cs typeface="Times New Roman" panose="02020603050405020304" pitchFamily="18" charset="0"/>
              </a:rPr>
              <a:t> (Aleut) people gave to me.”</a:t>
            </a:r>
          </a:p>
        </p:txBody>
      </p:sp>
      <p:pic>
        <p:nvPicPr>
          <p:cNvPr id="4" name="Picture 3" descr="A person in a white robe&#10;&#10;Description automatically generated">
            <a:extLst>
              <a:ext uri="{FF2B5EF4-FFF2-40B4-BE49-F238E27FC236}">
                <a16:creationId xmlns:a16="http://schemas.microsoft.com/office/drawing/2014/main" id="{1BC8751D-FE70-FB33-0B64-4DB72EC70F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8680" y="3900301"/>
            <a:ext cx="1842571" cy="2768891"/>
          </a:xfrm>
          <a:prstGeom prst="rect">
            <a:avLst/>
          </a:prstGeom>
        </p:spPr>
      </p:pic>
      <p:sp>
        <p:nvSpPr>
          <p:cNvPr id="7" name="Title 6">
            <a:extLst>
              <a:ext uri="{FF2B5EF4-FFF2-40B4-BE49-F238E27FC236}">
                <a16:creationId xmlns:a16="http://schemas.microsoft.com/office/drawing/2014/main" id="{A5FD8611-9062-956C-C12B-443F81E65042}"/>
              </a:ext>
            </a:extLst>
          </p:cNvPr>
          <p:cNvSpPr txBox="1">
            <a:spLocks noGrp="1"/>
          </p:cNvSpPr>
          <p:nvPr>
            <p:ph type="title" idx="4294967295"/>
          </p:nvPr>
        </p:nvSpPr>
        <p:spPr>
          <a:xfrm>
            <a:off x="338720" y="4087782"/>
            <a:ext cx="6398422" cy="258532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F0"/>
                </a:solidFill>
                <a:effectLst/>
                <a:uLnTx/>
                <a:uFillTx/>
                <a:latin typeface="+mn-lt"/>
                <a:ea typeface="+mn-ea"/>
                <a:cs typeface="+mn-cs"/>
              </a:rPr>
              <a:t>Heart-based living: </a:t>
            </a:r>
            <a:r>
              <a:rPr kumimoji="0" lang="en-US" sz="1800" b="0" i="0" u="none" strike="noStrike" kern="1200" cap="none" spc="0" normalizeH="0" baseline="0" noProof="0" dirty="0">
                <a:ln>
                  <a:noFill/>
                </a:ln>
                <a:solidFill>
                  <a:srgbClr val="003764"/>
                </a:solidFill>
                <a:effectLst/>
                <a:uLnTx/>
                <a:uFillTx/>
                <a:latin typeface="+mn-lt"/>
                <a:ea typeface="+mn-ea"/>
                <a:cs typeface="+mn-cs"/>
              </a:rPr>
              <a:t>“Such spiritual principles for living did not emanate from logic or thought, but from a much deeper source of wisdom, referred to in </a:t>
            </a:r>
            <a:r>
              <a:rPr kumimoji="0" lang="en-US" sz="1800" b="0" i="0" u="none" strike="noStrike" kern="1200" cap="none" spc="0" normalizeH="0" baseline="0" noProof="0" dirty="0" err="1">
                <a:ln>
                  <a:noFill/>
                </a:ln>
                <a:solidFill>
                  <a:srgbClr val="003764"/>
                </a:solidFill>
                <a:effectLst/>
                <a:uLnTx/>
                <a:uFillTx/>
                <a:latin typeface="+mn-lt"/>
                <a:ea typeface="+mn-ea"/>
                <a:cs typeface="+mn-cs"/>
              </a:rPr>
              <a:t>Unangan</a:t>
            </a:r>
            <a:r>
              <a:rPr kumimoji="0" lang="en-US" sz="1800" b="0" i="0" u="none" strike="noStrike" kern="1200" cap="none" spc="0" normalizeH="0" baseline="0" noProof="0" dirty="0">
                <a:ln>
                  <a:noFill/>
                </a:ln>
                <a:solidFill>
                  <a:srgbClr val="003764"/>
                </a:solidFill>
                <a:effectLst/>
                <a:uLnTx/>
                <a:uFillTx/>
                <a:latin typeface="+mn-lt"/>
                <a:ea typeface="+mn-ea"/>
                <a:cs typeface="+mn-cs"/>
              </a:rPr>
              <a:t> culture as the ‘heart.’ When </a:t>
            </a:r>
            <a:r>
              <a:rPr kumimoji="0" lang="en-US" sz="1800" b="0" i="0" u="none" strike="noStrike" kern="1200" cap="none" spc="0" normalizeH="0" baseline="0" noProof="0" dirty="0" err="1">
                <a:ln>
                  <a:noFill/>
                </a:ln>
                <a:solidFill>
                  <a:srgbClr val="003764"/>
                </a:solidFill>
                <a:effectLst/>
                <a:uLnTx/>
                <a:uFillTx/>
                <a:latin typeface="+mn-lt"/>
                <a:ea typeface="+mn-ea"/>
                <a:cs typeface="+mn-cs"/>
              </a:rPr>
              <a:t>Unangan</a:t>
            </a:r>
            <a:r>
              <a:rPr kumimoji="0" lang="en-US" sz="1800" b="0" i="0" u="none" strike="noStrike" kern="1200" cap="none" spc="0" normalizeH="0" baseline="0" noProof="0" dirty="0">
                <a:ln>
                  <a:noFill/>
                </a:ln>
                <a:solidFill>
                  <a:srgbClr val="003764"/>
                </a:solidFill>
                <a:effectLst/>
                <a:uLnTx/>
                <a:uFillTx/>
                <a:latin typeface="+mn-lt"/>
                <a:ea typeface="+mn-ea"/>
                <a:cs typeface="+mn-cs"/>
              </a:rPr>
              <a:t> elders speak of the ‘heart,’ they do not mean mere feelings (even positive and compassionate ones), but rather a deeper portal of profound interconnectedness and awareness that exists between humans and all living things. Listening to the heart gives us access to a deeper source of wisdom, ‘the Womb at the Center of the Universe.’”</a:t>
            </a:r>
          </a:p>
        </p:txBody>
      </p:sp>
    </p:spTree>
    <p:extLst>
      <p:ext uri="{BB962C8B-B14F-4D97-AF65-F5344CB8AC3E}">
        <p14:creationId xmlns:p14="http://schemas.microsoft.com/office/powerpoint/2010/main" val="969995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DF7AC0-8BCE-EBD2-7210-ACCD39930BA0}"/>
              </a:ext>
            </a:extLst>
          </p:cNvPr>
          <p:cNvSpPr txBox="1">
            <a:spLocks noGrp="1"/>
          </p:cNvSpPr>
          <p:nvPr>
            <p:ph type="title" idx="4294967295"/>
          </p:nvPr>
        </p:nvSpPr>
        <p:spPr>
          <a:xfrm>
            <a:off x="338720" y="1146001"/>
            <a:ext cx="817734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CC3300"/>
                </a:solidFill>
                <a:effectLst/>
                <a:uLnTx/>
                <a:uFillTx/>
                <a:latin typeface="+mn-lt"/>
                <a:ea typeface="+mn-ea"/>
                <a:cs typeface="+mn-cs"/>
              </a:rPr>
              <a:t>FLIP THE SCRIPT: ANCESTRAL WISDOM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2" name="TextBox 1">
            <a:extLst>
              <a:ext uri="{FF2B5EF4-FFF2-40B4-BE49-F238E27FC236}">
                <a16:creationId xmlns:a16="http://schemas.microsoft.com/office/drawing/2014/main" id="{ABEAEE22-7A12-6A31-9A85-D105321A8089}"/>
              </a:ext>
            </a:extLst>
          </p:cNvPr>
          <p:cNvSpPr txBox="1"/>
          <p:nvPr/>
        </p:nvSpPr>
        <p:spPr>
          <a:xfrm>
            <a:off x="338720" y="1683762"/>
            <a:ext cx="8466560" cy="2862322"/>
          </a:xfrm>
          <a:prstGeom prst="rect">
            <a:avLst/>
          </a:prstGeom>
          <a:noFill/>
        </p:spPr>
        <p:txBody>
          <a:bodyPr wrap="square" rtlCol="0">
            <a:spAutoFit/>
          </a:bodyPr>
          <a:lstStyle/>
          <a:p>
            <a:pPr marL="0" marR="0">
              <a:spcBef>
                <a:spcPts val="0"/>
              </a:spcBef>
              <a:spcAft>
                <a:spcPts val="0"/>
              </a:spcAft>
            </a:pPr>
            <a:r>
              <a:rPr lang="en-US" b="1" dirty="0">
                <a:solidFill>
                  <a:srgbClr val="003764"/>
                </a:solidFill>
                <a:effectLst/>
                <a:ea typeface="Aptos" panose="020B0004020202020204" pitchFamily="34" charset="0"/>
                <a:cs typeface="Times New Roman" panose="02020603050405020304" pitchFamily="18" charset="0"/>
              </a:rPr>
              <a:t>Cora Tso, </a:t>
            </a:r>
            <a:r>
              <a:rPr lang="en-US" dirty="0">
                <a:solidFill>
                  <a:srgbClr val="003764"/>
                </a:solidFill>
                <a:effectLst/>
                <a:ea typeface="Aptos" panose="020B0004020202020204" pitchFamily="34" charset="0"/>
                <a:cs typeface="Times New Roman" panose="02020603050405020304" pitchFamily="18" charset="0"/>
              </a:rPr>
              <a:t>Navajo</a:t>
            </a:r>
          </a:p>
          <a:p>
            <a:pPr marL="0" marR="0">
              <a:spcBef>
                <a:spcPts val="0"/>
              </a:spcBef>
              <a:spcAft>
                <a:spcPts val="0"/>
              </a:spcAft>
            </a:pPr>
            <a:endParaRPr lang="en-US" dirty="0">
              <a:solidFill>
                <a:srgbClr val="215E99"/>
              </a:solidFill>
              <a:effectLst/>
              <a:ea typeface="Aptos" panose="020B0004020202020204" pitchFamily="34" charset="0"/>
              <a:cs typeface="Times New Roman" panose="02020603050405020304" pitchFamily="18" charset="0"/>
            </a:endParaRPr>
          </a:p>
          <a:p>
            <a:pPr marL="0" marR="0">
              <a:spcBef>
                <a:spcPts val="0"/>
              </a:spcBef>
              <a:spcAft>
                <a:spcPts val="0"/>
              </a:spcAft>
            </a:pPr>
            <a:r>
              <a:rPr lang="en-US" dirty="0">
                <a:solidFill>
                  <a:srgbClr val="00B0F0"/>
                </a:solidFill>
                <a:effectLst/>
                <a:ea typeface="Aptos" panose="020B0004020202020204" pitchFamily="34" charset="0"/>
                <a:cs typeface="Times New Roman" panose="02020603050405020304" pitchFamily="18" charset="0"/>
              </a:rPr>
              <a:t>Mental, emotional, and spiritual  health:</a:t>
            </a:r>
            <a:r>
              <a:rPr lang="en-US" dirty="0">
                <a:solidFill>
                  <a:srgbClr val="215E99"/>
                </a:solidFill>
                <a:effectLst/>
                <a:ea typeface="Aptos" panose="020B0004020202020204" pitchFamily="34" charset="0"/>
                <a:cs typeface="Times New Roman" panose="02020603050405020304" pitchFamily="18" charset="0"/>
              </a:rPr>
              <a:t> </a:t>
            </a:r>
            <a:r>
              <a:rPr lang="en-US" dirty="0">
                <a:solidFill>
                  <a:srgbClr val="003764"/>
                </a:solidFill>
                <a:ea typeface="Aptos" panose="020B0004020202020204" pitchFamily="34" charset="0"/>
                <a:cs typeface="Times New Roman" panose="02020603050405020304" pitchFamily="18" charset="0"/>
              </a:rPr>
              <a:t>“I fought hard to overcome burnout with reflection, rest and prayer. Reflection was a huge factor in getting myself out of this funk. I took the time to meditate on who I was, who I am becoming and what I want out of life. This allowed me to let go of unnecessary, stressful thoughts and focus on what truly mattered to me.”</a:t>
            </a:r>
          </a:p>
          <a:p>
            <a:pPr marL="0" marR="0">
              <a:spcBef>
                <a:spcPts val="0"/>
              </a:spcBef>
              <a:spcAft>
                <a:spcPts val="0"/>
              </a:spcAft>
            </a:pPr>
            <a:endParaRPr lang="en-US" dirty="0">
              <a:solidFill>
                <a:srgbClr val="215E99"/>
              </a:solidFill>
              <a:ea typeface="Aptos" panose="020B0004020202020204" pitchFamily="34" charset="0"/>
              <a:cs typeface="Times New Roman" panose="02020603050405020304" pitchFamily="18" charset="0"/>
            </a:endParaRPr>
          </a:p>
          <a:p>
            <a:pPr marL="0" marR="0">
              <a:spcBef>
                <a:spcPts val="0"/>
              </a:spcBef>
              <a:spcAft>
                <a:spcPts val="0"/>
              </a:spcAft>
            </a:pPr>
            <a:endParaRPr lang="en-US" dirty="0">
              <a:solidFill>
                <a:srgbClr val="215E99"/>
              </a:solidFill>
              <a:effectLst/>
              <a:ea typeface="Aptos" panose="020B0004020202020204" pitchFamily="34" charset="0"/>
              <a:cs typeface="Times New Roman" panose="02020603050405020304" pitchFamily="18" charset="0"/>
            </a:endParaRPr>
          </a:p>
          <a:p>
            <a:pPr marL="0" marR="0">
              <a:spcBef>
                <a:spcPts val="0"/>
              </a:spcBef>
              <a:spcAft>
                <a:spcPts val="0"/>
              </a:spcAft>
            </a:pPr>
            <a:endParaRPr lang="en-US" dirty="0">
              <a:solidFill>
                <a:srgbClr val="215E99"/>
              </a:solidFill>
              <a:effectLst/>
              <a:ea typeface="Aptos" panose="020B0004020202020204" pitchFamily="34" charset="0"/>
              <a:cs typeface="Times New Roman" panose="02020603050405020304" pitchFamily="18" charset="0"/>
            </a:endParaRPr>
          </a:p>
        </p:txBody>
      </p:sp>
      <p:pic>
        <p:nvPicPr>
          <p:cNvPr id="4" name="Picture 3" descr="A person smiling for a picture&#10;&#10;Description automatically generated">
            <a:extLst>
              <a:ext uri="{FF2B5EF4-FFF2-40B4-BE49-F238E27FC236}">
                <a16:creationId xmlns:a16="http://schemas.microsoft.com/office/drawing/2014/main" id="{D177394E-D91D-FF73-348A-581C9B1DD6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450" y="3940983"/>
            <a:ext cx="2126262" cy="2126262"/>
          </a:xfrm>
          <a:prstGeom prst="rect">
            <a:avLst/>
          </a:prstGeom>
        </p:spPr>
      </p:pic>
      <p:sp>
        <p:nvSpPr>
          <p:cNvPr id="6" name="TextBox 5">
            <a:extLst>
              <a:ext uri="{FF2B5EF4-FFF2-40B4-BE49-F238E27FC236}">
                <a16:creationId xmlns:a16="http://schemas.microsoft.com/office/drawing/2014/main" id="{97E4014A-2202-FBBB-9D84-DEED0EDC0E13}"/>
              </a:ext>
            </a:extLst>
          </p:cNvPr>
          <p:cNvSpPr txBox="1"/>
          <p:nvPr/>
        </p:nvSpPr>
        <p:spPr>
          <a:xfrm>
            <a:off x="2702441" y="3940983"/>
            <a:ext cx="5984109" cy="1754326"/>
          </a:xfrm>
          <a:prstGeom prst="rect">
            <a:avLst/>
          </a:prstGeom>
          <a:noFill/>
        </p:spPr>
        <p:txBody>
          <a:bodyPr wrap="square" rtlCol="0">
            <a:spAutoFit/>
          </a:bodyPr>
          <a:lstStyle/>
          <a:p>
            <a:r>
              <a:rPr lang="en-US" dirty="0">
                <a:solidFill>
                  <a:srgbClr val="003764"/>
                </a:solidFill>
                <a:ea typeface="Aptos" panose="020B0004020202020204" pitchFamily="34" charset="0"/>
                <a:cs typeface="Times New Roman" panose="02020603050405020304" pitchFamily="18" charset="0"/>
              </a:rPr>
              <a:t>“When winter break arrived, I did the things I enjoyed: being with friends and family, watching movies, taking my dog to the park, going trail running and sleeping. I allowed myself to rest and have these breaks because I knew that was what I needed to return to my true self.”</a:t>
            </a:r>
          </a:p>
          <a:p>
            <a:endParaRPr lang="en-US" dirty="0"/>
          </a:p>
        </p:txBody>
      </p:sp>
    </p:spTree>
    <p:extLst>
      <p:ext uri="{BB962C8B-B14F-4D97-AF65-F5344CB8AC3E}">
        <p14:creationId xmlns:p14="http://schemas.microsoft.com/office/powerpoint/2010/main" val="2821601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DF7AC0-8BCE-EBD2-7210-ACCD39930BA0}"/>
              </a:ext>
            </a:extLst>
          </p:cNvPr>
          <p:cNvSpPr txBox="1">
            <a:spLocks noGrp="1"/>
          </p:cNvSpPr>
          <p:nvPr>
            <p:ph type="title" idx="4294967295"/>
          </p:nvPr>
        </p:nvSpPr>
        <p:spPr>
          <a:xfrm>
            <a:off x="338720" y="1146001"/>
            <a:ext cx="817734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CC3300"/>
                </a:solidFill>
                <a:effectLst/>
                <a:uLnTx/>
                <a:uFillTx/>
                <a:latin typeface="+mn-lt"/>
                <a:ea typeface="+mn-ea"/>
                <a:cs typeface="+mn-cs"/>
              </a:rPr>
              <a:t>FLIP THE SCRIPT: ANCESTRAL WISDOM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2" name="TextBox 1">
            <a:extLst>
              <a:ext uri="{FF2B5EF4-FFF2-40B4-BE49-F238E27FC236}">
                <a16:creationId xmlns:a16="http://schemas.microsoft.com/office/drawing/2014/main" id="{ABEAEE22-7A12-6A31-9A85-D105321A8089}"/>
              </a:ext>
            </a:extLst>
          </p:cNvPr>
          <p:cNvSpPr txBox="1"/>
          <p:nvPr/>
        </p:nvSpPr>
        <p:spPr>
          <a:xfrm>
            <a:off x="338720" y="1938943"/>
            <a:ext cx="8379978" cy="2585323"/>
          </a:xfrm>
          <a:prstGeom prst="rect">
            <a:avLst/>
          </a:prstGeom>
          <a:noFill/>
        </p:spPr>
        <p:txBody>
          <a:bodyPr wrap="square" rtlCol="0">
            <a:spAutoFit/>
          </a:bodyPr>
          <a:lstStyle/>
          <a:p>
            <a:pPr marR="0">
              <a:spcBef>
                <a:spcPts val="0"/>
              </a:spcBef>
              <a:spcAft>
                <a:spcPts val="0"/>
              </a:spcAft>
            </a:pPr>
            <a:r>
              <a:rPr lang="en-US" dirty="0">
                <a:solidFill>
                  <a:srgbClr val="003764"/>
                </a:solidFill>
                <a:ea typeface="Aptos" panose="020B0004020202020204" pitchFamily="34" charset="0"/>
                <a:cs typeface="Times New Roman" panose="02020603050405020304" pitchFamily="18" charset="0"/>
              </a:rPr>
              <a:t>Consider your thoughts on values, </a:t>
            </a:r>
            <a:r>
              <a:rPr lang="en-US" dirty="0">
                <a:solidFill>
                  <a:srgbClr val="003764"/>
                </a:solidFill>
                <a:effectLst/>
                <a:ea typeface="Aptos" panose="020B0004020202020204" pitchFamily="34" charset="0"/>
                <a:cs typeface="Times New Roman" panose="02020603050405020304" pitchFamily="18" charset="0"/>
              </a:rPr>
              <a:t>achievement, work ethic, stress, or rest.</a:t>
            </a:r>
            <a:endParaRPr lang="en-US" dirty="0">
              <a:solidFill>
                <a:srgbClr val="003764"/>
              </a:solidFill>
              <a:ea typeface="Aptos" panose="020B0004020202020204" pitchFamily="34" charset="0"/>
              <a:cs typeface="Times New Roman" panose="02020603050405020304" pitchFamily="18" charset="0"/>
            </a:endParaRPr>
          </a:p>
          <a:p>
            <a:pPr marR="0">
              <a:spcBef>
                <a:spcPts val="0"/>
              </a:spcBef>
              <a:spcAft>
                <a:spcPts val="0"/>
              </a:spcAft>
            </a:pPr>
            <a:endParaRPr lang="en-US" dirty="0">
              <a:solidFill>
                <a:srgbClr val="003764"/>
              </a:solidFill>
              <a:effectLst/>
              <a:ea typeface="Aptos" panose="020B0004020202020204" pitchFamily="34" charset="0"/>
              <a:cs typeface="Times New Roman" panose="02020603050405020304" pitchFamily="18" charset="0"/>
            </a:endParaRPr>
          </a:p>
          <a:p>
            <a:pPr marL="342900" marR="0" indent="-342900">
              <a:spcBef>
                <a:spcPts val="0"/>
              </a:spcBef>
              <a:spcAft>
                <a:spcPts val="0"/>
              </a:spcAft>
              <a:buFont typeface="+mj-lt"/>
              <a:buAutoNum type="arabicParenR"/>
            </a:pPr>
            <a:r>
              <a:rPr lang="en-US" dirty="0">
                <a:solidFill>
                  <a:srgbClr val="003764"/>
                </a:solidFill>
                <a:ea typeface="Aptos" panose="020B0004020202020204" pitchFamily="34" charset="0"/>
                <a:cs typeface="Times New Roman" panose="02020603050405020304" pitchFamily="18" charset="0"/>
              </a:rPr>
              <a:t>From childhood to young adulthood</a:t>
            </a:r>
            <a:r>
              <a:rPr lang="en-US" dirty="0">
                <a:solidFill>
                  <a:srgbClr val="003764"/>
                </a:solidFill>
                <a:effectLst/>
                <a:ea typeface="Aptos" panose="020B0004020202020204" pitchFamily="34" charset="0"/>
                <a:cs typeface="Times New Roman" panose="02020603050405020304" pitchFamily="18" charset="0"/>
              </a:rPr>
              <a:t>, what did you learn about those concepts from your family, teachers, and others who influenced you?</a:t>
            </a:r>
          </a:p>
          <a:p>
            <a:pPr marL="342900" marR="0" indent="-342900">
              <a:spcBef>
                <a:spcPts val="0"/>
              </a:spcBef>
              <a:spcAft>
                <a:spcPts val="0"/>
              </a:spcAft>
              <a:buFont typeface="+mj-lt"/>
              <a:buAutoNum type="arabicParenR"/>
            </a:pPr>
            <a:endParaRPr lang="en-US" dirty="0">
              <a:solidFill>
                <a:srgbClr val="003764"/>
              </a:solidFill>
              <a:ea typeface="Aptos" panose="020B0004020202020204" pitchFamily="34" charset="0"/>
              <a:cs typeface="Times New Roman" panose="02020603050405020304" pitchFamily="18" charset="0"/>
            </a:endParaRPr>
          </a:p>
          <a:p>
            <a:pPr marL="342900" marR="0" indent="-342900">
              <a:spcBef>
                <a:spcPts val="0"/>
              </a:spcBef>
              <a:spcAft>
                <a:spcPts val="0"/>
              </a:spcAft>
              <a:buFont typeface="+mj-lt"/>
              <a:buAutoNum type="arabicParenR"/>
            </a:pPr>
            <a:r>
              <a:rPr lang="en-US" dirty="0">
                <a:solidFill>
                  <a:srgbClr val="003764"/>
                </a:solidFill>
                <a:ea typeface="Aptos" panose="020B0004020202020204" pitchFamily="34" charset="0"/>
                <a:cs typeface="Times New Roman" panose="02020603050405020304" pitchFamily="18" charset="0"/>
              </a:rPr>
              <a:t>What do you value about what you were taught?</a:t>
            </a:r>
          </a:p>
          <a:p>
            <a:pPr marL="342900" marR="0" indent="-342900">
              <a:spcBef>
                <a:spcPts val="0"/>
              </a:spcBef>
              <a:spcAft>
                <a:spcPts val="0"/>
              </a:spcAft>
              <a:buFont typeface="+mj-lt"/>
              <a:buAutoNum type="arabicParenR"/>
            </a:pPr>
            <a:endParaRPr lang="en-US" dirty="0">
              <a:solidFill>
                <a:srgbClr val="003764"/>
              </a:solidFill>
              <a:ea typeface="Aptos" panose="020B0004020202020204" pitchFamily="34" charset="0"/>
              <a:cs typeface="Times New Roman" panose="02020603050405020304" pitchFamily="18" charset="0"/>
            </a:endParaRPr>
          </a:p>
          <a:p>
            <a:pPr marL="342900" marR="0" indent="-342900">
              <a:spcBef>
                <a:spcPts val="0"/>
              </a:spcBef>
              <a:spcAft>
                <a:spcPts val="0"/>
              </a:spcAft>
              <a:buFont typeface="+mj-lt"/>
              <a:buAutoNum type="arabicParenR"/>
            </a:pPr>
            <a:r>
              <a:rPr lang="en-US" dirty="0">
                <a:solidFill>
                  <a:srgbClr val="003764"/>
                </a:solidFill>
                <a:ea typeface="Aptos" panose="020B0004020202020204" pitchFamily="34" charset="0"/>
                <a:cs typeface="Times New Roman" panose="02020603050405020304" pitchFamily="18" charset="0"/>
              </a:rPr>
              <a:t>What do you wish you had also been taught?</a:t>
            </a:r>
            <a:endParaRPr lang="en-US" dirty="0">
              <a:solidFill>
                <a:srgbClr val="003764"/>
              </a:solidFill>
              <a:effectLst/>
              <a:ea typeface="Aptos" panose="020B0004020202020204" pitchFamily="34" charset="0"/>
              <a:cs typeface="Times New Roman" panose="02020603050405020304" pitchFamily="18" charset="0"/>
            </a:endParaRPr>
          </a:p>
          <a:p>
            <a:pPr marL="0" marR="0">
              <a:spcBef>
                <a:spcPts val="0"/>
              </a:spcBef>
              <a:spcAft>
                <a:spcPts val="0"/>
              </a:spcAft>
            </a:pPr>
            <a:endParaRPr lang="en-US" dirty="0">
              <a:solidFill>
                <a:srgbClr val="003764"/>
              </a:solidFill>
              <a:effectLst/>
              <a:ea typeface="Aptos" panose="020B0004020202020204" pitchFamily="34" charset="0"/>
              <a:cs typeface="Times New Roman" panose="02020603050405020304" pitchFamily="18" charset="0"/>
            </a:endParaRPr>
          </a:p>
        </p:txBody>
      </p:sp>
      <p:pic>
        <p:nvPicPr>
          <p:cNvPr id="4" name="Picture 3" descr="A puzzle pieces of art&#10;&#10;Description automatically generated">
            <a:extLst>
              <a:ext uri="{FF2B5EF4-FFF2-40B4-BE49-F238E27FC236}">
                <a16:creationId xmlns:a16="http://schemas.microsoft.com/office/drawing/2014/main" id="{145AFB5E-E9D3-46D6-0330-C55624F747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25100">
            <a:off x="5696756" y="3907261"/>
            <a:ext cx="2966915" cy="2261983"/>
          </a:xfrm>
          <a:prstGeom prst="rect">
            <a:avLst/>
          </a:prstGeom>
        </p:spPr>
      </p:pic>
    </p:spTree>
    <p:extLst>
      <p:ext uri="{BB962C8B-B14F-4D97-AF65-F5344CB8AC3E}">
        <p14:creationId xmlns:p14="http://schemas.microsoft.com/office/powerpoint/2010/main" val="3221531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DF7AC0-8BCE-EBD2-7210-ACCD39930BA0}"/>
              </a:ext>
            </a:extLst>
          </p:cNvPr>
          <p:cNvSpPr txBox="1">
            <a:spLocks noGrp="1"/>
          </p:cNvSpPr>
          <p:nvPr>
            <p:ph type="title" idx="4294967295"/>
          </p:nvPr>
        </p:nvSpPr>
        <p:spPr>
          <a:xfrm>
            <a:off x="483325" y="1219200"/>
            <a:ext cx="817734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CC3300"/>
                </a:solidFill>
                <a:effectLst/>
                <a:uLnTx/>
                <a:uFillTx/>
                <a:latin typeface="+mn-lt"/>
                <a:ea typeface="+mn-ea"/>
                <a:cs typeface="+mn-cs"/>
              </a:rPr>
              <a:t>FLIP THE SCRIPT: MAKING CHANGE IN THE WORKPLACE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2" name="TextBox 1">
            <a:extLst>
              <a:ext uri="{FF2B5EF4-FFF2-40B4-BE49-F238E27FC236}">
                <a16:creationId xmlns:a16="http://schemas.microsoft.com/office/drawing/2014/main" id="{ABEAEE22-7A12-6A31-9A85-D105321A8089}"/>
              </a:ext>
            </a:extLst>
          </p:cNvPr>
          <p:cNvSpPr txBox="1"/>
          <p:nvPr/>
        </p:nvSpPr>
        <p:spPr>
          <a:xfrm>
            <a:off x="574766" y="1821988"/>
            <a:ext cx="8177349" cy="4801314"/>
          </a:xfrm>
          <a:prstGeom prst="rect">
            <a:avLst/>
          </a:prstGeom>
          <a:noFill/>
        </p:spPr>
        <p:txBody>
          <a:bodyPr wrap="square" rtlCol="0">
            <a:spAutoFit/>
          </a:bodyPr>
          <a:lstStyle/>
          <a:p>
            <a:r>
              <a:rPr lang="en-US" dirty="0">
                <a:solidFill>
                  <a:srgbClr val="003764"/>
                </a:solidFill>
              </a:rPr>
              <a:t>2021 Gallup poll revealed workers whose likelihood of experiencing burnout is essentially </a:t>
            </a:r>
            <a:r>
              <a:rPr lang="en-US" i="1" dirty="0">
                <a:solidFill>
                  <a:srgbClr val="003764"/>
                </a:solidFill>
              </a:rPr>
              <a:t>zero</a:t>
            </a:r>
            <a:r>
              <a:rPr lang="en-US" dirty="0">
                <a:solidFill>
                  <a:srgbClr val="003764"/>
                </a:solidFill>
              </a:rPr>
              <a:t>!</a:t>
            </a:r>
          </a:p>
          <a:p>
            <a:endParaRPr lang="en-US" dirty="0">
              <a:solidFill>
                <a:srgbClr val="003764"/>
              </a:solidFill>
            </a:endParaRPr>
          </a:p>
          <a:p>
            <a:pPr marL="342900" indent="-342900">
              <a:buFont typeface="+mj-lt"/>
              <a:buAutoNum type="arabicParenR"/>
            </a:pPr>
            <a:r>
              <a:rPr lang="en-US" dirty="0">
                <a:solidFill>
                  <a:srgbClr val="003764"/>
                </a:solidFill>
              </a:rPr>
              <a:t>They are engaged at work.</a:t>
            </a:r>
          </a:p>
          <a:p>
            <a:pPr marL="800100" lvl="1" indent="-342900">
              <a:buFont typeface="Wingdings" panose="05000000000000000000" pitchFamily="2" charset="2"/>
              <a:buChar char="§"/>
            </a:pPr>
            <a:r>
              <a:rPr lang="en-US" dirty="0">
                <a:solidFill>
                  <a:srgbClr val="003764"/>
                </a:solidFill>
              </a:rPr>
              <a:t>Have what they need to get their work done.</a:t>
            </a:r>
          </a:p>
          <a:p>
            <a:pPr marL="342900" indent="-342900">
              <a:buFont typeface="+mj-lt"/>
              <a:buAutoNum type="arabicParenR"/>
            </a:pPr>
            <a:endParaRPr lang="en-US" dirty="0">
              <a:solidFill>
                <a:srgbClr val="003764"/>
              </a:solidFill>
            </a:endParaRPr>
          </a:p>
          <a:p>
            <a:pPr marL="342900" indent="-342900">
              <a:buFont typeface="+mj-lt"/>
              <a:buAutoNum type="arabicParenR"/>
            </a:pPr>
            <a:r>
              <a:rPr lang="en-US" dirty="0">
                <a:solidFill>
                  <a:srgbClr val="003764"/>
                </a:solidFill>
              </a:rPr>
              <a:t>They have high wellbeing.</a:t>
            </a:r>
          </a:p>
          <a:p>
            <a:pPr marL="742950" lvl="1" indent="-285750">
              <a:buFont typeface="Wingdings" panose="05000000000000000000" pitchFamily="2" charset="2"/>
              <a:buChar char="§"/>
            </a:pPr>
            <a:r>
              <a:rPr lang="en-US" i="1" dirty="0">
                <a:solidFill>
                  <a:srgbClr val="003764"/>
                </a:solidFill>
              </a:rPr>
              <a:t>W</a:t>
            </a:r>
            <a:r>
              <a:rPr lang="en-US" dirty="0">
                <a:solidFill>
                  <a:srgbClr val="003764"/>
                </a:solidFill>
              </a:rPr>
              <a:t>ork-life integration rather than work-life balance</a:t>
            </a:r>
          </a:p>
          <a:p>
            <a:pPr marL="1200150" lvl="2" indent="-285750">
              <a:buFont typeface="Courier New" panose="02070309020205020404" pitchFamily="49" charset="0"/>
              <a:buChar char="o"/>
            </a:pPr>
            <a:r>
              <a:rPr lang="en-US" dirty="0">
                <a:solidFill>
                  <a:srgbClr val="003764"/>
                </a:solidFill>
              </a:rPr>
              <a:t>= bringing our best self to work (because of home) and our best self to home (because of work)</a:t>
            </a:r>
          </a:p>
          <a:p>
            <a:pPr lvl="1"/>
            <a:endParaRPr lang="en-US" dirty="0">
              <a:solidFill>
                <a:srgbClr val="003764"/>
              </a:solidFill>
            </a:endParaRPr>
          </a:p>
          <a:p>
            <a:pPr marL="342900" indent="-342900">
              <a:buFont typeface="+mj-lt"/>
              <a:buAutoNum type="arabicParenR"/>
            </a:pPr>
            <a:r>
              <a:rPr lang="en-US" dirty="0">
                <a:solidFill>
                  <a:srgbClr val="003764"/>
                </a:solidFill>
              </a:rPr>
              <a:t>They work in a culture that celebrates each person’s strengths. </a:t>
            </a:r>
          </a:p>
          <a:p>
            <a:pPr marL="800100" lvl="1" indent="-342900">
              <a:buFont typeface="Wingdings" panose="05000000000000000000" pitchFamily="2" charset="2"/>
              <a:buChar char="§"/>
            </a:pPr>
            <a:r>
              <a:rPr lang="en-US" dirty="0">
                <a:solidFill>
                  <a:srgbClr val="003764"/>
                </a:solidFill>
              </a:rPr>
              <a:t>Using natural talents to build on what we do best for a “state of flow” in which time flies by, we find challenges exhilarating, and we achieve exceptional performance.</a:t>
            </a:r>
          </a:p>
          <a:p>
            <a:pPr lvl="1"/>
            <a:endParaRPr lang="en-US" dirty="0">
              <a:solidFill>
                <a:srgbClr val="003764"/>
              </a:solidFill>
            </a:endParaRPr>
          </a:p>
          <a:p>
            <a:pPr algn="ctr"/>
            <a:r>
              <a:rPr lang="en-US" i="1" dirty="0">
                <a:solidFill>
                  <a:srgbClr val="00B0F0"/>
                </a:solidFill>
              </a:rPr>
              <a:t>It’s not necessarily the hours we work but </a:t>
            </a:r>
            <a:r>
              <a:rPr lang="en-US" dirty="0">
                <a:solidFill>
                  <a:srgbClr val="00B0F0"/>
                </a:solidFill>
              </a:rPr>
              <a:t>how</a:t>
            </a:r>
            <a:r>
              <a:rPr lang="en-US" i="1" dirty="0">
                <a:solidFill>
                  <a:srgbClr val="00B0F0"/>
                </a:solidFill>
              </a:rPr>
              <a:t> we work.</a:t>
            </a:r>
          </a:p>
        </p:txBody>
      </p:sp>
    </p:spTree>
    <p:extLst>
      <p:ext uri="{BB962C8B-B14F-4D97-AF65-F5344CB8AC3E}">
        <p14:creationId xmlns:p14="http://schemas.microsoft.com/office/powerpoint/2010/main" val="2195391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black chat bubbles&#10;&#10;Description automatically generated">
            <a:extLst>
              <a:ext uri="{FF2B5EF4-FFF2-40B4-BE49-F238E27FC236}">
                <a16:creationId xmlns:a16="http://schemas.microsoft.com/office/drawing/2014/main" id="{E6718AC4-896D-9EF6-FF25-16996220DE17}"/>
              </a:ext>
            </a:extLst>
          </p:cNvPr>
          <p:cNvPicPr>
            <a:picLocks noChangeAspect="1"/>
          </p:cNvPicPr>
          <p:nvPr/>
        </p:nvPicPr>
        <p:blipFill rotWithShape="1">
          <a:blip r:embed="rId2">
            <a:extLst>
              <a:ext uri="{28A0092B-C50C-407E-A947-70E740481C1C}">
                <a14:useLocalDpi xmlns:a14="http://schemas.microsoft.com/office/drawing/2010/main" val="0"/>
              </a:ext>
            </a:extLst>
          </a:blip>
          <a:srcRect l="5207" t="8818" r="53170" b="9787"/>
          <a:stretch/>
        </p:blipFill>
        <p:spPr>
          <a:xfrm rot="739736">
            <a:off x="1062134" y="5163968"/>
            <a:ext cx="1525811" cy="1220649"/>
          </a:xfrm>
          <a:prstGeom prst="rect">
            <a:avLst/>
          </a:prstGeom>
        </p:spPr>
      </p:pic>
      <p:sp>
        <p:nvSpPr>
          <p:cNvPr id="5" name="Title 4">
            <a:extLst>
              <a:ext uri="{FF2B5EF4-FFF2-40B4-BE49-F238E27FC236}">
                <a16:creationId xmlns:a16="http://schemas.microsoft.com/office/drawing/2014/main" id="{BEDF7AC0-8BCE-EBD2-7210-ACCD39930BA0}"/>
              </a:ext>
            </a:extLst>
          </p:cNvPr>
          <p:cNvSpPr txBox="1">
            <a:spLocks noGrp="1"/>
          </p:cNvSpPr>
          <p:nvPr>
            <p:ph type="title" idx="4294967295"/>
          </p:nvPr>
        </p:nvSpPr>
        <p:spPr>
          <a:xfrm>
            <a:off x="408897" y="1219200"/>
            <a:ext cx="817734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CC3300"/>
                </a:solidFill>
                <a:effectLst/>
                <a:uLnTx/>
                <a:uFillTx/>
                <a:latin typeface="+mn-lt"/>
                <a:ea typeface="+mn-ea"/>
                <a:cs typeface="+mn-cs"/>
              </a:rPr>
              <a:t>FLIP THE SCRIPT: MAKING CHANGE IN THE WORKPLACE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2" name="TextBox 1">
            <a:extLst>
              <a:ext uri="{FF2B5EF4-FFF2-40B4-BE49-F238E27FC236}">
                <a16:creationId xmlns:a16="http://schemas.microsoft.com/office/drawing/2014/main" id="{ABEAEE22-7A12-6A31-9A85-D105321A8089}"/>
              </a:ext>
            </a:extLst>
          </p:cNvPr>
          <p:cNvSpPr txBox="1"/>
          <p:nvPr/>
        </p:nvSpPr>
        <p:spPr>
          <a:xfrm>
            <a:off x="483325" y="1927086"/>
            <a:ext cx="8341697" cy="3139321"/>
          </a:xfrm>
          <a:prstGeom prst="rect">
            <a:avLst/>
          </a:prstGeom>
          <a:noFill/>
        </p:spPr>
        <p:txBody>
          <a:bodyPr wrap="square" rtlCol="0">
            <a:spAutoFit/>
          </a:bodyPr>
          <a:lstStyle/>
          <a:p>
            <a:r>
              <a:rPr lang="en-US" b="1" dirty="0">
                <a:solidFill>
                  <a:srgbClr val="003764"/>
                </a:solidFill>
              </a:rPr>
              <a:t>Engagement at work</a:t>
            </a:r>
          </a:p>
          <a:p>
            <a:endParaRPr lang="en-US" dirty="0">
              <a:solidFill>
                <a:srgbClr val="003764"/>
              </a:solidFill>
            </a:endParaRPr>
          </a:p>
          <a:p>
            <a:pPr lvl="1"/>
            <a:r>
              <a:rPr lang="en-US" i="1" dirty="0">
                <a:solidFill>
                  <a:srgbClr val="003764"/>
                </a:solidFill>
              </a:rPr>
              <a:t>Leaders help employees manage their workloads, collaborate effectively, and see a clear future. </a:t>
            </a:r>
          </a:p>
          <a:p>
            <a:endParaRPr lang="en-US" dirty="0">
              <a:solidFill>
                <a:srgbClr val="003764"/>
              </a:solidFill>
            </a:endParaRPr>
          </a:p>
          <a:p>
            <a:r>
              <a:rPr lang="en-US" dirty="0">
                <a:solidFill>
                  <a:srgbClr val="003764"/>
                </a:solidFill>
              </a:rPr>
              <a:t>Actions managers can take:</a:t>
            </a:r>
          </a:p>
          <a:p>
            <a:pPr marL="285750" indent="-285750">
              <a:buFont typeface="Wingdings" panose="05000000000000000000" pitchFamily="2" charset="2"/>
              <a:buChar char="§"/>
            </a:pPr>
            <a:r>
              <a:rPr lang="en-US" dirty="0">
                <a:solidFill>
                  <a:srgbClr val="00B0F0"/>
                </a:solidFill>
              </a:rPr>
              <a:t>Focus me. </a:t>
            </a:r>
            <a:r>
              <a:rPr lang="en-US" dirty="0">
                <a:solidFill>
                  <a:srgbClr val="003764"/>
                </a:solidFill>
              </a:rPr>
              <a:t>Work with me to establish mutual expectations and priorities.</a:t>
            </a:r>
          </a:p>
          <a:p>
            <a:pPr marL="285750" indent="-285750">
              <a:buFont typeface="Wingdings" panose="05000000000000000000" pitchFamily="2" charset="2"/>
              <a:buChar char="§"/>
            </a:pPr>
            <a:r>
              <a:rPr lang="en-US" dirty="0">
                <a:solidFill>
                  <a:srgbClr val="00B0F0"/>
                </a:solidFill>
              </a:rPr>
              <a:t>Free me from unnecessary stress.</a:t>
            </a:r>
            <a:r>
              <a:rPr lang="en-US" dirty="0">
                <a:solidFill>
                  <a:srgbClr val="003764"/>
                </a:solidFill>
              </a:rPr>
              <a:t> Help me get the resources I need and remove barriers for me.</a:t>
            </a:r>
          </a:p>
          <a:p>
            <a:pPr marL="285750" indent="-285750">
              <a:buFont typeface="Wingdings" panose="05000000000000000000" pitchFamily="2" charset="2"/>
              <a:buChar char="§"/>
            </a:pPr>
            <a:r>
              <a:rPr lang="en-US" dirty="0">
                <a:solidFill>
                  <a:srgbClr val="00B0F0"/>
                </a:solidFill>
              </a:rPr>
              <a:t>Help me feel valued and supported.</a:t>
            </a:r>
            <a:r>
              <a:rPr lang="en-US" dirty="0">
                <a:solidFill>
                  <a:srgbClr val="003764"/>
                </a:solidFill>
              </a:rPr>
              <a:t> Ask my opinion and use it, recognize my contribution, and genuinely care about me.</a:t>
            </a:r>
          </a:p>
        </p:txBody>
      </p:sp>
      <p:sp>
        <p:nvSpPr>
          <p:cNvPr id="6" name="TextBox 5">
            <a:extLst>
              <a:ext uri="{FF2B5EF4-FFF2-40B4-BE49-F238E27FC236}">
                <a16:creationId xmlns:a16="http://schemas.microsoft.com/office/drawing/2014/main" id="{DCDF37BB-B0CF-2E54-6EAC-48C11E57563A}"/>
              </a:ext>
            </a:extLst>
          </p:cNvPr>
          <p:cNvSpPr txBox="1"/>
          <p:nvPr/>
        </p:nvSpPr>
        <p:spPr>
          <a:xfrm>
            <a:off x="2402958" y="5252485"/>
            <a:ext cx="6581554" cy="1477328"/>
          </a:xfrm>
          <a:prstGeom prst="rect">
            <a:avLst/>
          </a:prstGeom>
          <a:noFill/>
        </p:spPr>
        <p:txBody>
          <a:bodyPr wrap="square" rtlCol="0">
            <a:spAutoFit/>
          </a:bodyPr>
          <a:lstStyle/>
          <a:p>
            <a:pPr algn="ctr"/>
            <a:r>
              <a:rPr lang="en-US" dirty="0">
                <a:solidFill>
                  <a:srgbClr val="CC3300"/>
                </a:solidFill>
              </a:rPr>
              <a:t>When have you experienced engagement as an employee--how did it feel?</a:t>
            </a:r>
          </a:p>
          <a:p>
            <a:pPr algn="ctr"/>
            <a:endParaRPr lang="en-US" dirty="0">
              <a:solidFill>
                <a:srgbClr val="CC3300"/>
              </a:solidFill>
            </a:endParaRPr>
          </a:p>
          <a:p>
            <a:pPr algn="ctr"/>
            <a:r>
              <a:rPr lang="en-US" dirty="0">
                <a:solidFill>
                  <a:srgbClr val="CC3300"/>
                </a:solidFill>
              </a:rPr>
              <a:t>When have you fostered engagement as a leader—how did you do it?</a:t>
            </a:r>
          </a:p>
        </p:txBody>
      </p:sp>
    </p:spTree>
    <p:extLst>
      <p:ext uri="{BB962C8B-B14F-4D97-AF65-F5344CB8AC3E}">
        <p14:creationId xmlns:p14="http://schemas.microsoft.com/office/powerpoint/2010/main" val="860663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black chat bubbles&#10;&#10;Description automatically generated">
            <a:extLst>
              <a:ext uri="{FF2B5EF4-FFF2-40B4-BE49-F238E27FC236}">
                <a16:creationId xmlns:a16="http://schemas.microsoft.com/office/drawing/2014/main" id="{E6718AC4-896D-9EF6-FF25-16996220DE17}"/>
              </a:ext>
            </a:extLst>
          </p:cNvPr>
          <p:cNvPicPr>
            <a:picLocks noChangeAspect="1"/>
          </p:cNvPicPr>
          <p:nvPr/>
        </p:nvPicPr>
        <p:blipFill rotWithShape="1">
          <a:blip r:embed="rId2">
            <a:extLst>
              <a:ext uri="{28A0092B-C50C-407E-A947-70E740481C1C}">
                <a14:useLocalDpi xmlns:a14="http://schemas.microsoft.com/office/drawing/2010/main" val="0"/>
              </a:ext>
            </a:extLst>
          </a:blip>
          <a:srcRect l="5207" t="8818" r="53170" b="9787"/>
          <a:stretch/>
        </p:blipFill>
        <p:spPr>
          <a:xfrm rot="739736">
            <a:off x="945177" y="5492228"/>
            <a:ext cx="1525811" cy="1220649"/>
          </a:xfrm>
          <a:prstGeom prst="rect">
            <a:avLst/>
          </a:prstGeom>
        </p:spPr>
      </p:pic>
      <p:sp>
        <p:nvSpPr>
          <p:cNvPr id="5" name="Title 4">
            <a:extLst>
              <a:ext uri="{FF2B5EF4-FFF2-40B4-BE49-F238E27FC236}">
                <a16:creationId xmlns:a16="http://schemas.microsoft.com/office/drawing/2014/main" id="{BEDF7AC0-8BCE-EBD2-7210-ACCD39930BA0}"/>
              </a:ext>
            </a:extLst>
          </p:cNvPr>
          <p:cNvSpPr txBox="1">
            <a:spLocks noGrp="1"/>
          </p:cNvSpPr>
          <p:nvPr>
            <p:ph type="title" idx="4294967295"/>
          </p:nvPr>
        </p:nvSpPr>
        <p:spPr>
          <a:xfrm>
            <a:off x="408897" y="1208567"/>
            <a:ext cx="817734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CC3300"/>
                </a:solidFill>
                <a:effectLst/>
                <a:uLnTx/>
                <a:uFillTx/>
                <a:latin typeface="+mn-lt"/>
                <a:ea typeface="+mn-ea"/>
                <a:cs typeface="+mn-cs"/>
              </a:rPr>
              <a:t>FLIP THE SCRIPT: MAKING CHANGE IN THE WORKPLACE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2" name="TextBox 1">
            <a:extLst>
              <a:ext uri="{FF2B5EF4-FFF2-40B4-BE49-F238E27FC236}">
                <a16:creationId xmlns:a16="http://schemas.microsoft.com/office/drawing/2014/main" id="{ABEAEE22-7A12-6A31-9A85-D105321A8089}"/>
              </a:ext>
            </a:extLst>
          </p:cNvPr>
          <p:cNvSpPr txBox="1"/>
          <p:nvPr/>
        </p:nvSpPr>
        <p:spPr>
          <a:xfrm>
            <a:off x="483325" y="1693163"/>
            <a:ext cx="8341697" cy="3416320"/>
          </a:xfrm>
          <a:prstGeom prst="rect">
            <a:avLst/>
          </a:prstGeom>
          <a:noFill/>
        </p:spPr>
        <p:txBody>
          <a:bodyPr wrap="square" rtlCol="0">
            <a:spAutoFit/>
          </a:bodyPr>
          <a:lstStyle/>
          <a:p>
            <a:r>
              <a:rPr lang="en-US" b="1" dirty="0">
                <a:solidFill>
                  <a:srgbClr val="003764"/>
                </a:solidFill>
              </a:rPr>
              <a:t>High wellbeing</a:t>
            </a:r>
          </a:p>
          <a:p>
            <a:endParaRPr lang="en-US" dirty="0">
              <a:solidFill>
                <a:srgbClr val="003764"/>
              </a:solidFill>
            </a:endParaRPr>
          </a:p>
          <a:p>
            <a:pPr lvl="1"/>
            <a:r>
              <a:rPr lang="en-US" i="1" dirty="0">
                <a:solidFill>
                  <a:srgbClr val="003764"/>
                </a:solidFill>
              </a:rPr>
              <a:t>Leaders who have authentic relationships with team members help employees make their work better fit their current life situations and adjust when challenges arise. Remote workers need particular care.</a:t>
            </a:r>
          </a:p>
          <a:p>
            <a:endParaRPr lang="en-US" dirty="0">
              <a:solidFill>
                <a:srgbClr val="003764"/>
              </a:solidFill>
            </a:endParaRPr>
          </a:p>
          <a:p>
            <a:r>
              <a:rPr lang="en-US" dirty="0">
                <a:solidFill>
                  <a:srgbClr val="003764"/>
                </a:solidFill>
              </a:rPr>
              <a:t>Actions managers can take:</a:t>
            </a:r>
          </a:p>
          <a:p>
            <a:pPr marL="285750" indent="-285750">
              <a:buFont typeface="Wingdings" panose="05000000000000000000" pitchFamily="2" charset="2"/>
              <a:buChar char="§"/>
            </a:pPr>
            <a:r>
              <a:rPr lang="en-US" dirty="0">
                <a:solidFill>
                  <a:srgbClr val="00B0F0"/>
                </a:solidFill>
              </a:rPr>
              <a:t>See me. </a:t>
            </a:r>
            <a:r>
              <a:rPr lang="en-US" dirty="0">
                <a:solidFill>
                  <a:srgbClr val="003764"/>
                </a:solidFill>
              </a:rPr>
              <a:t>Check-in with employees with genuine care, and learn what each employee finds to be too much or too little checking-in.</a:t>
            </a:r>
          </a:p>
          <a:p>
            <a:pPr marL="285750" indent="-285750">
              <a:buFont typeface="Wingdings" panose="05000000000000000000" pitchFamily="2" charset="2"/>
              <a:buChar char="§"/>
            </a:pPr>
            <a:r>
              <a:rPr lang="en-US" dirty="0">
                <a:solidFill>
                  <a:srgbClr val="00B0F0"/>
                </a:solidFill>
              </a:rPr>
              <a:t>Connect me. </a:t>
            </a:r>
            <a:r>
              <a:rPr lang="en-US" dirty="0">
                <a:solidFill>
                  <a:srgbClr val="003764"/>
                </a:solidFill>
              </a:rPr>
              <a:t>Facilitate connections between teammates and connections to the workplace’s purpose and vision/mission.</a:t>
            </a:r>
          </a:p>
          <a:p>
            <a:pPr marL="285750" indent="-285750">
              <a:buFont typeface="Wingdings" panose="05000000000000000000" pitchFamily="2" charset="2"/>
              <a:buChar char="§"/>
            </a:pPr>
            <a:r>
              <a:rPr lang="en-US" dirty="0">
                <a:solidFill>
                  <a:srgbClr val="00B0F0"/>
                </a:solidFill>
              </a:rPr>
              <a:t>Teach me. </a:t>
            </a:r>
            <a:r>
              <a:rPr lang="en-US" dirty="0">
                <a:solidFill>
                  <a:srgbClr val="003764"/>
                </a:solidFill>
              </a:rPr>
              <a:t>Provide professional development opportunities.</a:t>
            </a:r>
          </a:p>
        </p:txBody>
      </p:sp>
      <p:sp>
        <p:nvSpPr>
          <p:cNvPr id="6" name="TextBox 5">
            <a:extLst>
              <a:ext uri="{FF2B5EF4-FFF2-40B4-BE49-F238E27FC236}">
                <a16:creationId xmlns:a16="http://schemas.microsoft.com/office/drawing/2014/main" id="{DCDF37BB-B0CF-2E54-6EAC-48C11E57563A}"/>
              </a:ext>
            </a:extLst>
          </p:cNvPr>
          <p:cNvSpPr txBox="1"/>
          <p:nvPr/>
        </p:nvSpPr>
        <p:spPr>
          <a:xfrm>
            <a:off x="2402958" y="5252485"/>
            <a:ext cx="6581554" cy="1477328"/>
          </a:xfrm>
          <a:prstGeom prst="rect">
            <a:avLst/>
          </a:prstGeom>
          <a:noFill/>
        </p:spPr>
        <p:txBody>
          <a:bodyPr wrap="square" rtlCol="0">
            <a:spAutoFit/>
          </a:bodyPr>
          <a:lstStyle/>
          <a:p>
            <a:pPr algn="ctr"/>
            <a:r>
              <a:rPr lang="en-US" dirty="0">
                <a:solidFill>
                  <a:srgbClr val="CC3300"/>
                </a:solidFill>
              </a:rPr>
              <a:t>When have you experienced high wellbeing as an employee--how did it feel?</a:t>
            </a:r>
          </a:p>
          <a:p>
            <a:pPr algn="ctr"/>
            <a:endParaRPr lang="en-US" dirty="0">
              <a:solidFill>
                <a:srgbClr val="CC3300"/>
              </a:solidFill>
            </a:endParaRPr>
          </a:p>
          <a:p>
            <a:pPr algn="ctr"/>
            <a:r>
              <a:rPr lang="en-US" dirty="0">
                <a:solidFill>
                  <a:srgbClr val="CC3300"/>
                </a:solidFill>
              </a:rPr>
              <a:t>When have you fostered high wellbeing as a leader—how did you do it?</a:t>
            </a:r>
          </a:p>
        </p:txBody>
      </p:sp>
    </p:spTree>
    <p:extLst>
      <p:ext uri="{BB962C8B-B14F-4D97-AF65-F5344CB8AC3E}">
        <p14:creationId xmlns:p14="http://schemas.microsoft.com/office/powerpoint/2010/main" val="2614734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black chat bubbles&#10;&#10;Description automatically generated">
            <a:extLst>
              <a:ext uri="{FF2B5EF4-FFF2-40B4-BE49-F238E27FC236}">
                <a16:creationId xmlns:a16="http://schemas.microsoft.com/office/drawing/2014/main" id="{E6718AC4-896D-9EF6-FF25-16996220DE17}"/>
              </a:ext>
            </a:extLst>
          </p:cNvPr>
          <p:cNvPicPr>
            <a:picLocks noChangeAspect="1"/>
          </p:cNvPicPr>
          <p:nvPr/>
        </p:nvPicPr>
        <p:blipFill rotWithShape="1">
          <a:blip r:embed="rId2">
            <a:extLst>
              <a:ext uri="{28A0092B-C50C-407E-A947-70E740481C1C}">
                <a14:useLocalDpi xmlns:a14="http://schemas.microsoft.com/office/drawing/2010/main" val="0"/>
              </a:ext>
            </a:extLst>
          </a:blip>
          <a:srcRect l="5207" t="8818" r="53170" b="9787"/>
          <a:stretch/>
        </p:blipFill>
        <p:spPr>
          <a:xfrm rot="739736">
            <a:off x="892012" y="5268939"/>
            <a:ext cx="1525811" cy="1220649"/>
          </a:xfrm>
          <a:prstGeom prst="rect">
            <a:avLst/>
          </a:prstGeom>
        </p:spPr>
      </p:pic>
      <p:sp>
        <p:nvSpPr>
          <p:cNvPr id="5" name="Title 4">
            <a:extLst>
              <a:ext uri="{FF2B5EF4-FFF2-40B4-BE49-F238E27FC236}">
                <a16:creationId xmlns:a16="http://schemas.microsoft.com/office/drawing/2014/main" id="{BEDF7AC0-8BCE-EBD2-7210-ACCD39930BA0}"/>
              </a:ext>
            </a:extLst>
          </p:cNvPr>
          <p:cNvSpPr txBox="1">
            <a:spLocks noGrp="1"/>
          </p:cNvSpPr>
          <p:nvPr>
            <p:ph type="title" idx="4294967295"/>
          </p:nvPr>
        </p:nvSpPr>
        <p:spPr>
          <a:xfrm>
            <a:off x="408897" y="1208567"/>
            <a:ext cx="817734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CC3300"/>
                </a:solidFill>
                <a:effectLst/>
                <a:uLnTx/>
                <a:uFillTx/>
                <a:latin typeface="+mn-lt"/>
                <a:ea typeface="+mn-ea"/>
                <a:cs typeface="+mn-cs"/>
              </a:rPr>
              <a:t>FLIP THE SCRIPT: MAKING CHANGE IN THE WORKPLACE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2" name="TextBox 1">
            <a:extLst>
              <a:ext uri="{FF2B5EF4-FFF2-40B4-BE49-F238E27FC236}">
                <a16:creationId xmlns:a16="http://schemas.microsoft.com/office/drawing/2014/main" id="{ABEAEE22-7A12-6A31-9A85-D105321A8089}"/>
              </a:ext>
            </a:extLst>
          </p:cNvPr>
          <p:cNvSpPr txBox="1"/>
          <p:nvPr/>
        </p:nvSpPr>
        <p:spPr>
          <a:xfrm>
            <a:off x="483325" y="1693163"/>
            <a:ext cx="8341697" cy="3416320"/>
          </a:xfrm>
          <a:prstGeom prst="rect">
            <a:avLst/>
          </a:prstGeom>
          <a:noFill/>
        </p:spPr>
        <p:txBody>
          <a:bodyPr wrap="square" rtlCol="0">
            <a:spAutoFit/>
          </a:bodyPr>
          <a:lstStyle/>
          <a:p>
            <a:r>
              <a:rPr lang="en-US" b="1" dirty="0">
                <a:solidFill>
                  <a:srgbClr val="003764"/>
                </a:solidFill>
              </a:rPr>
              <a:t>Celebration</a:t>
            </a:r>
          </a:p>
          <a:p>
            <a:endParaRPr lang="en-US" dirty="0">
              <a:solidFill>
                <a:srgbClr val="003764"/>
              </a:solidFill>
            </a:endParaRPr>
          </a:p>
          <a:p>
            <a:pPr lvl="1"/>
            <a:r>
              <a:rPr lang="en-US" i="1" dirty="0">
                <a:solidFill>
                  <a:srgbClr val="003764"/>
                </a:solidFill>
              </a:rPr>
              <a:t>Leaders recognize employees’ skills, talents, and interests and position each team member to spend a significant amount of time playing to their strengths. </a:t>
            </a:r>
          </a:p>
          <a:p>
            <a:pPr lvl="1"/>
            <a:endParaRPr lang="en-US" dirty="0">
              <a:solidFill>
                <a:srgbClr val="003764"/>
              </a:solidFill>
            </a:endParaRPr>
          </a:p>
          <a:p>
            <a:r>
              <a:rPr lang="en-US" dirty="0">
                <a:solidFill>
                  <a:srgbClr val="003764"/>
                </a:solidFill>
              </a:rPr>
              <a:t>Actions managers can take:</a:t>
            </a:r>
          </a:p>
          <a:p>
            <a:pPr marL="285750" indent="-285750">
              <a:buFont typeface="Wingdings" panose="05000000000000000000" pitchFamily="2" charset="2"/>
              <a:buChar char="§"/>
            </a:pPr>
            <a:r>
              <a:rPr lang="en-US" dirty="0">
                <a:solidFill>
                  <a:srgbClr val="00B0F0"/>
                </a:solidFill>
              </a:rPr>
              <a:t>Tell me. </a:t>
            </a:r>
            <a:r>
              <a:rPr lang="en-US" dirty="0">
                <a:solidFill>
                  <a:srgbClr val="003764"/>
                </a:solidFill>
              </a:rPr>
              <a:t>Provide personalized feedback and set goals </a:t>
            </a:r>
            <a:r>
              <a:rPr lang="en-US" i="1" dirty="0">
                <a:solidFill>
                  <a:srgbClr val="003764"/>
                </a:solidFill>
              </a:rPr>
              <a:t>with</a:t>
            </a:r>
            <a:r>
              <a:rPr lang="en-US" dirty="0">
                <a:solidFill>
                  <a:srgbClr val="003764"/>
                </a:solidFill>
              </a:rPr>
              <a:t> (not for) team members considering their strengths in a way that is inspiring not daunting.</a:t>
            </a:r>
          </a:p>
          <a:p>
            <a:pPr marL="285750" indent="-285750">
              <a:buFont typeface="Wingdings" panose="05000000000000000000" pitchFamily="2" charset="2"/>
              <a:buChar char="§"/>
            </a:pPr>
            <a:r>
              <a:rPr lang="en-US" dirty="0">
                <a:solidFill>
                  <a:srgbClr val="00B0F0"/>
                </a:solidFill>
              </a:rPr>
              <a:t>Include me. </a:t>
            </a:r>
            <a:r>
              <a:rPr lang="en-US" dirty="0">
                <a:solidFill>
                  <a:srgbClr val="003764"/>
                </a:solidFill>
              </a:rPr>
              <a:t>Reduce strain on each employee by encouraging a team to collaborate by leveraging individuals’ areas of expertise and interest. </a:t>
            </a:r>
          </a:p>
          <a:p>
            <a:pPr marL="285750" indent="-285750">
              <a:buFont typeface="Wingdings" panose="05000000000000000000" pitchFamily="2" charset="2"/>
              <a:buChar char="§"/>
            </a:pPr>
            <a:r>
              <a:rPr lang="en-US" dirty="0">
                <a:solidFill>
                  <a:srgbClr val="00B0F0"/>
                </a:solidFill>
              </a:rPr>
              <a:t>Leave me be. </a:t>
            </a:r>
            <a:r>
              <a:rPr lang="en-US" dirty="0">
                <a:solidFill>
                  <a:srgbClr val="003764"/>
                </a:solidFill>
              </a:rPr>
              <a:t>Allow employees </a:t>
            </a:r>
            <a:r>
              <a:rPr lang="en-US" i="1" dirty="0">
                <a:solidFill>
                  <a:srgbClr val="003764"/>
                </a:solidFill>
              </a:rPr>
              <a:t>daily</a:t>
            </a:r>
            <a:r>
              <a:rPr lang="en-US" dirty="0">
                <a:solidFill>
                  <a:srgbClr val="003764"/>
                </a:solidFill>
              </a:rPr>
              <a:t> uninterrupted, focused time using their natural talents and building on what they do best.</a:t>
            </a:r>
          </a:p>
        </p:txBody>
      </p:sp>
      <p:sp>
        <p:nvSpPr>
          <p:cNvPr id="6" name="TextBox 5">
            <a:extLst>
              <a:ext uri="{FF2B5EF4-FFF2-40B4-BE49-F238E27FC236}">
                <a16:creationId xmlns:a16="http://schemas.microsoft.com/office/drawing/2014/main" id="{DCDF37BB-B0CF-2E54-6EAC-48C11E57563A}"/>
              </a:ext>
            </a:extLst>
          </p:cNvPr>
          <p:cNvSpPr txBox="1"/>
          <p:nvPr/>
        </p:nvSpPr>
        <p:spPr>
          <a:xfrm>
            <a:off x="2402958" y="5252485"/>
            <a:ext cx="6581554" cy="1477328"/>
          </a:xfrm>
          <a:prstGeom prst="rect">
            <a:avLst/>
          </a:prstGeom>
          <a:noFill/>
        </p:spPr>
        <p:txBody>
          <a:bodyPr wrap="square" rtlCol="0">
            <a:spAutoFit/>
          </a:bodyPr>
          <a:lstStyle/>
          <a:p>
            <a:pPr algn="ctr"/>
            <a:r>
              <a:rPr lang="en-US" dirty="0">
                <a:solidFill>
                  <a:srgbClr val="CC3300"/>
                </a:solidFill>
              </a:rPr>
              <a:t>When have you experienced being celebrated as an employee--how did it feel?</a:t>
            </a:r>
          </a:p>
          <a:p>
            <a:pPr algn="ctr"/>
            <a:endParaRPr lang="en-US" dirty="0">
              <a:solidFill>
                <a:srgbClr val="CC3300"/>
              </a:solidFill>
            </a:endParaRPr>
          </a:p>
          <a:p>
            <a:pPr algn="ctr"/>
            <a:r>
              <a:rPr lang="en-US" dirty="0">
                <a:solidFill>
                  <a:srgbClr val="CC3300"/>
                </a:solidFill>
              </a:rPr>
              <a:t>When have you fostered the celebration of others as a leader—how did you do it?</a:t>
            </a:r>
          </a:p>
        </p:txBody>
      </p:sp>
    </p:spTree>
    <p:extLst>
      <p:ext uri="{BB962C8B-B14F-4D97-AF65-F5344CB8AC3E}">
        <p14:creationId xmlns:p14="http://schemas.microsoft.com/office/powerpoint/2010/main" val="3865781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DF7AC0-8BCE-EBD2-7210-ACCD39930BA0}"/>
              </a:ext>
            </a:extLst>
          </p:cNvPr>
          <p:cNvSpPr txBox="1">
            <a:spLocks noGrp="1"/>
          </p:cNvSpPr>
          <p:nvPr>
            <p:ph type="title" idx="4294967295"/>
          </p:nvPr>
        </p:nvSpPr>
        <p:spPr>
          <a:xfrm>
            <a:off x="403126" y="1254239"/>
            <a:ext cx="817734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CC3300"/>
                </a:solidFill>
                <a:effectLst/>
                <a:uLnTx/>
                <a:uFillTx/>
                <a:latin typeface="+mn-lt"/>
                <a:ea typeface="+mn-ea"/>
                <a:cs typeface="+mn-cs"/>
              </a:rPr>
              <a:t>RESOURCES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2" name="TextBox 1">
            <a:extLst>
              <a:ext uri="{FF2B5EF4-FFF2-40B4-BE49-F238E27FC236}">
                <a16:creationId xmlns:a16="http://schemas.microsoft.com/office/drawing/2014/main" id="{43200C5C-DA5D-6119-383C-1CB3256E1EA5}"/>
              </a:ext>
            </a:extLst>
          </p:cNvPr>
          <p:cNvSpPr txBox="1"/>
          <p:nvPr/>
        </p:nvSpPr>
        <p:spPr>
          <a:xfrm>
            <a:off x="403126" y="1775631"/>
            <a:ext cx="8560121" cy="4770537"/>
          </a:xfrm>
          <a:prstGeom prst="rect">
            <a:avLst/>
          </a:prstGeom>
          <a:noFill/>
        </p:spPr>
        <p:txBody>
          <a:bodyPr wrap="square" rtlCol="0">
            <a:spAutoFit/>
          </a:bodyPr>
          <a:lstStyle/>
          <a:p>
            <a:r>
              <a:rPr lang="en-US" sz="1600" b="1" dirty="0">
                <a:solidFill>
                  <a:srgbClr val="CC3300"/>
                </a:solidFill>
              </a:rPr>
              <a:t>Podcasts</a:t>
            </a:r>
          </a:p>
          <a:p>
            <a:r>
              <a:rPr lang="en-US" sz="1600" b="1" dirty="0">
                <a:solidFill>
                  <a:srgbClr val="003764"/>
                </a:solidFill>
              </a:rPr>
              <a:t>Black Girl Burnout </a:t>
            </a:r>
            <a:r>
              <a:rPr lang="en-US" sz="1600" dirty="0">
                <a:solidFill>
                  <a:srgbClr val="003764"/>
                </a:solidFill>
              </a:rPr>
              <a:t>| Kelley Bonner</a:t>
            </a:r>
          </a:p>
          <a:p>
            <a:r>
              <a:rPr lang="en-US" sz="1600" b="1" dirty="0">
                <a:solidFill>
                  <a:srgbClr val="003764"/>
                </a:solidFill>
              </a:rPr>
              <a:t>Burnout Recovery  </a:t>
            </a:r>
            <a:r>
              <a:rPr lang="en-US" sz="1600" dirty="0">
                <a:solidFill>
                  <a:srgbClr val="003764"/>
                </a:solidFill>
              </a:rPr>
              <a:t>| Dex Randall</a:t>
            </a:r>
          </a:p>
          <a:p>
            <a:r>
              <a:rPr lang="en-US" sz="1600" b="1" dirty="0">
                <a:solidFill>
                  <a:srgbClr val="003764"/>
                </a:solidFill>
              </a:rPr>
              <a:t>Disrupting Burnout  </a:t>
            </a:r>
            <a:r>
              <a:rPr lang="en-US" sz="1600" dirty="0">
                <a:solidFill>
                  <a:srgbClr val="003764"/>
                </a:solidFill>
              </a:rPr>
              <a:t>| Dr. PBJ</a:t>
            </a:r>
          </a:p>
          <a:p>
            <a:r>
              <a:rPr lang="en-US" sz="1600" b="1" dirty="0">
                <a:solidFill>
                  <a:srgbClr val="003764"/>
                </a:solidFill>
              </a:rPr>
              <a:t>Burnout </a:t>
            </a:r>
            <a:r>
              <a:rPr lang="en-US" sz="1600" dirty="0">
                <a:solidFill>
                  <a:srgbClr val="003764"/>
                </a:solidFill>
              </a:rPr>
              <a:t>| Connor </a:t>
            </a:r>
            <a:r>
              <a:rPr lang="en-US" sz="1600" dirty="0" err="1">
                <a:solidFill>
                  <a:srgbClr val="003764"/>
                </a:solidFill>
              </a:rPr>
              <a:t>Franta</a:t>
            </a:r>
            <a:endParaRPr lang="en-US" sz="1600" dirty="0">
              <a:solidFill>
                <a:srgbClr val="003764"/>
              </a:solidFill>
            </a:endParaRPr>
          </a:p>
          <a:p>
            <a:r>
              <a:rPr lang="en-US" sz="1600" b="1" dirty="0">
                <a:solidFill>
                  <a:srgbClr val="003764"/>
                </a:solidFill>
              </a:rPr>
              <a:t>Fried: The Burnout Podcast </a:t>
            </a:r>
            <a:r>
              <a:rPr lang="en-US" sz="1600" dirty="0">
                <a:solidFill>
                  <a:srgbClr val="003764"/>
                </a:solidFill>
              </a:rPr>
              <a:t>| Cait Donovan</a:t>
            </a:r>
          </a:p>
          <a:p>
            <a:r>
              <a:rPr lang="en-US" sz="1600" b="1" dirty="0">
                <a:solidFill>
                  <a:srgbClr val="003764"/>
                </a:solidFill>
              </a:rPr>
              <a:t>Beyond Chronic Burnout </a:t>
            </a:r>
            <a:r>
              <a:rPr lang="en-US" sz="1600" dirty="0">
                <a:solidFill>
                  <a:srgbClr val="003764"/>
                </a:solidFill>
              </a:rPr>
              <a:t>| Carole Jean Whittington</a:t>
            </a:r>
          </a:p>
          <a:p>
            <a:r>
              <a:rPr lang="en-US" sz="1600" b="1" dirty="0">
                <a:solidFill>
                  <a:srgbClr val="003764"/>
                </a:solidFill>
              </a:rPr>
              <a:t>The Burnout Doctor Podcast </a:t>
            </a:r>
            <a:r>
              <a:rPr lang="en-US" sz="1600" dirty="0">
                <a:solidFill>
                  <a:srgbClr val="003764"/>
                </a:solidFill>
              </a:rPr>
              <a:t>| Dr. Jessica Louie</a:t>
            </a:r>
          </a:p>
          <a:p>
            <a:endParaRPr lang="en-US" sz="1600" dirty="0">
              <a:solidFill>
                <a:srgbClr val="003764"/>
              </a:solidFill>
            </a:endParaRPr>
          </a:p>
          <a:p>
            <a:r>
              <a:rPr lang="en-US" sz="1600" b="1" dirty="0">
                <a:solidFill>
                  <a:srgbClr val="CC3300"/>
                </a:solidFill>
              </a:rPr>
              <a:t>Articles</a:t>
            </a:r>
          </a:p>
          <a:p>
            <a:r>
              <a:rPr lang="en-US" sz="1600" dirty="0">
                <a:solidFill>
                  <a:srgbClr val="CC3300"/>
                </a:solidFill>
                <a:hlinkClick r:id="rId2"/>
              </a:rPr>
              <a:t>“Job burnout: How to spot it and take action,”</a:t>
            </a:r>
            <a:r>
              <a:rPr lang="en-US" sz="1600" dirty="0">
                <a:solidFill>
                  <a:srgbClr val="003764"/>
                </a:solidFill>
              </a:rPr>
              <a:t> Mayo Clinic</a:t>
            </a:r>
          </a:p>
          <a:p>
            <a:r>
              <a:rPr lang="en-US" sz="1600" dirty="0">
                <a:solidFill>
                  <a:srgbClr val="003764"/>
                </a:solidFill>
                <a:hlinkClick r:id="rId3"/>
              </a:rPr>
              <a:t>“Burnout,”</a:t>
            </a:r>
            <a:r>
              <a:rPr lang="en-US" sz="1600" dirty="0">
                <a:solidFill>
                  <a:srgbClr val="003764"/>
                </a:solidFill>
              </a:rPr>
              <a:t> Psychology Today</a:t>
            </a:r>
          </a:p>
          <a:p>
            <a:r>
              <a:rPr lang="en-US" sz="1600" dirty="0">
                <a:solidFill>
                  <a:srgbClr val="003764"/>
                </a:solidFill>
                <a:hlinkClick r:id="rId4"/>
              </a:rPr>
              <a:t>“What is Burnout?”</a:t>
            </a:r>
            <a:r>
              <a:rPr lang="en-US" sz="1600" dirty="0">
                <a:solidFill>
                  <a:srgbClr val="003764"/>
                </a:solidFill>
              </a:rPr>
              <a:t> Cleveland Clinic</a:t>
            </a:r>
          </a:p>
          <a:p>
            <a:r>
              <a:rPr lang="en-US" sz="1600" dirty="0">
                <a:solidFill>
                  <a:srgbClr val="003764"/>
                </a:solidFill>
                <a:hlinkClick r:id="rId5"/>
              </a:rPr>
              <a:t>“How to Recognize Burnout Symptoms,”</a:t>
            </a:r>
            <a:r>
              <a:rPr lang="en-US" sz="1600" dirty="0">
                <a:solidFill>
                  <a:srgbClr val="003764"/>
                </a:solidFill>
              </a:rPr>
              <a:t> Very Well Mind</a:t>
            </a:r>
          </a:p>
          <a:p>
            <a:r>
              <a:rPr lang="en-US" sz="1600" dirty="0">
                <a:solidFill>
                  <a:srgbClr val="003764"/>
                </a:solidFill>
                <a:hlinkClick r:id="rId6"/>
              </a:rPr>
              <a:t>“A Guide to Burnout,”</a:t>
            </a:r>
            <a:r>
              <a:rPr lang="en-US" sz="1600" dirty="0">
                <a:solidFill>
                  <a:srgbClr val="003764"/>
                </a:solidFill>
              </a:rPr>
              <a:t> Healthline</a:t>
            </a:r>
          </a:p>
          <a:p>
            <a:endParaRPr lang="en-US" sz="1600" dirty="0">
              <a:solidFill>
                <a:srgbClr val="003764"/>
              </a:solidFill>
            </a:endParaRPr>
          </a:p>
          <a:p>
            <a:r>
              <a:rPr lang="en-US" sz="1600" b="1" dirty="0">
                <a:solidFill>
                  <a:srgbClr val="CC3300"/>
                </a:solidFill>
              </a:rPr>
              <a:t>Google Scholar</a:t>
            </a:r>
            <a:r>
              <a:rPr lang="en-US" sz="1600" dirty="0">
                <a:solidFill>
                  <a:srgbClr val="CC3300"/>
                </a:solidFill>
              </a:rPr>
              <a:t> for research articles</a:t>
            </a:r>
            <a:endParaRPr lang="en-US" sz="1600" b="1" dirty="0">
              <a:solidFill>
                <a:srgbClr val="CC3300"/>
              </a:solidFill>
            </a:endParaRPr>
          </a:p>
          <a:p>
            <a:r>
              <a:rPr lang="en-US" sz="1600" b="1" dirty="0">
                <a:solidFill>
                  <a:srgbClr val="CC3300"/>
                </a:solidFill>
              </a:rPr>
              <a:t>YouTube</a:t>
            </a:r>
            <a:endParaRPr lang="en-US" sz="1600" dirty="0">
              <a:solidFill>
                <a:srgbClr val="003764"/>
              </a:solidFill>
            </a:endParaRPr>
          </a:p>
          <a:p>
            <a:r>
              <a:rPr lang="en-US" sz="1600" b="1" dirty="0">
                <a:solidFill>
                  <a:srgbClr val="CC3300"/>
                </a:solidFill>
              </a:rPr>
              <a:t>Social Media</a:t>
            </a:r>
          </a:p>
        </p:txBody>
      </p:sp>
    </p:spTree>
    <p:extLst>
      <p:ext uri="{BB962C8B-B14F-4D97-AF65-F5344CB8AC3E}">
        <p14:creationId xmlns:p14="http://schemas.microsoft.com/office/powerpoint/2010/main" val="1760734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DF7AC0-8BCE-EBD2-7210-ACCD39930BA0}"/>
              </a:ext>
            </a:extLst>
          </p:cNvPr>
          <p:cNvSpPr txBox="1">
            <a:spLocks noGrp="1"/>
          </p:cNvSpPr>
          <p:nvPr>
            <p:ph type="title" idx="4294967295"/>
          </p:nvPr>
        </p:nvSpPr>
        <p:spPr>
          <a:xfrm>
            <a:off x="461554" y="1445623"/>
            <a:ext cx="8177349" cy="38164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CC3300"/>
                </a:solidFill>
                <a:effectLst/>
                <a:uLnTx/>
                <a:uFillTx/>
                <a:latin typeface="+mn-lt"/>
                <a:ea typeface="+mn-ea"/>
                <a:cs typeface="+mn-cs"/>
              </a:rPr>
              <a:t>GROUP AGREEMENT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3764"/>
              </a:solidFill>
              <a:effectLst/>
              <a:uLnTx/>
              <a:uFillTx/>
              <a:latin typeface="+mn-lt"/>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3764"/>
                </a:solidFill>
                <a:effectLst/>
                <a:uLnTx/>
                <a:uFillTx/>
                <a:latin typeface="+mn-lt"/>
                <a:ea typeface="+mn-ea"/>
                <a:cs typeface="+mn-cs"/>
              </a:rPr>
              <a:t>Allow for brave learning space ​</a:t>
            </a: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3764"/>
                </a:solidFill>
                <a:effectLst/>
                <a:uLnTx/>
                <a:uFillTx/>
                <a:latin typeface="+mn-lt"/>
                <a:ea typeface="+mn-ea"/>
                <a:cs typeface="+mn-cs"/>
              </a:rPr>
              <a:t>Acknowledge the impact of your comments and behaviors ​</a:t>
            </a: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3764"/>
                </a:solidFill>
                <a:effectLst/>
                <a:uLnTx/>
                <a:uFillTx/>
                <a:latin typeface="+mn-lt"/>
                <a:ea typeface="+mn-ea"/>
                <a:cs typeface="+mn-cs"/>
              </a:rPr>
              <a:t>Discomfort is welcome ​</a:t>
            </a: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3764"/>
                </a:solidFill>
                <a:effectLst/>
                <a:uLnTx/>
                <a:uFillTx/>
                <a:latin typeface="+mn-lt"/>
                <a:ea typeface="+mn-ea"/>
                <a:cs typeface="+mn-cs"/>
              </a:rPr>
              <a:t>Respect each other’s perspectives ​</a:t>
            </a: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3764"/>
                </a:solidFill>
                <a:effectLst/>
                <a:uLnTx/>
                <a:uFillTx/>
                <a:latin typeface="+mn-lt"/>
                <a:ea typeface="+mn-ea"/>
                <a:cs typeface="+mn-cs"/>
              </a:rPr>
              <a:t>Practice graceful listening ​</a:t>
            </a: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3764"/>
                </a:solidFill>
                <a:effectLst/>
                <a:uLnTx/>
                <a:uFillTx/>
                <a:latin typeface="+mn-lt"/>
                <a:ea typeface="+mn-ea"/>
                <a:cs typeface="+mn-cs"/>
              </a:rPr>
              <a:t>Stay engaged ​</a:t>
            </a: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3764"/>
                </a:solidFill>
                <a:effectLst/>
                <a:uLnTx/>
                <a:uFillTx/>
                <a:latin typeface="+mn-lt"/>
                <a:ea typeface="+mn-ea"/>
                <a:cs typeface="+mn-cs"/>
              </a:rPr>
              <a:t>Make space, take space ​</a:t>
            </a: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3764"/>
                </a:solidFill>
                <a:effectLst/>
                <a:uLnTx/>
                <a:uFillTx/>
                <a:latin typeface="+mn-lt"/>
                <a:ea typeface="+mn-ea"/>
                <a:cs typeface="+mn-cs"/>
              </a:rPr>
              <a:t>Stories stay, knowledge leaves ​</a:t>
            </a: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3764"/>
                </a:solidFill>
                <a:effectLst/>
                <a:uLnTx/>
                <a:uFillTx/>
                <a:latin typeface="+mn-lt"/>
                <a:ea typeface="+mn-ea"/>
                <a:cs typeface="+mn-cs"/>
              </a:rPr>
              <a:t>Speak </a:t>
            </a:r>
            <a:r>
              <a:rPr kumimoji="0" lang="en-US" sz="1800" b="0" i="1" u="none" strike="noStrike" kern="1200" cap="none" spc="0" normalizeH="0" baseline="0" noProof="0" dirty="0">
                <a:ln>
                  <a:noFill/>
                </a:ln>
                <a:solidFill>
                  <a:srgbClr val="003764"/>
                </a:solidFill>
                <a:effectLst/>
                <a:uLnTx/>
                <a:uFillTx/>
                <a:latin typeface="+mn-lt"/>
                <a:ea typeface="+mn-ea"/>
                <a:cs typeface="+mn-cs"/>
              </a:rPr>
              <a:t>your</a:t>
            </a:r>
            <a:r>
              <a:rPr kumimoji="0" lang="en-US" sz="1800" b="0" i="0" u="none" strike="noStrike" kern="1200" cap="none" spc="0" normalizeH="0" baseline="0" noProof="0" dirty="0">
                <a:ln>
                  <a:noFill/>
                </a:ln>
                <a:solidFill>
                  <a:srgbClr val="003764"/>
                </a:solidFill>
                <a:effectLst/>
                <a:uLnTx/>
                <a:uFillTx/>
                <a:latin typeface="+mn-lt"/>
                <a:ea typeface="+mn-ea"/>
                <a:cs typeface="+mn-cs"/>
              </a:rPr>
              <a:t> truth ​</a:t>
            </a: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3764"/>
                </a:solidFill>
                <a:effectLst/>
                <a:uLnTx/>
                <a:uFillTx/>
                <a:latin typeface="+mn-lt"/>
                <a:ea typeface="+mn-ea"/>
                <a:cs typeface="+mn-cs"/>
              </a:rPr>
              <a:t>Expect and accept non-closure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85040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DF7AC0-8BCE-EBD2-7210-ACCD39930BA0}"/>
              </a:ext>
            </a:extLst>
          </p:cNvPr>
          <p:cNvSpPr txBox="1">
            <a:spLocks noGrp="1"/>
          </p:cNvSpPr>
          <p:nvPr>
            <p:ph type="title" idx="4294967295"/>
          </p:nvPr>
        </p:nvSpPr>
        <p:spPr>
          <a:xfrm>
            <a:off x="483323" y="1219200"/>
            <a:ext cx="817734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CC3300"/>
                </a:solidFill>
                <a:effectLst/>
                <a:uLnTx/>
                <a:uFillTx/>
                <a:latin typeface="+mn-lt"/>
                <a:ea typeface="+mn-ea"/>
                <a:cs typeface="+mn-cs"/>
              </a:rPr>
              <a:t>RECAP</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2" name="TextBox 1">
            <a:extLst>
              <a:ext uri="{FF2B5EF4-FFF2-40B4-BE49-F238E27FC236}">
                <a16:creationId xmlns:a16="http://schemas.microsoft.com/office/drawing/2014/main" id="{ABEAEE22-7A12-6A31-9A85-D105321A8089}"/>
              </a:ext>
            </a:extLst>
          </p:cNvPr>
          <p:cNvSpPr txBox="1"/>
          <p:nvPr/>
        </p:nvSpPr>
        <p:spPr>
          <a:xfrm>
            <a:off x="483324" y="1747560"/>
            <a:ext cx="8177349" cy="4822474"/>
          </a:xfrm>
          <a:prstGeom prst="rect">
            <a:avLst/>
          </a:prstGeom>
          <a:noFill/>
        </p:spPr>
        <p:txBody>
          <a:bodyPr wrap="square" rtlCol="0">
            <a:spAutoFit/>
          </a:bodyPr>
          <a:lstStyle/>
          <a:p>
            <a:pPr marL="0" marR="0">
              <a:lnSpc>
                <a:spcPct val="115000"/>
              </a:lnSpc>
              <a:spcBef>
                <a:spcPts val="0"/>
              </a:spcBef>
              <a:spcAft>
                <a:spcPts val="800"/>
              </a:spcAft>
            </a:pPr>
            <a:r>
              <a:rPr lang="en-US" sz="1800" kern="100" dirty="0">
                <a:solidFill>
                  <a:srgbClr val="003764"/>
                </a:solidFill>
                <a:effectLst/>
                <a:ea typeface="Aptos" panose="020B0004020202020204" pitchFamily="34" charset="0"/>
                <a:cs typeface="Times New Roman" panose="02020603050405020304" pitchFamily="18" charset="0"/>
              </a:rPr>
              <a:t>We learned:</a:t>
            </a:r>
          </a:p>
          <a:p>
            <a:pPr marL="285750" marR="0" indent="-285750">
              <a:lnSpc>
                <a:spcPct val="115000"/>
              </a:lnSpc>
              <a:spcBef>
                <a:spcPts val="0"/>
              </a:spcBef>
              <a:spcAft>
                <a:spcPts val="800"/>
              </a:spcAft>
              <a:buFont typeface="Wingdings" panose="05000000000000000000" pitchFamily="2" charset="2"/>
              <a:buChar char="§"/>
            </a:pPr>
            <a:r>
              <a:rPr lang="en-US" sz="1800" kern="100" dirty="0">
                <a:solidFill>
                  <a:srgbClr val="003764"/>
                </a:solidFill>
                <a:effectLst/>
                <a:ea typeface="Aptos" panose="020B0004020202020204" pitchFamily="34" charset="0"/>
                <a:cs typeface="Times New Roman" panose="02020603050405020304" pitchFamily="18" charset="0"/>
              </a:rPr>
              <a:t>The definition </a:t>
            </a:r>
            <a:r>
              <a:rPr lang="en-US" kern="100" dirty="0">
                <a:solidFill>
                  <a:srgbClr val="003764"/>
                </a:solidFill>
                <a:ea typeface="Aptos" panose="020B0004020202020204" pitchFamily="34" charset="0"/>
                <a:cs typeface="Times New Roman" panose="02020603050405020304" pitchFamily="18" charset="0"/>
              </a:rPr>
              <a:t>of </a:t>
            </a:r>
            <a:r>
              <a:rPr lang="en-US" sz="1800" kern="100" dirty="0">
                <a:solidFill>
                  <a:srgbClr val="003764"/>
                </a:solidFill>
                <a:effectLst/>
                <a:ea typeface="Aptos" panose="020B0004020202020204" pitchFamily="34" charset="0"/>
                <a:cs typeface="Times New Roman" panose="02020603050405020304" pitchFamily="18" charset="0"/>
              </a:rPr>
              <a:t>burnout and reviewed its symptoms;</a:t>
            </a:r>
          </a:p>
          <a:p>
            <a:pPr marL="285750" marR="0" indent="-285750">
              <a:lnSpc>
                <a:spcPct val="115000"/>
              </a:lnSpc>
              <a:spcBef>
                <a:spcPts val="0"/>
              </a:spcBef>
              <a:spcAft>
                <a:spcPts val="800"/>
              </a:spcAft>
              <a:buFont typeface="Wingdings" panose="05000000000000000000" pitchFamily="2" charset="2"/>
              <a:buChar char="§"/>
            </a:pPr>
            <a:r>
              <a:rPr lang="en-US" kern="100" dirty="0">
                <a:solidFill>
                  <a:srgbClr val="003764"/>
                </a:solidFill>
                <a:ea typeface="Aptos" panose="020B0004020202020204" pitchFamily="34" charset="0"/>
                <a:cs typeface="Times New Roman" panose="02020603050405020304" pitchFamily="18" charset="0"/>
              </a:rPr>
              <a:t>S</a:t>
            </a:r>
            <a:r>
              <a:rPr lang="en-US" sz="1800" kern="100" dirty="0">
                <a:solidFill>
                  <a:srgbClr val="003764"/>
                </a:solidFill>
                <a:effectLst/>
                <a:ea typeface="Aptos" panose="020B0004020202020204" pitchFamily="34" charset="0"/>
                <a:cs typeface="Times New Roman" panose="02020603050405020304" pitchFamily="18" charset="0"/>
              </a:rPr>
              <a:t>tress without recovery is harmful;</a:t>
            </a:r>
          </a:p>
          <a:p>
            <a:pPr marL="285750" marR="0" indent="-285750">
              <a:lnSpc>
                <a:spcPct val="115000"/>
              </a:lnSpc>
              <a:spcBef>
                <a:spcPts val="0"/>
              </a:spcBef>
              <a:spcAft>
                <a:spcPts val="800"/>
              </a:spcAft>
              <a:buFont typeface="Wingdings" panose="05000000000000000000" pitchFamily="2" charset="2"/>
              <a:buChar char="§"/>
            </a:pPr>
            <a:r>
              <a:rPr lang="en-US" kern="100" dirty="0">
                <a:solidFill>
                  <a:srgbClr val="003764"/>
                </a:solidFill>
                <a:ea typeface="Aptos" panose="020B0004020202020204" pitchFamily="34" charset="0"/>
                <a:cs typeface="Times New Roman" panose="02020603050405020304" pitchFamily="18" charset="0"/>
              </a:rPr>
              <a:t>Our</a:t>
            </a:r>
            <a:r>
              <a:rPr lang="en-US" sz="1800" kern="100" dirty="0">
                <a:solidFill>
                  <a:srgbClr val="003764"/>
                </a:solidFill>
                <a:effectLst/>
                <a:ea typeface="Aptos" panose="020B0004020202020204" pitchFamily="34" charset="0"/>
                <a:cs typeface="Times New Roman" panose="02020603050405020304" pitchFamily="18" charset="0"/>
              </a:rPr>
              <a:t> cultures, societies, systems, and organizations often perpetuate unhealthy work stress and burnout;</a:t>
            </a:r>
          </a:p>
          <a:p>
            <a:pPr marL="285750" marR="0" indent="-285750">
              <a:lnSpc>
                <a:spcPct val="115000"/>
              </a:lnSpc>
              <a:spcBef>
                <a:spcPts val="0"/>
              </a:spcBef>
              <a:spcAft>
                <a:spcPts val="800"/>
              </a:spcAft>
              <a:buFont typeface="Wingdings" panose="05000000000000000000" pitchFamily="2" charset="2"/>
              <a:buChar char="§"/>
            </a:pPr>
            <a:r>
              <a:rPr lang="en-US" kern="100" dirty="0">
                <a:solidFill>
                  <a:srgbClr val="003764"/>
                </a:solidFill>
                <a:ea typeface="Aptos" panose="020B0004020202020204" pitchFamily="34" charset="0"/>
                <a:cs typeface="Times New Roman" panose="02020603050405020304" pitchFamily="18" charset="0"/>
              </a:rPr>
              <a:t>A</a:t>
            </a:r>
            <a:r>
              <a:rPr lang="en-US" sz="1800" kern="100" dirty="0">
                <a:solidFill>
                  <a:srgbClr val="003764"/>
                </a:solidFill>
                <a:effectLst/>
                <a:ea typeface="Aptos" panose="020B0004020202020204" pitchFamily="34" charset="0"/>
                <a:cs typeface="Times New Roman" panose="02020603050405020304" pitchFamily="18" charset="0"/>
              </a:rPr>
              <a:t>ncestral or traditional wisdom can teach us different ways to think about</a:t>
            </a:r>
            <a:r>
              <a:rPr lang="en-US" sz="1800" kern="1200" dirty="0">
                <a:solidFill>
                  <a:srgbClr val="003764"/>
                </a:solidFill>
                <a:effectLst/>
                <a:ea typeface="Aptos" panose="020B0004020202020204" pitchFamily="34" charset="0"/>
                <a:cs typeface="Times New Roman" panose="02020603050405020304" pitchFamily="18" charset="0"/>
              </a:rPr>
              <a:t> </a:t>
            </a:r>
            <a:r>
              <a:rPr lang="en-US" sz="1800" kern="100" dirty="0">
                <a:solidFill>
                  <a:srgbClr val="003764"/>
                </a:solidFill>
                <a:effectLst/>
                <a:ea typeface="Aptos" panose="020B0004020202020204" pitchFamily="34" charset="0"/>
                <a:cs typeface="Times New Roman" panose="02020603050405020304" pitchFamily="18" charset="0"/>
              </a:rPr>
              <a:t>values, achievement, work ethic, stress, and rest;</a:t>
            </a:r>
          </a:p>
          <a:p>
            <a:pPr marL="285750" marR="0" indent="-285750">
              <a:lnSpc>
                <a:spcPct val="115000"/>
              </a:lnSpc>
              <a:spcBef>
                <a:spcPts val="0"/>
              </a:spcBef>
              <a:spcAft>
                <a:spcPts val="800"/>
              </a:spcAft>
              <a:buFont typeface="Wingdings" panose="05000000000000000000" pitchFamily="2" charset="2"/>
              <a:buChar char="§"/>
            </a:pPr>
            <a:r>
              <a:rPr lang="en-US" sz="1800" kern="100" dirty="0">
                <a:solidFill>
                  <a:srgbClr val="003764"/>
                </a:solidFill>
                <a:effectLst/>
                <a:ea typeface="Aptos" panose="020B0004020202020204" pitchFamily="34" charset="0"/>
                <a:cs typeface="Times New Roman" panose="02020603050405020304" pitchFamily="18" charset="0"/>
              </a:rPr>
              <a:t>Workers who are least likely to experience burnout share common workplace characteristics and these characteristics can be shaped by leaders and others in an organization;</a:t>
            </a:r>
          </a:p>
          <a:p>
            <a:pPr marL="285750" marR="0" indent="-285750">
              <a:lnSpc>
                <a:spcPct val="115000"/>
              </a:lnSpc>
              <a:spcBef>
                <a:spcPts val="0"/>
              </a:spcBef>
              <a:spcAft>
                <a:spcPts val="800"/>
              </a:spcAft>
              <a:buFont typeface="Wingdings" panose="05000000000000000000" pitchFamily="2" charset="2"/>
              <a:buChar char="§"/>
            </a:pPr>
            <a:r>
              <a:rPr lang="en-US" sz="1800" kern="100" dirty="0">
                <a:solidFill>
                  <a:srgbClr val="003764"/>
                </a:solidFill>
                <a:effectLst/>
                <a:ea typeface="Aptos" panose="020B0004020202020204" pitchFamily="34" charset="0"/>
                <a:cs typeface="Times New Roman" panose="02020603050405020304" pitchFamily="18" charset="0"/>
              </a:rPr>
              <a:t>Many resources highlight how to make organizational changes to mitigate workplace burnout, and there are many more resources geared toward individual actions we can take for rest, recovery, and self-care.</a:t>
            </a:r>
          </a:p>
        </p:txBody>
      </p:sp>
      <p:pic>
        <p:nvPicPr>
          <p:cNvPr id="3" name="Picture 2">
            <a:extLst>
              <a:ext uri="{FF2B5EF4-FFF2-40B4-BE49-F238E27FC236}">
                <a16:creationId xmlns:a16="http://schemas.microsoft.com/office/drawing/2014/main" id="{024EB22E-521D-569D-81D7-235F2569B557}"/>
              </a:ext>
              <a:ext uri="{C183D7F6-B498-43B3-948B-1728B52AA6E4}">
                <adec:decorative xmlns:adec="http://schemas.microsoft.com/office/drawing/2017/decorative" val="1"/>
              </a:ext>
            </a:extLst>
          </p:cNvPr>
          <p:cNvPicPr>
            <a:picLocks noChangeAspect="1"/>
          </p:cNvPicPr>
          <p:nvPr/>
        </p:nvPicPr>
        <p:blipFill rotWithShape="1">
          <a:blip r:embed="rId2"/>
          <a:srcRect l="22311" t="8721" r="22093" b="20737"/>
          <a:stretch/>
        </p:blipFill>
        <p:spPr>
          <a:xfrm rot="701027">
            <a:off x="6512387" y="1706042"/>
            <a:ext cx="1415914" cy="1010573"/>
          </a:xfrm>
          <a:prstGeom prst="rect">
            <a:avLst/>
          </a:prstGeom>
        </p:spPr>
      </p:pic>
    </p:spTree>
    <p:extLst>
      <p:ext uri="{BB962C8B-B14F-4D97-AF65-F5344CB8AC3E}">
        <p14:creationId xmlns:p14="http://schemas.microsoft.com/office/powerpoint/2010/main" val="3594417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thank you card with green leaves&#10;&#10;Description automatically generated">
            <a:extLst>
              <a:ext uri="{FF2B5EF4-FFF2-40B4-BE49-F238E27FC236}">
                <a16:creationId xmlns:a16="http://schemas.microsoft.com/office/drawing/2014/main" id="{577E7526-9F19-3BB5-AC6D-1F7D5D5CFE13}"/>
              </a:ext>
            </a:extLst>
          </p:cNvPr>
          <p:cNvPicPr>
            <a:picLocks noChangeAspect="1"/>
          </p:cNvPicPr>
          <p:nvPr/>
        </p:nvPicPr>
        <p:blipFill rotWithShape="1">
          <a:blip r:embed="rId2">
            <a:extLst>
              <a:ext uri="{28A0092B-C50C-407E-A947-70E740481C1C}">
                <a14:useLocalDpi xmlns:a14="http://schemas.microsoft.com/office/drawing/2010/main" val="0"/>
              </a:ext>
            </a:extLst>
          </a:blip>
          <a:srcRect t="8031" b="9305"/>
          <a:stretch/>
        </p:blipFill>
        <p:spPr>
          <a:xfrm>
            <a:off x="2870791" y="1608780"/>
            <a:ext cx="5818668" cy="4809947"/>
          </a:xfrm>
          <a:prstGeom prst="rect">
            <a:avLst/>
          </a:prstGeom>
        </p:spPr>
      </p:pic>
      <p:sp>
        <p:nvSpPr>
          <p:cNvPr id="5" name="TextBox 4">
            <a:extLst>
              <a:ext uri="{FF2B5EF4-FFF2-40B4-BE49-F238E27FC236}">
                <a16:creationId xmlns:a16="http://schemas.microsoft.com/office/drawing/2014/main" id="{D5C98F48-FB3C-4DF6-E5D6-A1EB3AC98C94}"/>
              </a:ext>
            </a:extLst>
          </p:cNvPr>
          <p:cNvSpPr txBox="1"/>
          <p:nvPr/>
        </p:nvSpPr>
        <p:spPr>
          <a:xfrm>
            <a:off x="5316278" y="5947827"/>
            <a:ext cx="3763925" cy="707886"/>
          </a:xfrm>
          <a:prstGeom prst="rect">
            <a:avLst/>
          </a:prstGeom>
          <a:noFill/>
        </p:spPr>
        <p:txBody>
          <a:bodyPr wrap="square" rtlCol="0">
            <a:spAutoFit/>
          </a:bodyPr>
          <a:lstStyle/>
          <a:p>
            <a:pPr algn="r"/>
            <a:r>
              <a:rPr lang="en-US" sz="2000" dirty="0">
                <a:solidFill>
                  <a:srgbClr val="003764"/>
                </a:solidFill>
              </a:rPr>
              <a:t>Melissa Williams</a:t>
            </a:r>
          </a:p>
          <a:p>
            <a:pPr algn="r"/>
            <a:r>
              <a:rPr lang="en-US" sz="2000" dirty="0">
                <a:solidFill>
                  <a:srgbClr val="003764"/>
                </a:solidFill>
              </a:rPr>
              <a:t>mwilliams@sbctc.edu</a:t>
            </a:r>
          </a:p>
        </p:txBody>
      </p:sp>
      <p:sp>
        <p:nvSpPr>
          <p:cNvPr id="6" name="TextBox 5">
            <a:extLst>
              <a:ext uri="{FF2B5EF4-FFF2-40B4-BE49-F238E27FC236}">
                <a16:creationId xmlns:a16="http://schemas.microsoft.com/office/drawing/2014/main" id="{C8DCDE37-A1D8-1DBC-28D2-99479750F886}"/>
              </a:ext>
            </a:extLst>
          </p:cNvPr>
          <p:cNvSpPr txBox="1"/>
          <p:nvPr/>
        </p:nvSpPr>
        <p:spPr>
          <a:xfrm>
            <a:off x="252523" y="1037643"/>
            <a:ext cx="8293395" cy="400110"/>
          </a:xfrm>
          <a:prstGeom prst="rect">
            <a:avLst/>
          </a:prstGeom>
          <a:noFill/>
        </p:spPr>
        <p:txBody>
          <a:bodyPr wrap="square" rtlCol="0">
            <a:spAutoFit/>
          </a:bodyPr>
          <a:lstStyle/>
          <a:p>
            <a:r>
              <a:rPr lang="en-US" sz="2000" dirty="0">
                <a:solidFill>
                  <a:srgbClr val="003764"/>
                </a:solidFill>
              </a:rPr>
              <a:t>Your thoughts, ideas, suggestions, questions.</a:t>
            </a:r>
          </a:p>
        </p:txBody>
      </p:sp>
      <p:sp>
        <p:nvSpPr>
          <p:cNvPr id="8" name="Title 7">
            <a:extLst>
              <a:ext uri="{FF2B5EF4-FFF2-40B4-BE49-F238E27FC236}">
                <a16:creationId xmlns:a16="http://schemas.microsoft.com/office/drawing/2014/main" id="{BF3E643F-7572-DC0F-944D-99B74841BBA9}"/>
              </a:ext>
            </a:extLst>
          </p:cNvPr>
          <p:cNvSpPr txBox="1">
            <a:spLocks noGrp="1"/>
          </p:cNvSpPr>
          <p:nvPr>
            <p:ph type="title" idx="4294967295"/>
          </p:nvPr>
        </p:nvSpPr>
        <p:spPr>
          <a:xfrm>
            <a:off x="252523" y="556230"/>
            <a:ext cx="7658100" cy="4308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CC3300"/>
                </a:solidFill>
                <a:effectLst/>
                <a:uLnTx/>
                <a:uFillTx/>
                <a:latin typeface="+mn-lt"/>
                <a:ea typeface="+mn-ea"/>
                <a:cs typeface="+mn-cs"/>
              </a:rPr>
              <a:t>SHARING</a:t>
            </a:r>
          </a:p>
        </p:txBody>
      </p:sp>
    </p:spTree>
    <p:extLst>
      <p:ext uri="{BB962C8B-B14F-4D97-AF65-F5344CB8AC3E}">
        <p14:creationId xmlns:p14="http://schemas.microsoft.com/office/powerpoint/2010/main" val="4050507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01C81-E34E-4DA2-8627-2A9E58DD5812}"/>
              </a:ext>
            </a:extLst>
          </p:cNvPr>
          <p:cNvSpPr txBox="1">
            <a:spLocks noGrp="1"/>
          </p:cNvSpPr>
          <p:nvPr>
            <p:ph type="title" idx="4294967295"/>
          </p:nvPr>
        </p:nvSpPr>
        <p:spPr>
          <a:xfrm>
            <a:off x="192164" y="356033"/>
            <a:ext cx="4009982" cy="5393784"/>
          </a:xfrm>
          <a:prstGeom prst="rect">
            <a:avLst/>
          </a:prstGeom>
          <a:noFill/>
          <a:ln>
            <a:noFill/>
            <a:prstDash/>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CC3300"/>
                </a:solidFill>
                <a:effectLst/>
                <a:uLnTx/>
                <a:uFillTx/>
                <a:latin typeface="+mn-lt"/>
                <a:ea typeface="+mn-ea"/>
                <a:cs typeface="+mn-cs"/>
              </a:rPr>
              <a:t>PRESENTER SNAPSHOT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CC3300"/>
              </a:solidFill>
              <a:effectLst/>
              <a:uLnTx/>
              <a:uFillTx/>
              <a:latin typeface="+mn-lt"/>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3764"/>
                </a:solidFill>
                <a:effectLst/>
                <a:uLnTx/>
                <a:uFillTx/>
                <a:latin typeface="+mn-lt"/>
                <a:ea typeface="+mn-ea"/>
                <a:cs typeface="+mn-cs"/>
              </a:rPr>
              <a:t>Granddaughter of Willie &amp; Leslie and Nancy &amp; Ken​</a:t>
            </a:r>
          </a:p>
          <a:p>
            <a:pPr marL="600075" marR="0" lvl="1" indent="-257175" algn="l" defTabSz="457200" rtl="0" eaLnBrk="1" fontAlgn="auto" latinLnBrk="0" hangingPunct="1">
              <a:lnSpc>
                <a:spcPct val="100000"/>
              </a:lnSpc>
              <a:spcBef>
                <a:spcPts val="0"/>
              </a:spcBef>
              <a:spcAft>
                <a:spcPts val="0"/>
              </a:spcAft>
              <a:buClrTx/>
              <a:buSzTx/>
              <a:buFont typeface="Courier New"/>
              <a:buChar char="o"/>
              <a:tabLst/>
              <a:defRPr/>
            </a:pPr>
            <a:r>
              <a:rPr kumimoji="0" lang="en-US" sz="1800" b="0" i="0" u="none" strike="noStrike" kern="1200" cap="none" spc="0" normalizeH="0" baseline="0" noProof="0" dirty="0">
                <a:ln>
                  <a:noFill/>
                </a:ln>
                <a:solidFill>
                  <a:srgbClr val="003764"/>
                </a:solidFill>
                <a:effectLst/>
                <a:uLnTx/>
                <a:uFillTx/>
                <a:latin typeface="+mn-lt"/>
                <a:ea typeface="+mn-ea"/>
                <a:cs typeface="Arial"/>
              </a:rPr>
              <a:t>enslaved people and sharecroppers from TX​ from mid-1800s to 1930s</a:t>
            </a:r>
          </a:p>
          <a:p>
            <a:pPr marL="600075" marR="0" lvl="1" indent="-257175" algn="l" defTabSz="457200" rtl="0" eaLnBrk="1" fontAlgn="auto" latinLnBrk="0" hangingPunct="1">
              <a:lnSpc>
                <a:spcPct val="100000"/>
              </a:lnSpc>
              <a:spcBef>
                <a:spcPts val="0"/>
              </a:spcBef>
              <a:spcAft>
                <a:spcPts val="0"/>
              </a:spcAft>
              <a:buClrTx/>
              <a:buSzTx/>
              <a:buFont typeface="Courier New"/>
              <a:buChar char="o"/>
              <a:tabLst/>
              <a:defRPr/>
            </a:pPr>
            <a:r>
              <a:rPr kumimoji="0" lang="en-US" sz="1800" b="0" i="0" u="none" strike="noStrike" kern="1200" cap="none" spc="0" normalizeH="0" baseline="0" noProof="0" dirty="0">
                <a:ln>
                  <a:noFill/>
                </a:ln>
                <a:solidFill>
                  <a:srgbClr val="003764"/>
                </a:solidFill>
                <a:effectLst/>
                <a:uLnTx/>
                <a:uFillTx/>
                <a:latin typeface="+mn-lt"/>
                <a:ea typeface="+mn-ea"/>
                <a:cs typeface="Arial"/>
              </a:rPr>
              <a:t>educators and engineers from PA, OH, IL from early 1800s</a:t>
            </a:r>
          </a:p>
          <a:p>
            <a:pPr marL="257175" marR="0" lvl="0" indent="-257175" algn="l" defTabSz="457200" rtl="0" eaLnBrk="1" fontAlgn="auto" latinLnBrk="0" hangingPunct="1">
              <a:lnSpc>
                <a:spcPct val="100000"/>
              </a:lnSpc>
              <a:spcBef>
                <a:spcPts val="0"/>
              </a:spcBef>
              <a:spcAft>
                <a:spcPts val="0"/>
              </a:spcAft>
              <a:buClrTx/>
              <a:buSzTx/>
              <a:buFont typeface="Wingdings"/>
              <a:buChar char="§"/>
              <a:tabLst/>
              <a:defRPr/>
            </a:pPr>
            <a:r>
              <a:rPr kumimoji="0" lang="en-US" sz="1800" b="0" i="0" u="none" strike="noStrike" kern="1200" cap="none" spc="0" normalizeH="0" baseline="0" noProof="0" dirty="0">
                <a:ln>
                  <a:noFill/>
                </a:ln>
                <a:solidFill>
                  <a:srgbClr val="003764"/>
                </a:solidFill>
                <a:effectLst/>
                <a:uLnTx/>
                <a:uFillTx/>
                <a:latin typeface="+mn-lt"/>
                <a:ea typeface="+mn-ea"/>
                <a:cs typeface="+mn-cs"/>
              </a:rPr>
              <a:t>Only child of Barbara and Ray</a:t>
            </a:r>
          </a:p>
          <a:p>
            <a:pPr marL="257175" marR="0" lvl="0" indent="-257175" algn="l" defTabSz="457200" rtl="0" eaLnBrk="1" fontAlgn="auto" latinLnBrk="0" hangingPunct="1">
              <a:lnSpc>
                <a:spcPct val="100000"/>
              </a:lnSpc>
              <a:spcBef>
                <a:spcPts val="0"/>
              </a:spcBef>
              <a:spcAft>
                <a:spcPts val="0"/>
              </a:spcAft>
              <a:buClrTx/>
              <a:buSzTx/>
              <a:buFont typeface="Wingdings"/>
              <a:buChar char="§"/>
              <a:tabLst/>
              <a:defRPr/>
            </a:pPr>
            <a:r>
              <a:rPr kumimoji="0" lang="en-US" sz="1800" b="0" i="0" u="none" strike="noStrike" kern="1200" cap="none" spc="0" normalizeH="0" baseline="0" noProof="0" dirty="0">
                <a:ln>
                  <a:noFill/>
                </a:ln>
                <a:solidFill>
                  <a:srgbClr val="003764"/>
                </a:solidFill>
                <a:effectLst/>
                <a:uLnTx/>
                <a:uFillTx/>
                <a:latin typeface="+mn-lt"/>
                <a:ea typeface="+mn-ea"/>
                <a:cs typeface="+mn-cs"/>
              </a:rPr>
              <a:t>Born at Grandma’s house in Portland, OR</a:t>
            </a:r>
          </a:p>
          <a:p>
            <a:pPr marL="257175" marR="0" lvl="0" indent="-257175" algn="l" defTabSz="457200" rtl="0" eaLnBrk="1" fontAlgn="auto" latinLnBrk="0" hangingPunct="1">
              <a:lnSpc>
                <a:spcPct val="100000"/>
              </a:lnSpc>
              <a:spcBef>
                <a:spcPts val="0"/>
              </a:spcBef>
              <a:spcAft>
                <a:spcPts val="0"/>
              </a:spcAft>
              <a:buClrTx/>
              <a:buSzTx/>
              <a:buFont typeface="Wingdings"/>
              <a:buChar char="§"/>
              <a:tabLst/>
              <a:defRPr/>
            </a:pPr>
            <a:r>
              <a:rPr kumimoji="0" lang="en-US" sz="1800" b="0" i="0" u="none" strike="noStrike" kern="1200" cap="none" spc="0" normalizeH="0" baseline="0" noProof="0" dirty="0">
                <a:ln>
                  <a:noFill/>
                </a:ln>
                <a:solidFill>
                  <a:srgbClr val="003764"/>
                </a:solidFill>
                <a:effectLst/>
                <a:uLnTx/>
                <a:uFillTx/>
                <a:latin typeface="+mn-lt"/>
                <a:ea typeface="+mn-ea"/>
                <a:cs typeface="+mn-cs"/>
              </a:rPr>
              <a:t>Raised in pre-gentrified Albina neighborhood of Portland (1980s)​</a:t>
            </a:r>
          </a:p>
          <a:p>
            <a:pPr marL="257175" marR="0" lvl="0" indent="-257175" algn="l" defTabSz="457200" rtl="0" eaLnBrk="1" fontAlgn="auto" latinLnBrk="0" hangingPunct="1">
              <a:lnSpc>
                <a:spcPct val="100000"/>
              </a:lnSpc>
              <a:spcBef>
                <a:spcPts val="0"/>
              </a:spcBef>
              <a:spcAft>
                <a:spcPts val="0"/>
              </a:spcAft>
              <a:buClrTx/>
              <a:buSzTx/>
              <a:buFont typeface="Wingdings"/>
              <a:buChar char="§"/>
              <a:tabLst/>
              <a:defRPr/>
            </a:pPr>
            <a:r>
              <a:rPr kumimoji="0" lang="en-US" sz="1800" b="0" i="0" u="none" strike="noStrike" kern="1200" cap="none" spc="0" normalizeH="0" baseline="0" noProof="0" dirty="0">
                <a:ln>
                  <a:noFill/>
                </a:ln>
                <a:solidFill>
                  <a:srgbClr val="003764"/>
                </a:solidFill>
                <a:effectLst/>
                <a:uLnTx/>
                <a:uFillTx/>
                <a:latin typeface="+mn-lt"/>
                <a:ea typeface="+mn-ea"/>
                <a:cs typeface="+mn-cs"/>
              </a:rPr>
              <a:t>At age 9, moved to Vancouver, WA, where I live now</a:t>
            </a:r>
          </a:p>
          <a:p>
            <a:pPr marL="257175" marR="0" lvl="0" indent="-257175" algn="l" defTabSz="457200" rtl="0" eaLnBrk="1" fontAlgn="auto" latinLnBrk="0" hangingPunct="1">
              <a:lnSpc>
                <a:spcPct val="100000"/>
              </a:lnSpc>
              <a:spcBef>
                <a:spcPts val="0"/>
              </a:spcBef>
              <a:spcAft>
                <a:spcPts val="0"/>
              </a:spcAft>
              <a:buClrTx/>
              <a:buSzTx/>
              <a:buFont typeface="Wingdings"/>
              <a:buChar char="§"/>
              <a:tabLst/>
              <a:defRPr/>
            </a:pPr>
            <a:r>
              <a:rPr kumimoji="0" lang="en-US" sz="1800" b="0" i="0" u="none" strike="noStrike" kern="1200" cap="none" spc="0" normalizeH="0" baseline="0" noProof="0" dirty="0">
                <a:ln>
                  <a:noFill/>
                </a:ln>
                <a:solidFill>
                  <a:srgbClr val="003764"/>
                </a:solidFill>
                <a:effectLst/>
                <a:uLnTx/>
                <a:uFillTx/>
                <a:latin typeface="+mn-lt"/>
                <a:ea typeface="+mn-ea"/>
                <a:cs typeface="+mn-cs"/>
              </a:rPr>
              <a:t>Attended Clark College, UW, WSU, and now PSU​</a:t>
            </a:r>
          </a:p>
          <a:p>
            <a:pPr marL="257175" marR="0" lvl="0" indent="-257175" algn="l" defTabSz="457200" rtl="0" eaLnBrk="1" fontAlgn="auto" latinLnBrk="0" hangingPunct="1">
              <a:lnSpc>
                <a:spcPct val="100000"/>
              </a:lnSpc>
              <a:spcBef>
                <a:spcPts val="0"/>
              </a:spcBef>
              <a:spcAft>
                <a:spcPts val="0"/>
              </a:spcAft>
              <a:buClrTx/>
              <a:buSzTx/>
              <a:buFont typeface="Wingdings"/>
              <a:buChar char="§"/>
              <a:tabLst/>
              <a:defRPr/>
            </a:pPr>
            <a:r>
              <a:rPr kumimoji="0" lang="en-US" sz="1800" b="0" i="0" u="none" strike="noStrike" kern="1200" cap="none" spc="0" normalizeH="0" baseline="0" noProof="0" dirty="0">
                <a:ln>
                  <a:noFill/>
                </a:ln>
                <a:solidFill>
                  <a:srgbClr val="003764"/>
                </a:solidFill>
                <a:effectLst/>
                <a:uLnTx/>
                <a:uFillTx/>
                <a:latin typeface="+mn-lt"/>
                <a:ea typeface="+mn-ea"/>
                <a:cs typeface="+mn-cs"/>
              </a:rPr>
              <a:t>Friend of goats​</a:t>
            </a:r>
          </a:p>
        </p:txBody>
      </p:sp>
      <p:pic>
        <p:nvPicPr>
          <p:cNvPr id="4" name="Picture 4" descr="Two people posing in front of a building&#10;&#10;Description automatically generated">
            <a:extLst>
              <a:ext uri="{FF2B5EF4-FFF2-40B4-BE49-F238E27FC236}">
                <a16:creationId xmlns:a16="http://schemas.microsoft.com/office/drawing/2014/main" id="{671B62D0-8487-48F6-852E-A74E46DBA436}"/>
              </a:ext>
            </a:extLst>
          </p:cNvPr>
          <p:cNvPicPr>
            <a:picLocks noChangeAspect="1"/>
          </p:cNvPicPr>
          <p:nvPr/>
        </p:nvPicPr>
        <p:blipFill rotWithShape="1">
          <a:blip r:embed="rId2"/>
          <a:srcRect l="33245" t="13221" r="10554" b="-305"/>
          <a:stretch/>
        </p:blipFill>
        <p:spPr>
          <a:xfrm rot="360000">
            <a:off x="4513773" y="2657499"/>
            <a:ext cx="1633091" cy="1794504"/>
          </a:xfrm>
          <a:prstGeom prst="rect">
            <a:avLst/>
          </a:prstGeom>
        </p:spPr>
      </p:pic>
      <p:pic>
        <p:nvPicPr>
          <p:cNvPr id="3" name="Picture 3" descr="A person holding a sign&#10;&#10;Description automatically generated">
            <a:extLst>
              <a:ext uri="{FF2B5EF4-FFF2-40B4-BE49-F238E27FC236}">
                <a16:creationId xmlns:a16="http://schemas.microsoft.com/office/drawing/2014/main" id="{26358813-1568-4C9B-9D8B-292181034214}"/>
              </a:ext>
            </a:extLst>
          </p:cNvPr>
          <p:cNvPicPr>
            <a:picLocks noChangeAspect="1"/>
          </p:cNvPicPr>
          <p:nvPr/>
        </p:nvPicPr>
        <p:blipFill rotWithShape="1">
          <a:blip r:embed="rId3"/>
          <a:srcRect l="51958" t="16634" r="23644" b="43327"/>
          <a:stretch/>
        </p:blipFill>
        <p:spPr>
          <a:xfrm rot="-660000">
            <a:off x="5636719" y="4301589"/>
            <a:ext cx="1314236" cy="1672265"/>
          </a:xfrm>
          <a:prstGeom prst="rect">
            <a:avLst/>
          </a:prstGeom>
        </p:spPr>
      </p:pic>
      <p:pic>
        <p:nvPicPr>
          <p:cNvPr id="9" name="Picture 9">
            <a:extLst>
              <a:ext uri="{FF2B5EF4-FFF2-40B4-BE49-F238E27FC236}">
                <a16:creationId xmlns:a16="http://schemas.microsoft.com/office/drawing/2014/main" id="{EF656F1B-164C-4715-B987-2E139FE9CB93}"/>
              </a:ext>
              <a:ext uri="{C183D7F6-B498-43B3-948B-1728B52AA6E4}">
                <adec:decorative xmlns:adec="http://schemas.microsoft.com/office/drawing/2017/decorative" val="1"/>
              </a:ext>
            </a:extLst>
          </p:cNvPr>
          <p:cNvPicPr>
            <a:picLocks noChangeAspect="1"/>
          </p:cNvPicPr>
          <p:nvPr/>
        </p:nvPicPr>
        <p:blipFill rotWithShape="1">
          <a:blip r:embed="rId4"/>
          <a:srcRect l="4712" t="7527" r="11518" b="1620"/>
          <a:stretch/>
        </p:blipFill>
        <p:spPr>
          <a:xfrm rot="-420000">
            <a:off x="6249838" y="2316757"/>
            <a:ext cx="1842092" cy="1911341"/>
          </a:xfrm>
          <a:prstGeom prst="rect">
            <a:avLst/>
          </a:prstGeom>
        </p:spPr>
      </p:pic>
      <p:pic>
        <p:nvPicPr>
          <p:cNvPr id="8" name="Picture 8" descr="A person wearing glasses and smiling at the camera&#10;&#10;Description automatically generated">
            <a:extLst>
              <a:ext uri="{FF2B5EF4-FFF2-40B4-BE49-F238E27FC236}">
                <a16:creationId xmlns:a16="http://schemas.microsoft.com/office/drawing/2014/main" id="{C50980B7-3E78-4945-B2EE-0B9CA7D8EB99}"/>
              </a:ext>
            </a:extLst>
          </p:cNvPr>
          <p:cNvPicPr>
            <a:picLocks noChangeAspect="1"/>
          </p:cNvPicPr>
          <p:nvPr/>
        </p:nvPicPr>
        <p:blipFill rotWithShape="1">
          <a:blip r:embed="rId5"/>
          <a:srcRect l="3665" t="7984" r="8901" b="3285"/>
          <a:stretch/>
        </p:blipFill>
        <p:spPr>
          <a:xfrm rot="-540000">
            <a:off x="4341244" y="1154829"/>
            <a:ext cx="828410" cy="1215589"/>
          </a:xfrm>
          <a:prstGeom prst="rect">
            <a:avLst/>
          </a:prstGeom>
        </p:spPr>
      </p:pic>
      <p:pic>
        <p:nvPicPr>
          <p:cNvPr id="5" name="Picture 5" descr="A picture containing person, child, person, cellphone&#10;&#10;Description automatically generated">
            <a:extLst>
              <a:ext uri="{FF2B5EF4-FFF2-40B4-BE49-F238E27FC236}">
                <a16:creationId xmlns:a16="http://schemas.microsoft.com/office/drawing/2014/main" id="{48992489-C57F-4F3C-AEE3-508971473C4A}"/>
              </a:ext>
            </a:extLst>
          </p:cNvPr>
          <p:cNvPicPr>
            <a:picLocks noChangeAspect="1"/>
          </p:cNvPicPr>
          <p:nvPr/>
        </p:nvPicPr>
        <p:blipFill rotWithShape="1">
          <a:blip r:embed="rId6"/>
          <a:srcRect t="7317" r="523" b="-407"/>
          <a:stretch/>
        </p:blipFill>
        <p:spPr>
          <a:xfrm rot="420000">
            <a:off x="5203884" y="1174307"/>
            <a:ext cx="1291819" cy="1543920"/>
          </a:xfrm>
          <a:prstGeom prst="rect">
            <a:avLst/>
          </a:prstGeom>
        </p:spPr>
      </p:pic>
      <p:pic>
        <p:nvPicPr>
          <p:cNvPr id="10" name="Picture 10" descr="A person standing posing for the camera&#10;&#10;Description automatically generated">
            <a:extLst>
              <a:ext uri="{FF2B5EF4-FFF2-40B4-BE49-F238E27FC236}">
                <a16:creationId xmlns:a16="http://schemas.microsoft.com/office/drawing/2014/main" id="{BFA66A76-1AAC-4D23-914D-67D6A5C3AD50}"/>
              </a:ext>
            </a:extLst>
          </p:cNvPr>
          <p:cNvPicPr>
            <a:picLocks noChangeAspect="1"/>
          </p:cNvPicPr>
          <p:nvPr/>
        </p:nvPicPr>
        <p:blipFill rotWithShape="1">
          <a:blip r:embed="rId7"/>
          <a:srcRect l="37696" t="8556" r="13612" b="39439"/>
          <a:stretch/>
        </p:blipFill>
        <p:spPr>
          <a:xfrm rot="480000">
            <a:off x="7996687" y="2901624"/>
            <a:ext cx="1012556" cy="1483636"/>
          </a:xfrm>
          <a:prstGeom prst="rect">
            <a:avLst/>
          </a:prstGeom>
        </p:spPr>
      </p:pic>
      <p:pic>
        <p:nvPicPr>
          <p:cNvPr id="6" name="Picture 6" descr="A vintage photo of a person wearing a suit and tie&#10;&#10;Description automatically generated">
            <a:extLst>
              <a:ext uri="{FF2B5EF4-FFF2-40B4-BE49-F238E27FC236}">
                <a16:creationId xmlns:a16="http://schemas.microsoft.com/office/drawing/2014/main" id="{26EED279-F9AE-4AE6-8115-F1037006126B}"/>
              </a:ext>
            </a:extLst>
          </p:cNvPr>
          <p:cNvPicPr>
            <a:picLocks noChangeAspect="1"/>
          </p:cNvPicPr>
          <p:nvPr/>
        </p:nvPicPr>
        <p:blipFill>
          <a:blip r:embed="rId8"/>
          <a:stretch>
            <a:fillRect/>
          </a:stretch>
        </p:blipFill>
        <p:spPr>
          <a:xfrm rot="300000">
            <a:off x="7004647" y="4271592"/>
            <a:ext cx="1852523" cy="1452673"/>
          </a:xfrm>
          <a:prstGeom prst="rect">
            <a:avLst/>
          </a:prstGeom>
        </p:spPr>
      </p:pic>
      <p:pic>
        <p:nvPicPr>
          <p:cNvPr id="14" name="Picture 14" descr="A person posing for the camera&#10;&#10;Description automatically generated">
            <a:extLst>
              <a:ext uri="{FF2B5EF4-FFF2-40B4-BE49-F238E27FC236}">
                <a16:creationId xmlns:a16="http://schemas.microsoft.com/office/drawing/2014/main" id="{3EABBB7D-F369-4ADA-A14F-7322AB0898E3}"/>
              </a:ext>
            </a:extLst>
          </p:cNvPr>
          <p:cNvPicPr>
            <a:picLocks noChangeAspect="1"/>
          </p:cNvPicPr>
          <p:nvPr/>
        </p:nvPicPr>
        <p:blipFill rotWithShape="1">
          <a:blip r:embed="rId9"/>
          <a:srcRect l="599" t="4049" r="10180" b="12146"/>
          <a:stretch/>
        </p:blipFill>
        <p:spPr>
          <a:xfrm>
            <a:off x="4427508" y="4372374"/>
            <a:ext cx="1103153" cy="1523781"/>
          </a:xfrm>
          <a:prstGeom prst="rect">
            <a:avLst/>
          </a:prstGeom>
        </p:spPr>
      </p:pic>
      <p:pic>
        <p:nvPicPr>
          <p:cNvPr id="11" name="Picture 11" descr="A group of baseball players playing a football game&#10;&#10;Description automatically generated">
            <a:extLst>
              <a:ext uri="{FF2B5EF4-FFF2-40B4-BE49-F238E27FC236}">
                <a16:creationId xmlns:a16="http://schemas.microsoft.com/office/drawing/2014/main" id="{B0D714DD-DF70-4140-AD5E-52AC8499EB9F}"/>
              </a:ext>
            </a:extLst>
          </p:cNvPr>
          <p:cNvPicPr>
            <a:picLocks noChangeAspect="1"/>
          </p:cNvPicPr>
          <p:nvPr/>
        </p:nvPicPr>
        <p:blipFill rotWithShape="1">
          <a:blip r:embed="rId10"/>
          <a:srcRect l="24607" t="9904" r="23560" b="5645"/>
          <a:stretch/>
        </p:blipFill>
        <p:spPr>
          <a:xfrm rot="-600000">
            <a:off x="6519415" y="1122248"/>
            <a:ext cx="1066403" cy="1132934"/>
          </a:xfrm>
          <a:prstGeom prst="rect">
            <a:avLst/>
          </a:prstGeom>
        </p:spPr>
      </p:pic>
      <p:pic>
        <p:nvPicPr>
          <p:cNvPr id="12" name="Picture 12" descr="A child standing in a room&#10;&#10;Description automatically generated">
            <a:extLst>
              <a:ext uri="{FF2B5EF4-FFF2-40B4-BE49-F238E27FC236}">
                <a16:creationId xmlns:a16="http://schemas.microsoft.com/office/drawing/2014/main" id="{DCE37F52-7030-4F6A-A5D0-71F33E926C4D}"/>
              </a:ext>
            </a:extLst>
          </p:cNvPr>
          <p:cNvPicPr>
            <a:picLocks noChangeAspect="1"/>
          </p:cNvPicPr>
          <p:nvPr/>
        </p:nvPicPr>
        <p:blipFill rotWithShape="1">
          <a:blip r:embed="rId11"/>
          <a:srcRect l="5759" r="30890" b="633"/>
          <a:stretch/>
        </p:blipFill>
        <p:spPr>
          <a:xfrm rot="240000">
            <a:off x="7554583" y="1147584"/>
            <a:ext cx="1303382" cy="1683825"/>
          </a:xfrm>
          <a:prstGeom prst="rect">
            <a:avLst/>
          </a:prstGeom>
        </p:spPr>
      </p:pic>
      <p:pic>
        <p:nvPicPr>
          <p:cNvPr id="13" name="Graphic 12" descr="Goat with solid fill">
            <a:extLst>
              <a:ext uri="{FF2B5EF4-FFF2-40B4-BE49-F238E27FC236}">
                <a16:creationId xmlns:a16="http://schemas.microsoft.com/office/drawing/2014/main" id="{8CCE27E2-BC91-5F33-5FCB-744A732A8AB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029725" y="5307883"/>
            <a:ext cx="431301" cy="431301"/>
          </a:xfrm>
          <a:prstGeom prst="rect">
            <a:avLst/>
          </a:prstGeom>
        </p:spPr>
      </p:pic>
    </p:spTree>
    <p:extLst>
      <p:ext uri="{BB962C8B-B14F-4D97-AF65-F5344CB8AC3E}">
        <p14:creationId xmlns:p14="http://schemas.microsoft.com/office/powerpoint/2010/main" val="434651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DF7AC0-8BCE-EBD2-7210-ACCD39930BA0}"/>
              </a:ext>
            </a:extLst>
          </p:cNvPr>
          <p:cNvSpPr txBox="1">
            <a:spLocks noGrp="1"/>
          </p:cNvSpPr>
          <p:nvPr>
            <p:ph type="title" idx="4294967295"/>
          </p:nvPr>
        </p:nvSpPr>
        <p:spPr>
          <a:xfrm>
            <a:off x="321156" y="1211704"/>
            <a:ext cx="8748416" cy="54168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CC3300"/>
                </a:solidFill>
                <a:effectLst/>
                <a:uLnTx/>
                <a:uFillTx/>
                <a:latin typeface="+mn-lt"/>
                <a:ea typeface="+mn-ea"/>
                <a:cs typeface="+mn-cs"/>
              </a:rPr>
              <a:t>AGENDA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3764"/>
              </a:solidFill>
              <a:effectLst/>
              <a:uLnTx/>
              <a:uFillTx/>
              <a:latin typeface="+mn-lt"/>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3764"/>
                </a:solidFill>
                <a:effectLst/>
                <a:uLnTx/>
                <a:uFillTx/>
                <a:latin typeface="+mn-lt"/>
                <a:ea typeface="+mn-ea"/>
                <a:cs typeface="+mn-cs"/>
              </a:rPr>
              <a:t>Terminology: What burns out?</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3764"/>
                </a:solidFill>
                <a:effectLst/>
                <a:uLnTx/>
                <a:uFillTx/>
                <a:latin typeface="+mn-lt"/>
                <a:ea typeface="+mn-ea"/>
                <a:cs typeface="+mn-cs"/>
              </a:rPr>
              <a:t>Definition and symptoms</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3764"/>
                </a:solidFill>
                <a:effectLst/>
                <a:uLnTx/>
                <a:uFillTx/>
                <a:latin typeface="+mn-lt"/>
                <a:ea typeface="+mn-ea"/>
                <a:cs typeface="+mn-cs"/>
              </a:rPr>
              <a:t>Society and systems</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3764"/>
                </a:solidFill>
                <a:effectLst/>
                <a:uLnTx/>
                <a:uFillTx/>
                <a:latin typeface="+mn-lt"/>
                <a:ea typeface="+mn-ea"/>
                <a:cs typeface="+mn-cs"/>
              </a:rPr>
              <a:t>Work roles and work styles</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3764"/>
                </a:solidFill>
                <a:effectLst/>
                <a:uLnTx/>
                <a:uFillTx/>
                <a:latin typeface="+mn-lt"/>
                <a:ea typeface="+mn-ea"/>
                <a:cs typeface="+mn-cs"/>
              </a:rPr>
              <a:t>Traditional wisdom</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3764"/>
                </a:solidFill>
                <a:effectLst/>
                <a:uLnTx/>
                <a:uFillTx/>
                <a:latin typeface="+mn-lt"/>
                <a:ea typeface="+mn-ea"/>
                <a:cs typeface="+mn-cs"/>
              </a:rPr>
              <a:t>Your reflections</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3764"/>
                </a:solidFill>
                <a:effectLst/>
                <a:uLnTx/>
                <a:uFillTx/>
                <a:latin typeface="+mn-lt"/>
                <a:ea typeface="+mn-ea"/>
                <a:cs typeface="+mn-cs"/>
              </a:rPr>
              <a:t>Resources</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3764"/>
                </a:solidFill>
                <a:effectLst/>
                <a:uLnTx/>
                <a:uFillTx/>
                <a:latin typeface="+mn-lt"/>
                <a:ea typeface="+mn-ea"/>
                <a:cs typeface="+mn-cs"/>
              </a:rPr>
              <a:t>Recap</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764"/>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C3300"/>
                </a:solidFill>
                <a:effectLst/>
                <a:uLnTx/>
                <a:uFillTx/>
                <a:latin typeface="+mn-lt"/>
                <a:ea typeface="+mn-ea"/>
                <a:cs typeface="+mn-cs"/>
              </a:rPr>
              <a:t>Session Outcomes/Objectives</a:t>
            </a:r>
          </a:p>
          <a:p>
            <a:pPr marL="342900" marR="0" lvl="0" indent="-342900" algn="l" defTabSz="457200" rtl="0" eaLnBrk="1" fontAlgn="auto" latinLnBrk="0" hangingPunct="1">
              <a:lnSpc>
                <a:spcPct val="100000"/>
              </a:lnSpc>
              <a:spcBef>
                <a:spcPts val="0"/>
              </a:spcBef>
              <a:spcAft>
                <a:spcPts val="0"/>
              </a:spcAft>
              <a:buClrTx/>
              <a:buSzTx/>
              <a:buFont typeface="+mj-lt"/>
              <a:buAutoNum type="arabicParenR"/>
              <a:tabLst/>
              <a:defRPr/>
            </a:pPr>
            <a:r>
              <a:rPr kumimoji="0" lang="en-US" sz="1800" b="1" i="0" u="none" strike="noStrike" kern="1200" cap="none" spc="0" normalizeH="0" baseline="0" noProof="0" dirty="0">
                <a:ln>
                  <a:noFill/>
                </a:ln>
                <a:solidFill>
                  <a:srgbClr val="003764"/>
                </a:solidFill>
                <a:effectLst/>
                <a:uLnTx/>
                <a:uFillTx/>
                <a:latin typeface="+mn-lt"/>
                <a:ea typeface="+mn-ea"/>
                <a:cs typeface="+mn-cs"/>
              </a:rPr>
              <a:t>Knowledge</a:t>
            </a:r>
            <a:r>
              <a:rPr kumimoji="0" lang="en-US" sz="1800" b="0" i="0" u="none" strike="noStrike" kern="1200" cap="none" spc="0" normalizeH="0" baseline="0" noProof="0" dirty="0">
                <a:ln>
                  <a:noFill/>
                </a:ln>
                <a:solidFill>
                  <a:srgbClr val="003764"/>
                </a:solidFill>
                <a:effectLst/>
                <a:uLnTx/>
                <a:uFillTx/>
                <a:latin typeface="+mn-lt"/>
                <a:ea typeface="+mn-ea"/>
                <a:cs typeface="+mn-cs"/>
              </a:rPr>
              <a:t>: Define workplace burnout and identify how it manifests.</a:t>
            </a:r>
          </a:p>
          <a:p>
            <a:pPr marL="342900" marR="0" lvl="0" indent="-342900" algn="l" defTabSz="457200" rtl="0" eaLnBrk="1" fontAlgn="auto" latinLnBrk="0" hangingPunct="1">
              <a:lnSpc>
                <a:spcPct val="100000"/>
              </a:lnSpc>
              <a:spcBef>
                <a:spcPts val="0"/>
              </a:spcBef>
              <a:spcAft>
                <a:spcPts val="0"/>
              </a:spcAft>
              <a:buClrTx/>
              <a:buSzTx/>
              <a:buFont typeface="+mj-lt"/>
              <a:buAutoNum type="arabicParenR"/>
              <a:tabLst/>
              <a:defRPr/>
            </a:pPr>
            <a:r>
              <a:rPr kumimoji="0" lang="en-US" sz="1800" b="1" i="0" u="none" strike="noStrike" kern="1200" cap="none" spc="0" normalizeH="0" baseline="0" noProof="0" dirty="0">
                <a:ln>
                  <a:noFill/>
                </a:ln>
                <a:solidFill>
                  <a:srgbClr val="003764"/>
                </a:solidFill>
                <a:effectLst/>
                <a:uLnTx/>
                <a:uFillTx/>
                <a:latin typeface="+mn-lt"/>
                <a:ea typeface="+mn-ea"/>
                <a:cs typeface="+mn-cs"/>
              </a:rPr>
              <a:t>Comprehension</a:t>
            </a:r>
            <a:r>
              <a:rPr kumimoji="0" lang="en-US" sz="1800" b="0" i="0" u="none" strike="noStrike" kern="1200" cap="none" spc="0" normalizeH="0" baseline="0" noProof="0" dirty="0">
                <a:ln>
                  <a:noFill/>
                </a:ln>
                <a:solidFill>
                  <a:srgbClr val="003764"/>
                </a:solidFill>
                <a:effectLst/>
                <a:uLnTx/>
                <a:uFillTx/>
                <a:latin typeface="+mn-lt"/>
                <a:ea typeface="+mn-ea"/>
                <a:cs typeface="+mn-cs"/>
              </a:rPr>
              <a:t>: Describe elements of a thriving workplace culture and how those elements support employees’ well-being.</a:t>
            </a:r>
          </a:p>
          <a:p>
            <a:pPr marL="342900" marR="0" lvl="0" indent="-342900" algn="l" defTabSz="457200" rtl="0" eaLnBrk="1" fontAlgn="auto" latinLnBrk="0" hangingPunct="1">
              <a:lnSpc>
                <a:spcPct val="100000"/>
              </a:lnSpc>
              <a:spcBef>
                <a:spcPts val="0"/>
              </a:spcBef>
              <a:spcAft>
                <a:spcPts val="0"/>
              </a:spcAft>
              <a:buClrTx/>
              <a:buSzTx/>
              <a:buFont typeface="+mj-lt"/>
              <a:buAutoNum type="arabicParenR"/>
              <a:tabLst/>
              <a:defRPr/>
            </a:pPr>
            <a:r>
              <a:rPr kumimoji="0" lang="en-US" sz="1800" b="1" i="0" u="none" strike="noStrike" kern="1200" cap="none" spc="0" normalizeH="0" baseline="0" noProof="0" dirty="0">
                <a:ln>
                  <a:noFill/>
                </a:ln>
                <a:solidFill>
                  <a:srgbClr val="003764"/>
                </a:solidFill>
                <a:effectLst/>
                <a:uLnTx/>
                <a:uFillTx/>
                <a:latin typeface="+mn-lt"/>
                <a:ea typeface="+mn-ea"/>
                <a:cs typeface="+mn-cs"/>
              </a:rPr>
              <a:t>Analysis</a:t>
            </a:r>
            <a:r>
              <a:rPr kumimoji="0" lang="en-US" sz="1800" b="0" i="0" u="none" strike="noStrike" kern="1200" cap="none" spc="0" normalizeH="0" baseline="0" noProof="0" dirty="0">
                <a:ln>
                  <a:noFill/>
                </a:ln>
                <a:solidFill>
                  <a:srgbClr val="003764"/>
                </a:solidFill>
                <a:effectLst/>
                <a:uLnTx/>
                <a:uFillTx/>
                <a:latin typeface="+mn-lt"/>
                <a:ea typeface="+mn-ea"/>
                <a:cs typeface="+mn-cs"/>
              </a:rPr>
              <a:t>: Compare and contrast mainstream American workstyles and concepts of self-care with traditional wisdom about work and rest from cultures around the world.</a:t>
            </a:r>
          </a:p>
          <a:p>
            <a:pPr marL="342900" marR="0" lvl="0" indent="-342900" algn="l" defTabSz="457200" rtl="0" eaLnBrk="1" fontAlgn="auto" latinLnBrk="0" hangingPunct="1">
              <a:lnSpc>
                <a:spcPct val="100000"/>
              </a:lnSpc>
              <a:spcBef>
                <a:spcPts val="0"/>
              </a:spcBef>
              <a:spcAft>
                <a:spcPts val="0"/>
              </a:spcAft>
              <a:buClrTx/>
              <a:buSzTx/>
              <a:buFont typeface="+mj-lt"/>
              <a:buAutoNum type="arabicParenR"/>
              <a:tabLst/>
              <a:defRPr/>
            </a:pPr>
            <a:r>
              <a:rPr kumimoji="0" lang="en-US" sz="1800" b="1" i="0" u="none" strike="noStrike" kern="1200" cap="none" spc="0" normalizeH="0" baseline="0" noProof="0" dirty="0">
                <a:ln>
                  <a:noFill/>
                </a:ln>
                <a:solidFill>
                  <a:srgbClr val="003764"/>
                </a:solidFill>
                <a:effectLst/>
                <a:uLnTx/>
                <a:uFillTx/>
                <a:latin typeface="+mn-lt"/>
                <a:ea typeface="+mn-ea"/>
                <a:cs typeface="+mn-cs"/>
              </a:rPr>
              <a:t>Synthesis</a:t>
            </a:r>
            <a:r>
              <a:rPr kumimoji="0" lang="en-US" sz="1800" b="0" i="0" u="none" strike="noStrike" kern="1200" cap="none" spc="0" normalizeH="0" baseline="0" noProof="0" dirty="0">
                <a:ln>
                  <a:noFill/>
                </a:ln>
                <a:solidFill>
                  <a:srgbClr val="003764"/>
                </a:solidFill>
                <a:effectLst/>
                <a:uLnTx/>
                <a:uFillTx/>
                <a:latin typeface="+mn-lt"/>
                <a:ea typeface="+mn-ea"/>
                <a:cs typeface="+mn-cs"/>
              </a:rPr>
              <a:t>: Generate ideas for a proposal (or draft a proposal) to address certain systemic causes of burnout in your workplace. </a:t>
            </a:r>
          </a:p>
        </p:txBody>
      </p:sp>
      <p:pic>
        <p:nvPicPr>
          <p:cNvPr id="12" name="Picture 11" descr="A close-up of a burning sign&#10;&#10;Description automatically generated">
            <a:extLst>
              <a:ext uri="{FF2B5EF4-FFF2-40B4-BE49-F238E27FC236}">
                <a16:creationId xmlns:a16="http://schemas.microsoft.com/office/drawing/2014/main" id="{BE74EFBF-2DE5-EEA1-DB00-6D3A9E24C6B6}"/>
              </a:ext>
            </a:extLst>
          </p:cNvPr>
          <p:cNvPicPr>
            <a:picLocks noChangeAspect="1"/>
          </p:cNvPicPr>
          <p:nvPr/>
        </p:nvPicPr>
        <p:blipFill rotWithShape="1">
          <a:blip r:embed="rId2">
            <a:extLst>
              <a:ext uri="{28A0092B-C50C-407E-A947-70E740481C1C}">
                <a14:useLocalDpi xmlns:a14="http://schemas.microsoft.com/office/drawing/2010/main" val="0"/>
              </a:ext>
            </a:extLst>
          </a:blip>
          <a:srcRect l="5663" t="3818" r="3942" b="4735"/>
          <a:stretch/>
        </p:blipFill>
        <p:spPr>
          <a:xfrm rot="20973190">
            <a:off x="4665004" y="1648579"/>
            <a:ext cx="3037907" cy="2328962"/>
          </a:xfrm>
          <a:prstGeom prst="rect">
            <a:avLst/>
          </a:prstGeom>
        </p:spPr>
      </p:pic>
    </p:spTree>
    <p:extLst>
      <p:ext uri="{BB962C8B-B14F-4D97-AF65-F5344CB8AC3E}">
        <p14:creationId xmlns:p14="http://schemas.microsoft.com/office/powerpoint/2010/main" val="1461935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DF7AC0-8BCE-EBD2-7210-ACCD39930BA0}"/>
              </a:ext>
            </a:extLst>
          </p:cNvPr>
          <p:cNvSpPr txBox="1">
            <a:spLocks noGrp="1"/>
          </p:cNvSpPr>
          <p:nvPr>
            <p:ph type="title" idx="4294967295"/>
          </p:nvPr>
        </p:nvSpPr>
        <p:spPr>
          <a:xfrm>
            <a:off x="461554" y="1445623"/>
            <a:ext cx="817734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CC3300"/>
                </a:solidFill>
                <a:effectLst/>
                <a:uLnTx/>
                <a:uFillTx/>
                <a:latin typeface="+mn-lt"/>
                <a:ea typeface="+mn-ea"/>
                <a:cs typeface="+mn-cs"/>
              </a:rPr>
              <a:t>TERMINOLOGY: WHAT “BURNS OUT”?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2" name="TextBox 1">
            <a:extLst>
              <a:ext uri="{FF2B5EF4-FFF2-40B4-BE49-F238E27FC236}">
                <a16:creationId xmlns:a16="http://schemas.microsoft.com/office/drawing/2014/main" id="{ABEAEE22-7A12-6A31-9A85-D105321A8089}"/>
              </a:ext>
            </a:extLst>
          </p:cNvPr>
          <p:cNvSpPr txBox="1"/>
          <p:nvPr/>
        </p:nvSpPr>
        <p:spPr>
          <a:xfrm>
            <a:off x="461554" y="2017526"/>
            <a:ext cx="7750629" cy="1477328"/>
          </a:xfrm>
          <a:prstGeom prst="rect">
            <a:avLst/>
          </a:prstGeom>
          <a:noFill/>
        </p:spPr>
        <p:txBody>
          <a:bodyPr wrap="square" rtlCol="0">
            <a:spAutoFit/>
          </a:bodyPr>
          <a:lstStyle/>
          <a:p>
            <a:r>
              <a:rPr lang="en-US" dirty="0">
                <a:solidFill>
                  <a:srgbClr val="003764"/>
                </a:solidFill>
              </a:rPr>
              <a:t>Light bulbs</a:t>
            </a:r>
          </a:p>
          <a:p>
            <a:r>
              <a:rPr lang="en-US" dirty="0">
                <a:solidFill>
                  <a:srgbClr val="003764"/>
                </a:solidFill>
              </a:rPr>
              <a:t>Candles</a:t>
            </a:r>
          </a:p>
          <a:p>
            <a:r>
              <a:rPr lang="en-US" dirty="0">
                <a:solidFill>
                  <a:srgbClr val="003764"/>
                </a:solidFill>
              </a:rPr>
              <a:t>Matches</a:t>
            </a:r>
          </a:p>
          <a:p>
            <a:r>
              <a:rPr lang="en-US" dirty="0">
                <a:solidFill>
                  <a:srgbClr val="003764"/>
                </a:solidFill>
              </a:rPr>
              <a:t>Stars</a:t>
            </a:r>
          </a:p>
          <a:p>
            <a:r>
              <a:rPr lang="en-US" dirty="0">
                <a:solidFill>
                  <a:srgbClr val="003764"/>
                </a:solidFill>
              </a:rPr>
              <a:t>Electronics and electrical parts</a:t>
            </a:r>
          </a:p>
        </p:txBody>
      </p:sp>
      <p:pic>
        <p:nvPicPr>
          <p:cNvPr id="10" name="Picture 9" descr="A row of burnt matches&#10;&#10;Description automatically generated">
            <a:extLst>
              <a:ext uri="{FF2B5EF4-FFF2-40B4-BE49-F238E27FC236}">
                <a16:creationId xmlns:a16="http://schemas.microsoft.com/office/drawing/2014/main" id="{FAC07F1F-A1D8-4709-C480-2BBB9C6E83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976" y="4226246"/>
            <a:ext cx="3854252" cy="2168017"/>
          </a:xfrm>
          <a:prstGeom prst="rect">
            <a:avLst/>
          </a:prstGeom>
        </p:spPr>
      </p:pic>
      <p:sp>
        <p:nvSpPr>
          <p:cNvPr id="3" name="TextBox 2">
            <a:extLst>
              <a:ext uri="{FF2B5EF4-FFF2-40B4-BE49-F238E27FC236}">
                <a16:creationId xmlns:a16="http://schemas.microsoft.com/office/drawing/2014/main" id="{BC88CECB-5F37-AAF3-4F61-D50584A75BBB}"/>
              </a:ext>
            </a:extLst>
          </p:cNvPr>
          <p:cNvSpPr txBox="1"/>
          <p:nvPr/>
        </p:nvSpPr>
        <p:spPr>
          <a:xfrm flipH="1">
            <a:off x="4657059" y="4446516"/>
            <a:ext cx="4248669" cy="1477328"/>
          </a:xfrm>
          <a:prstGeom prst="rect">
            <a:avLst/>
          </a:prstGeom>
          <a:noFill/>
        </p:spPr>
        <p:txBody>
          <a:bodyPr wrap="square" rtlCol="0">
            <a:spAutoFit/>
          </a:bodyPr>
          <a:lstStyle/>
          <a:p>
            <a:r>
              <a:rPr lang="en-US" dirty="0">
                <a:solidFill>
                  <a:srgbClr val="003764"/>
                </a:solidFill>
              </a:rPr>
              <a:t>Why do we use the word “burnout” to describe feeling chronically stressed and unrested?</a:t>
            </a:r>
          </a:p>
          <a:p>
            <a:endParaRPr lang="en-US" dirty="0">
              <a:solidFill>
                <a:srgbClr val="003764"/>
              </a:solidFill>
            </a:endParaRPr>
          </a:p>
          <a:p>
            <a:r>
              <a:rPr lang="en-US" dirty="0">
                <a:solidFill>
                  <a:srgbClr val="003764"/>
                </a:solidFill>
              </a:rPr>
              <a:t>What else does this experience feel like?</a:t>
            </a:r>
          </a:p>
        </p:txBody>
      </p:sp>
    </p:spTree>
    <p:extLst>
      <p:ext uri="{BB962C8B-B14F-4D97-AF65-F5344CB8AC3E}">
        <p14:creationId xmlns:p14="http://schemas.microsoft.com/office/powerpoint/2010/main" val="386519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75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75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75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75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DF7AC0-8BCE-EBD2-7210-ACCD39930BA0}"/>
              </a:ext>
            </a:extLst>
          </p:cNvPr>
          <p:cNvSpPr txBox="1">
            <a:spLocks noGrp="1"/>
          </p:cNvSpPr>
          <p:nvPr>
            <p:ph type="title" idx="4294967295"/>
          </p:nvPr>
        </p:nvSpPr>
        <p:spPr>
          <a:xfrm>
            <a:off x="313073" y="1239511"/>
            <a:ext cx="817734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chemeClr val="accent2">
                    <a:lumMod val="75000"/>
                  </a:schemeClr>
                </a:solidFill>
                <a:effectLst/>
                <a:uLnTx/>
                <a:uFillTx/>
                <a:latin typeface="+mn-lt"/>
                <a:ea typeface="+mn-ea"/>
                <a:cs typeface="+mn-cs"/>
              </a:rPr>
              <a:t>WORKPLACE BURNOUT AS A CONCEPT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2" name="TextBox 1">
            <a:extLst>
              <a:ext uri="{FF2B5EF4-FFF2-40B4-BE49-F238E27FC236}">
                <a16:creationId xmlns:a16="http://schemas.microsoft.com/office/drawing/2014/main" id="{E5D6C726-C63D-F2E9-31BC-81621EF04DAB}"/>
              </a:ext>
            </a:extLst>
          </p:cNvPr>
          <p:cNvSpPr txBox="1"/>
          <p:nvPr/>
        </p:nvSpPr>
        <p:spPr>
          <a:xfrm>
            <a:off x="238642" y="1808710"/>
            <a:ext cx="2791634" cy="4278094"/>
          </a:xfrm>
          <a:prstGeom prst="rect">
            <a:avLst/>
          </a:prstGeom>
          <a:noFill/>
        </p:spPr>
        <p:txBody>
          <a:bodyPr wrap="square" rtlCol="0">
            <a:spAutoFit/>
          </a:bodyPr>
          <a:lstStyle/>
          <a:p>
            <a:pPr algn="ctr"/>
            <a:r>
              <a:rPr lang="en-US" sz="1600" b="1" dirty="0">
                <a:solidFill>
                  <a:srgbClr val="003764"/>
                </a:solidFill>
              </a:rPr>
              <a:t>World Health Organization (WHO) (2019)</a:t>
            </a:r>
          </a:p>
          <a:p>
            <a:pPr algn="ctr"/>
            <a:endParaRPr lang="en-US" sz="1600" dirty="0">
              <a:solidFill>
                <a:srgbClr val="003764"/>
              </a:solidFill>
            </a:endParaRPr>
          </a:p>
          <a:p>
            <a:r>
              <a:rPr lang="en-US" sz="1600" dirty="0">
                <a:solidFill>
                  <a:srgbClr val="003764"/>
                </a:solidFill>
              </a:rPr>
              <a:t>“Burn-out is a syndrome conceptualized as resulting from chronic workplace stress that has not been successfully managed.” </a:t>
            </a:r>
          </a:p>
          <a:p>
            <a:endParaRPr lang="en-US" sz="1600" dirty="0">
              <a:solidFill>
                <a:srgbClr val="003764"/>
              </a:solidFill>
            </a:endParaRPr>
          </a:p>
          <a:p>
            <a:r>
              <a:rPr lang="en-US" sz="1600" dirty="0">
                <a:solidFill>
                  <a:srgbClr val="003764"/>
                </a:solidFill>
              </a:rPr>
              <a:t>Included in the 11th Revision of the International Classification of Diseases (ICD-11) handbook as an occupational phenomenon.</a:t>
            </a:r>
          </a:p>
          <a:p>
            <a:endParaRPr lang="en-US" sz="1600" dirty="0">
              <a:solidFill>
                <a:srgbClr val="003764"/>
              </a:solidFill>
            </a:endParaRPr>
          </a:p>
          <a:p>
            <a:r>
              <a:rPr lang="en-US" sz="1600" dirty="0">
                <a:solidFill>
                  <a:srgbClr val="003764"/>
                </a:solidFill>
              </a:rPr>
              <a:t>Not classified as a medical condition.</a:t>
            </a:r>
          </a:p>
        </p:txBody>
      </p:sp>
      <p:sp>
        <p:nvSpPr>
          <p:cNvPr id="4" name="TextBox 3">
            <a:extLst>
              <a:ext uri="{FF2B5EF4-FFF2-40B4-BE49-F238E27FC236}">
                <a16:creationId xmlns:a16="http://schemas.microsoft.com/office/drawing/2014/main" id="{B9EE0709-C4D1-1079-CDC2-3F898B18A7FC}"/>
              </a:ext>
            </a:extLst>
          </p:cNvPr>
          <p:cNvSpPr txBox="1"/>
          <p:nvPr/>
        </p:nvSpPr>
        <p:spPr>
          <a:xfrm>
            <a:off x="3236576" y="1799253"/>
            <a:ext cx="2877150" cy="2554545"/>
          </a:xfrm>
          <a:prstGeom prst="rect">
            <a:avLst/>
          </a:prstGeom>
          <a:noFill/>
        </p:spPr>
        <p:txBody>
          <a:bodyPr wrap="square" rtlCol="0">
            <a:spAutoFit/>
          </a:bodyPr>
          <a:lstStyle/>
          <a:p>
            <a:pPr algn="ctr"/>
            <a:r>
              <a:rPr lang="en-US" sz="1600" b="1" dirty="0">
                <a:solidFill>
                  <a:srgbClr val="003764"/>
                </a:solidFill>
              </a:rPr>
              <a:t>American Medical Association (AMA)</a:t>
            </a:r>
          </a:p>
          <a:p>
            <a:pPr algn="ctr"/>
            <a:endParaRPr lang="en-US" sz="1600" b="1" dirty="0">
              <a:solidFill>
                <a:srgbClr val="003764"/>
              </a:solidFill>
            </a:endParaRPr>
          </a:p>
          <a:p>
            <a:r>
              <a:rPr lang="en-US" sz="1600" dirty="0">
                <a:solidFill>
                  <a:srgbClr val="003764"/>
                </a:solidFill>
              </a:rPr>
              <a:t>Adopted WHO’s categorization of burnout as a syndrome—a set of medical signs and symptoms that are correlated with each other and often associated with a particular disease or disorder.</a:t>
            </a:r>
          </a:p>
        </p:txBody>
      </p:sp>
      <p:sp>
        <p:nvSpPr>
          <p:cNvPr id="6" name="TextBox 5">
            <a:extLst>
              <a:ext uri="{FF2B5EF4-FFF2-40B4-BE49-F238E27FC236}">
                <a16:creationId xmlns:a16="http://schemas.microsoft.com/office/drawing/2014/main" id="{79DA3C10-9B0D-636F-0293-771F0529B3B0}"/>
              </a:ext>
            </a:extLst>
          </p:cNvPr>
          <p:cNvSpPr txBox="1"/>
          <p:nvPr/>
        </p:nvSpPr>
        <p:spPr>
          <a:xfrm>
            <a:off x="6320025" y="1799253"/>
            <a:ext cx="2717203" cy="4524315"/>
          </a:xfrm>
          <a:prstGeom prst="rect">
            <a:avLst/>
          </a:prstGeom>
          <a:noFill/>
        </p:spPr>
        <p:txBody>
          <a:bodyPr wrap="square" rtlCol="0">
            <a:spAutoFit/>
          </a:bodyPr>
          <a:lstStyle/>
          <a:p>
            <a:r>
              <a:rPr lang="en-US" sz="1600" b="1" dirty="0">
                <a:solidFill>
                  <a:srgbClr val="003764"/>
                </a:solidFill>
              </a:rPr>
              <a:t>American Psychological Association (AMA)</a:t>
            </a:r>
          </a:p>
          <a:p>
            <a:endParaRPr lang="en-US" sz="1600" dirty="0">
              <a:solidFill>
                <a:srgbClr val="003764"/>
              </a:solidFill>
            </a:endParaRPr>
          </a:p>
          <a:p>
            <a:r>
              <a:rPr lang="en-US" sz="1600" dirty="0">
                <a:solidFill>
                  <a:srgbClr val="003764"/>
                </a:solidFill>
              </a:rPr>
              <a:t>True workplace burnout is specific to one’s job or occupation and is more concerning and detrimental than the daily irritations that most workers experience and that most of us manage.</a:t>
            </a:r>
          </a:p>
          <a:p>
            <a:endParaRPr lang="en-US" sz="1600" dirty="0">
              <a:solidFill>
                <a:srgbClr val="003764"/>
              </a:solidFill>
            </a:endParaRPr>
          </a:p>
          <a:p>
            <a:r>
              <a:rPr lang="en-US" sz="1600" dirty="0">
                <a:solidFill>
                  <a:srgbClr val="003764"/>
                </a:solidFill>
              </a:rPr>
              <a:t>Excessive workloads, low levels of support, little say or control over workplace matters, lack of recognition/ reward for one’s efforts, interpersonally toxic and unfair work environments.</a:t>
            </a:r>
          </a:p>
        </p:txBody>
      </p:sp>
    </p:spTree>
    <p:extLst>
      <p:ext uri="{BB962C8B-B14F-4D97-AF65-F5344CB8AC3E}">
        <p14:creationId xmlns:p14="http://schemas.microsoft.com/office/powerpoint/2010/main" val="3826384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DF7AC0-8BCE-EBD2-7210-ACCD39930BA0}"/>
              </a:ext>
            </a:extLst>
          </p:cNvPr>
          <p:cNvSpPr txBox="1">
            <a:spLocks noGrp="1"/>
          </p:cNvSpPr>
          <p:nvPr>
            <p:ph type="title" idx="4294967295"/>
          </p:nvPr>
        </p:nvSpPr>
        <p:spPr>
          <a:xfrm>
            <a:off x="483325" y="1325522"/>
            <a:ext cx="8177349" cy="4308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CC3300"/>
                </a:solidFill>
                <a:effectLst/>
                <a:uLnTx/>
                <a:uFillTx/>
                <a:latin typeface="+mn-lt"/>
                <a:ea typeface="+mn-ea"/>
                <a:cs typeface="+mn-cs"/>
              </a:rPr>
              <a:t>SYMPTOMS</a:t>
            </a:r>
            <a:endParaRPr kumimoji="0" lang="en-US"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2" name="TextBox 1">
            <a:extLst>
              <a:ext uri="{FF2B5EF4-FFF2-40B4-BE49-F238E27FC236}">
                <a16:creationId xmlns:a16="http://schemas.microsoft.com/office/drawing/2014/main" id="{ABEAEE22-7A12-6A31-9A85-D105321A8089}"/>
              </a:ext>
            </a:extLst>
          </p:cNvPr>
          <p:cNvSpPr txBox="1"/>
          <p:nvPr/>
        </p:nvSpPr>
        <p:spPr>
          <a:xfrm>
            <a:off x="504591" y="1859339"/>
            <a:ext cx="8309800" cy="3970318"/>
          </a:xfrm>
          <a:prstGeom prst="rect">
            <a:avLst/>
          </a:prstGeom>
          <a:noFill/>
        </p:spPr>
        <p:txBody>
          <a:bodyPr wrap="square" rtlCol="0">
            <a:spAutoFit/>
          </a:bodyPr>
          <a:lstStyle/>
          <a:p>
            <a:r>
              <a:rPr lang="en-US" dirty="0">
                <a:solidFill>
                  <a:srgbClr val="003764"/>
                </a:solidFill>
              </a:rPr>
              <a:t>The World Health Organization (WHO) c</a:t>
            </a:r>
            <a:r>
              <a:rPr lang="en-US" sz="1800" dirty="0">
                <a:solidFill>
                  <a:srgbClr val="003764"/>
                </a:solidFill>
              </a:rPr>
              <a:t>haracterizes workplace burnout in three “dimensions”:</a:t>
            </a:r>
          </a:p>
          <a:p>
            <a:endParaRPr lang="en-US" sz="1800" dirty="0">
              <a:solidFill>
                <a:srgbClr val="003764"/>
              </a:solidFill>
            </a:endParaRPr>
          </a:p>
          <a:p>
            <a:pPr marL="285750" indent="-285750">
              <a:buFont typeface="Wingdings" panose="05000000000000000000" pitchFamily="2" charset="2"/>
              <a:buChar char="§"/>
            </a:pPr>
            <a:r>
              <a:rPr lang="en-US" sz="1800" dirty="0">
                <a:solidFill>
                  <a:srgbClr val="003764"/>
                </a:solidFill>
              </a:rPr>
              <a:t>Feelings of energy depletion or exhaustion;</a:t>
            </a:r>
          </a:p>
          <a:p>
            <a:pPr marL="285750" indent="-285750">
              <a:buFont typeface="Wingdings" panose="05000000000000000000" pitchFamily="2" charset="2"/>
              <a:buChar char="§"/>
            </a:pPr>
            <a:endParaRPr lang="en-US" sz="1800" dirty="0">
              <a:solidFill>
                <a:srgbClr val="003764"/>
              </a:solidFill>
            </a:endParaRPr>
          </a:p>
          <a:p>
            <a:pPr marL="285750" indent="-285750">
              <a:buFont typeface="Wingdings" panose="05000000000000000000" pitchFamily="2" charset="2"/>
              <a:buChar char="§"/>
            </a:pPr>
            <a:r>
              <a:rPr lang="en-US" sz="1800" dirty="0">
                <a:solidFill>
                  <a:srgbClr val="003764"/>
                </a:solidFill>
              </a:rPr>
              <a:t>Increased mental distance from one’s job, or feelings of negativism or cynicism related to one’s job;</a:t>
            </a:r>
          </a:p>
          <a:p>
            <a:pPr marL="285750" indent="-285750">
              <a:buFont typeface="Wingdings" panose="05000000000000000000" pitchFamily="2" charset="2"/>
              <a:buChar char="§"/>
            </a:pPr>
            <a:endParaRPr lang="en-US" sz="1800" dirty="0">
              <a:solidFill>
                <a:srgbClr val="003764"/>
              </a:solidFill>
            </a:endParaRPr>
          </a:p>
          <a:p>
            <a:pPr marL="285750" indent="-285750">
              <a:buFont typeface="Wingdings" panose="05000000000000000000" pitchFamily="2" charset="2"/>
              <a:buChar char="§"/>
            </a:pPr>
            <a:r>
              <a:rPr lang="en-US" sz="1800" dirty="0">
                <a:solidFill>
                  <a:srgbClr val="003764"/>
                </a:solidFill>
              </a:rPr>
              <a:t>Reduced professional efficacy.</a:t>
            </a:r>
          </a:p>
          <a:p>
            <a:pPr marL="285750" indent="-285750">
              <a:buFont typeface="Wingdings" panose="05000000000000000000" pitchFamily="2" charset="2"/>
              <a:buChar char="§"/>
            </a:pPr>
            <a:endParaRPr lang="en-US" dirty="0">
              <a:solidFill>
                <a:srgbClr val="003764"/>
              </a:solidFill>
            </a:endParaRPr>
          </a:p>
          <a:p>
            <a:r>
              <a:rPr lang="en-US" sz="1800" dirty="0">
                <a:solidFill>
                  <a:srgbClr val="003764"/>
                </a:solidFill>
              </a:rPr>
              <a:t>These dimensions are often continuous or last for long periods of time, and there is no fulfilling recovery from the stress.</a:t>
            </a:r>
          </a:p>
          <a:p>
            <a:pPr marL="285750" indent="-285750">
              <a:buFont typeface="Wingdings" panose="05000000000000000000" pitchFamily="2" charset="2"/>
              <a:buChar char="§"/>
            </a:pPr>
            <a:endParaRPr lang="en-US" dirty="0">
              <a:solidFill>
                <a:srgbClr val="003764"/>
              </a:solidFill>
            </a:endParaRPr>
          </a:p>
          <a:p>
            <a:pPr algn="ctr"/>
            <a:r>
              <a:rPr lang="en-US" sz="1800" i="1" dirty="0">
                <a:solidFill>
                  <a:srgbClr val="00B0F0"/>
                </a:solidFill>
              </a:rPr>
              <a:t>Have you experienced these symptoms?</a:t>
            </a:r>
          </a:p>
        </p:txBody>
      </p:sp>
    </p:spTree>
    <p:extLst>
      <p:ext uri="{BB962C8B-B14F-4D97-AF65-F5344CB8AC3E}">
        <p14:creationId xmlns:p14="http://schemas.microsoft.com/office/powerpoint/2010/main" val="2000277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DF7AC0-8BCE-EBD2-7210-ACCD39930BA0}"/>
              </a:ext>
            </a:extLst>
          </p:cNvPr>
          <p:cNvSpPr txBox="1">
            <a:spLocks noGrp="1"/>
          </p:cNvSpPr>
          <p:nvPr>
            <p:ph type="title" idx="4294967295"/>
          </p:nvPr>
        </p:nvSpPr>
        <p:spPr>
          <a:xfrm>
            <a:off x="462060" y="1197931"/>
            <a:ext cx="8177349" cy="4308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CC3300"/>
                </a:solidFill>
                <a:effectLst/>
                <a:uLnTx/>
                <a:uFillTx/>
                <a:latin typeface="+mn-lt"/>
                <a:ea typeface="+mn-ea"/>
                <a:cs typeface="+mn-cs"/>
              </a:rPr>
              <a:t>NUMBERS</a:t>
            </a:r>
            <a:endParaRPr kumimoji="0" lang="en-US"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2" name="TextBox 1">
            <a:extLst>
              <a:ext uri="{FF2B5EF4-FFF2-40B4-BE49-F238E27FC236}">
                <a16:creationId xmlns:a16="http://schemas.microsoft.com/office/drawing/2014/main" id="{ABEAEE22-7A12-6A31-9A85-D105321A8089}"/>
              </a:ext>
            </a:extLst>
          </p:cNvPr>
          <p:cNvSpPr txBox="1"/>
          <p:nvPr/>
        </p:nvSpPr>
        <p:spPr>
          <a:xfrm>
            <a:off x="462061" y="1671350"/>
            <a:ext cx="8309800" cy="4801314"/>
          </a:xfrm>
          <a:prstGeom prst="rect">
            <a:avLst/>
          </a:prstGeom>
          <a:noFill/>
        </p:spPr>
        <p:txBody>
          <a:bodyPr wrap="square" rtlCol="0">
            <a:spAutoFit/>
          </a:bodyPr>
          <a:lstStyle/>
          <a:p>
            <a:pPr marL="285750" indent="-285750">
              <a:buFont typeface="Wingdings" panose="05000000000000000000" pitchFamily="2" charset="2"/>
              <a:buChar char="§"/>
            </a:pPr>
            <a:r>
              <a:rPr lang="en-US" dirty="0">
                <a:solidFill>
                  <a:srgbClr val="003764"/>
                </a:solidFill>
              </a:rPr>
              <a:t>In 2023, nearly 65% of employees polled said they suffered from burnout. (</a:t>
            </a:r>
            <a:r>
              <a:rPr lang="en-US" dirty="0" err="1">
                <a:solidFill>
                  <a:srgbClr val="003764"/>
                </a:solidFill>
              </a:rPr>
              <a:t>isolved</a:t>
            </a:r>
            <a:r>
              <a:rPr lang="en-US" dirty="0">
                <a:solidFill>
                  <a:srgbClr val="003764"/>
                </a:solidFill>
              </a:rPr>
              <a:t> Human Resource Management)</a:t>
            </a:r>
          </a:p>
          <a:p>
            <a:pPr marL="285750" indent="-285750">
              <a:buFont typeface="Wingdings" panose="05000000000000000000" pitchFamily="2" charset="2"/>
              <a:buChar char="§"/>
            </a:pPr>
            <a:endParaRPr lang="en-US" dirty="0">
              <a:solidFill>
                <a:srgbClr val="003764"/>
              </a:solidFill>
            </a:endParaRPr>
          </a:p>
          <a:p>
            <a:pPr marL="285750" indent="-285750">
              <a:buFont typeface="Wingdings" panose="05000000000000000000" pitchFamily="2" charset="2"/>
              <a:buChar char="§"/>
            </a:pPr>
            <a:r>
              <a:rPr lang="en-US" dirty="0">
                <a:solidFill>
                  <a:srgbClr val="003764"/>
                </a:solidFill>
              </a:rPr>
              <a:t>Other recent surveys indicate up to 75% of workers reporting feeling job burnout at least sometimes.</a:t>
            </a:r>
          </a:p>
          <a:p>
            <a:pPr marL="285750" indent="-285750">
              <a:buFont typeface="Wingdings" panose="05000000000000000000" pitchFamily="2" charset="2"/>
              <a:buChar char="§"/>
            </a:pPr>
            <a:endParaRPr lang="en-US" dirty="0">
              <a:solidFill>
                <a:srgbClr val="003764"/>
              </a:solidFill>
            </a:endParaRPr>
          </a:p>
          <a:p>
            <a:pPr marL="285750" indent="-285750">
              <a:buFont typeface="Wingdings" panose="05000000000000000000" pitchFamily="2" charset="2"/>
              <a:buChar char="§"/>
            </a:pPr>
            <a:r>
              <a:rPr lang="en-US" dirty="0">
                <a:solidFill>
                  <a:srgbClr val="003764"/>
                </a:solidFill>
              </a:rPr>
              <a:t>About 72% of employees said burnout impacted their job performance.</a:t>
            </a:r>
          </a:p>
          <a:p>
            <a:pPr marL="285750" indent="-285750">
              <a:buFont typeface="Wingdings" panose="05000000000000000000" pitchFamily="2" charset="2"/>
              <a:buChar char="§"/>
            </a:pPr>
            <a:endParaRPr lang="en-US" dirty="0">
              <a:solidFill>
                <a:srgbClr val="003764"/>
              </a:solidFill>
            </a:endParaRPr>
          </a:p>
          <a:p>
            <a:pPr marL="285750" indent="-285750">
              <a:buFont typeface="Wingdings" panose="05000000000000000000" pitchFamily="2" charset="2"/>
              <a:buChar char="§"/>
            </a:pPr>
            <a:r>
              <a:rPr lang="en-US" dirty="0">
                <a:solidFill>
                  <a:srgbClr val="003764"/>
                </a:solidFill>
              </a:rPr>
              <a:t>Employees who frequently experience work burnout are 63% more likely to take a sick day and 23% more likely to visit the emergency room.</a:t>
            </a:r>
          </a:p>
          <a:p>
            <a:endParaRPr lang="en-US" dirty="0">
              <a:solidFill>
                <a:srgbClr val="003764"/>
              </a:solidFill>
            </a:endParaRPr>
          </a:p>
          <a:p>
            <a:r>
              <a:rPr lang="en-US" dirty="0">
                <a:solidFill>
                  <a:srgbClr val="003764"/>
                </a:solidFill>
              </a:rPr>
              <a:t>According to the </a:t>
            </a:r>
            <a:r>
              <a:rPr lang="en-US" dirty="0" err="1">
                <a:solidFill>
                  <a:srgbClr val="003764"/>
                </a:solidFill>
              </a:rPr>
              <a:t>isolved</a:t>
            </a:r>
            <a:r>
              <a:rPr lang="en-US" dirty="0">
                <a:solidFill>
                  <a:srgbClr val="003764"/>
                </a:solidFill>
              </a:rPr>
              <a:t> report:</a:t>
            </a:r>
          </a:p>
          <a:p>
            <a:pPr marL="742950" lvl="1" indent="-285750">
              <a:buFont typeface="Wingdings" panose="05000000000000000000" pitchFamily="2" charset="2"/>
              <a:buChar char="Ø"/>
            </a:pPr>
            <a:r>
              <a:rPr lang="en-US" dirty="0">
                <a:solidFill>
                  <a:srgbClr val="003764"/>
                </a:solidFill>
              </a:rPr>
              <a:t>88% of employees said it’s become more important to have a job they find personally fulfilling</a:t>
            </a:r>
          </a:p>
          <a:p>
            <a:pPr marL="742950" lvl="1" indent="-285750">
              <a:buFont typeface="Wingdings" panose="05000000000000000000" pitchFamily="2" charset="2"/>
              <a:buChar char="Ø"/>
            </a:pPr>
            <a:r>
              <a:rPr lang="en-US" dirty="0">
                <a:solidFill>
                  <a:srgbClr val="003764"/>
                </a:solidFill>
              </a:rPr>
              <a:t>53% want their employer to provide more opportunities to develop their skills</a:t>
            </a:r>
          </a:p>
          <a:p>
            <a:pPr marL="742950" lvl="1" indent="-285750">
              <a:buFont typeface="Wingdings" panose="05000000000000000000" pitchFamily="2" charset="2"/>
              <a:buChar char="Ø"/>
            </a:pPr>
            <a:r>
              <a:rPr lang="en-US" dirty="0">
                <a:solidFill>
                  <a:srgbClr val="003764"/>
                </a:solidFill>
              </a:rPr>
              <a:t>52% want a more flexible work environment</a:t>
            </a:r>
          </a:p>
          <a:p>
            <a:pPr marL="742950" lvl="1" indent="-285750">
              <a:buFont typeface="Wingdings" panose="05000000000000000000" pitchFamily="2" charset="2"/>
              <a:buChar char="Ø"/>
            </a:pPr>
            <a:r>
              <a:rPr lang="en-US" dirty="0">
                <a:solidFill>
                  <a:srgbClr val="003764"/>
                </a:solidFill>
              </a:rPr>
              <a:t>19% want improved internal communications</a:t>
            </a:r>
          </a:p>
        </p:txBody>
      </p:sp>
    </p:spTree>
    <p:extLst>
      <p:ext uri="{BB962C8B-B14F-4D97-AF65-F5344CB8AC3E}">
        <p14:creationId xmlns:p14="http://schemas.microsoft.com/office/powerpoint/2010/main" val="2825775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DF7AC0-8BCE-EBD2-7210-ACCD39930BA0}"/>
              </a:ext>
            </a:extLst>
          </p:cNvPr>
          <p:cNvSpPr txBox="1">
            <a:spLocks noGrp="1"/>
          </p:cNvSpPr>
          <p:nvPr>
            <p:ph type="title" idx="4294967295"/>
          </p:nvPr>
        </p:nvSpPr>
        <p:spPr>
          <a:xfrm>
            <a:off x="483325" y="1197933"/>
            <a:ext cx="817734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CC3300"/>
                </a:solidFill>
                <a:effectLst/>
                <a:uLnTx/>
                <a:uFillTx/>
                <a:latin typeface="+mn-lt"/>
                <a:ea typeface="+mn-ea"/>
                <a:cs typeface="+mn-cs"/>
              </a:rPr>
              <a:t>AT ITS ROOT, BURNOUT IS STRESS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2" name="TextBox 1">
            <a:extLst>
              <a:ext uri="{FF2B5EF4-FFF2-40B4-BE49-F238E27FC236}">
                <a16:creationId xmlns:a16="http://schemas.microsoft.com/office/drawing/2014/main" id="{ABEAEE22-7A12-6A31-9A85-D105321A8089}"/>
              </a:ext>
            </a:extLst>
          </p:cNvPr>
          <p:cNvSpPr txBox="1"/>
          <p:nvPr/>
        </p:nvSpPr>
        <p:spPr>
          <a:xfrm>
            <a:off x="574766" y="1820757"/>
            <a:ext cx="8177349" cy="4524315"/>
          </a:xfrm>
          <a:prstGeom prst="rect">
            <a:avLst/>
          </a:prstGeom>
          <a:noFill/>
        </p:spPr>
        <p:txBody>
          <a:bodyPr wrap="square" rtlCol="0">
            <a:spAutoFit/>
          </a:bodyPr>
          <a:lstStyle/>
          <a:p>
            <a:r>
              <a:rPr lang="en-US" dirty="0">
                <a:solidFill>
                  <a:srgbClr val="003764"/>
                </a:solidFill>
              </a:rPr>
              <a:t>Stress: </a:t>
            </a:r>
            <a:r>
              <a:rPr lang="en-US" i="1" dirty="0">
                <a:solidFill>
                  <a:srgbClr val="003764"/>
                </a:solidFill>
              </a:rPr>
              <a:t>mental or emotional strain or tension resulting from adverse or very demanding circumstances</a:t>
            </a:r>
          </a:p>
          <a:p>
            <a:endParaRPr lang="en-US" i="1" dirty="0">
              <a:solidFill>
                <a:srgbClr val="003764"/>
              </a:solidFill>
            </a:endParaRPr>
          </a:p>
          <a:p>
            <a:pPr marL="285750" indent="-285750">
              <a:buFont typeface="Wingdings" panose="05000000000000000000" pitchFamily="2" charset="2"/>
              <a:buChar char="§"/>
            </a:pPr>
            <a:r>
              <a:rPr lang="en-US" dirty="0">
                <a:solidFill>
                  <a:srgbClr val="003764"/>
                </a:solidFill>
              </a:rPr>
              <a:t>Evolutionary roots, normal and okay/beneficial</a:t>
            </a:r>
          </a:p>
          <a:p>
            <a:endParaRPr lang="en-US" dirty="0">
              <a:solidFill>
                <a:srgbClr val="003764"/>
              </a:solidFill>
            </a:endParaRPr>
          </a:p>
          <a:p>
            <a:pPr marL="285750" indent="-285750">
              <a:buFont typeface="Wingdings" panose="05000000000000000000" pitchFamily="2" charset="2"/>
              <a:buChar char="§"/>
            </a:pPr>
            <a:r>
              <a:rPr lang="en-US" dirty="0">
                <a:solidFill>
                  <a:srgbClr val="003764"/>
                </a:solidFill>
              </a:rPr>
              <a:t>Unharmful </a:t>
            </a:r>
            <a:r>
              <a:rPr lang="en-US" i="1" dirty="0">
                <a:solidFill>
                  <a:srgbClr val="003764"/>
                </a:solidFill>
              </a:rPr>
              <a:t>if</a:t>
            </a:r>
            <a:r>
              <a:rPr lang="en-US" dirty="0">
                <a:solidFill>
                  <a:srgbClr val="003764"/>
                </a:solidFill>
              </a:rPr>
              <a:t> experienced in a full cycle of which recovery is a part</a:t>
            </a:r>
          </a:p>
          <a:p>
            <a:pPr marL="742950" lvl="1" indent="-285750">
              <a:buFont typeface="Courier New" panose="02070309020205020404" pitchFamily="49" charset="0"/>
              <a:buChar char="o"/>
            </a:pPr>
            <a:r>
              <a:rPr lang="en-US" dirty="0">
                <a:solidFill>
                  <a:srgbClr val="003764"/>
                </a:solidFill>
              </a:rPr>
              <a:t>Burnout skips recovery phase; often compounds if the causes of stress aren’t addressed</a:t>
            </a:r>
          </a:p>
          <a:p>
            <a:pPr marL="742950" lvl="1" indent="-285750">
              <a:buFont typeface="Courier New" panose="02070309020205020404" pitchFamily="49" charset="0"/>
              <a:buChar char="o"/>
            </a:pPr>
            <a:r>
              <a:rPr lang="en-US" dirty="0">
                <a:solidFill>
                  <a:srgbClr val="003764"/>
                </a:solidFill>
              </a:rPr>
              <a:t>Times of huge output in life and at work are okay but have recovery time</a:t>
            </a:r>
          </a:p>
          <a:p>
            <a:pPr lvl="1"/>
            <a:endParaRPr lang="en-US" dirty="0">
              <a:solidFill>
                <a:srgbClr val="003764"/>
              </a:solidFill>
            </a:endParaRPr>
          </a:p>
          <a:p>
            <a:pPr marL="285750" indent="-285750">
              <a:buFont typeface="Wingdings" panose="05000000000000000000" pitchFamily="2" charset="2"/>
              <a:buChar char="§"/>
            </a:pPr>
            <a:r>
              <a:rPr lang="en-US" dirty="0">
                <a:solidFill>
                  <a:srgbClr val="003764"/>
                </a:solidFill>
              </a:rPr>
              <a:t>Mindset and stress </a:t>
            </a:r>
          </a:p>
          <a:p>
            <a:pPr marL="742950" lvl="1" indent="-285750">
              <a:buFont typeface="Courier New" panose="02070309020205020404" pitchFamily="49" charset="0"/>
              <a:buChar char="o"/>
            </a:pPr>
            <a:r>
              <a:rPr lang="en-US" dirty="0">
                <a:solidFill>
                  <a:srgbClr val="003764"/>
                </a:solidFill>
              </a:rPr>
              <a:t>Mindset is how we think about our own thoughts and feelings</a:t>
            </a:r>
          </a:p>
          <a:p>
            <a:pPr marL="742950" lvl="1" indent="-285750">
              <a:buFont typeface="Courier New" panose="02070309020205020404" pitchFamily="49" charset="0"/>
              <a:buChar char="o"/>
            </a:pPr>
            <a:r>
              <a:rPr lang="en-US" dirty="0">
                <a:solidFill>
                  <a:srgbClr val="003764"/>
                </a:solidFill>
              </a:rPr>
              <a:t>Mind and body trust each other</a:t>
            </a:r>
          </a:p>
          <a:p>
            <a:pPr marL="742950" lvl="1" indent="-285750">
              <a:buFont typeface="Courier New" panose="02070309020205020404" pitchFamily="49" charset="0"/>
              <a:buChar char="o"/>
            </a:pPr>
            <a:r>
              <a:rPr lang="en-US" dirty="0">
                <a:solidFill>
                  <a:srgbClr val="003764"/>
                </a:solidFill>
              </a:rPr>
              <a:t>How we choose to feel about our situations and relationships is important</a:t>
            </a:r>
          </a:p>
          <a:p>
            <a:pPr lvl="1"/>
            <a:endParaRPr lang="en-US" dirty="0">
              <a:solidFill>
                <a:srgbClr val="003764"/>
              </a:solidFill>
            </a:endParaRPr>
          </a:p>
          <a:p>
            <a:r>
              <a:rPr lang="en-US" i="1" dirty="0">
                <a:solidFill>
                  <a:srgbClr val="00B0F0"/>
                </a:solidFill>
              </a:rPr>
              <a:t>But let’s not let culture, society, systems, and organizations off the hook…</a:t>
            </a:r>
          </a:p>
        </p:txBody>
      </p:sp>
    </p:spTree>
    <p:extLst>
      <p:ext uri="{BB962C8B-B14F-4D97-AF65-F5344CB8AC3E}">
        <p14:creationId xmlns:p14="http://schemas.microsoft.com/office/powerpoint/2010/main" val="140569311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BCTC">
      <a:majorFont>
        <a:latin typeface="Franklin Gothic Medium"/>
        <a:ea typeface=""/>
        <a:cs typeface=""/>
      </a:majorFont>
      <a:minorFont>
        <a:latin typeface="Franklin Gothic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DE6F559-FEC4-4FDB-814A-4F1033B8CA33}" vid="{26177EF7-2448-418D-840E-C0F25F13D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75256FFFE6474E9F4A1F5D16FB020B" ma:contentTypeVersion="14" ma:contentTypeDescription="Create a new document." ma:contentTypeScope="" ma:versionID="edb202a30c87a4b3b8713f6c1d2e5928">
  <xsd:schema xmlns:xsd="http://www.w3.org/2001/XMLSchema" xmlns:xs="http://www.w3.org/2001/XMLSchema" xmlns:p="http://schemas.microsoft.com/office/2006/metadata/properties" xmlns:ns2="95d34d65-a250-4cb0-bba3-9227d5f81723" xmlns:ns3="28b0818c-7c05-4c23-bf25-0c4cfc264c17" targetNamespace="http://schemas.microsoft.com/office/2006/metadata/properties" ma:root="true" ma:fieldsID="e5076a413ebfb31f10e82e2a5918083c" ns2:_="" ns3:_="">
    <xsd:import namespace="95d34d65-a250-4cb0-bba3-9227d5f81723"/>
    <xsd:import namespace="28b0818c-7c05-4c23-bf25-0c4cfc264c1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d34d65-a250-4cb0-bba3-9227d5f817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072a751-c2a1-410f-8384-0186ab4766e9"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b0818c-7c05-4c23-bf25-0c4cfc264c1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44b3d68-81d6-49b2-a871-09cb75c4ce84}" ma:internalName="TaxCatchAll" ma:showField="CatchAllData" ma:web="28b0818c-7c05-4c23-bf25-0c4cfc264c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5d34d65-a250-4cb0-bba3-9227d5f81723">
      <Terms xmlns="http://schemas.microsoft.com/office/infopath/2007/PartnerControls"/>
    </lcf76f155ced4ddcb4097134ff3c332f>
    <TaxCatchAll xmlns="28b0818c-7c05-4c23-bf25-0c4cfc264c1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5D0A07-1413-4E05-98DE-F9AE3505BF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d34d65-a250-4cb0-bba3-9227d5f81723"/>
    <ds:schemaRef ds:uri="28b0818c-7c05-4c23-bf25-0c4cfc264c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DE33878-163B-4CF7-A17D-6FCF9FD16388}">
  <ds:schemaRefs>
    <ds:schemaRef ds:uri="http://schemas.microsoft.com/office/2006/metadata/properties"/>
    <ds:schemaRef ds:uri="http://schemas.microsoft.com/office/infopath/2007/PartnerControls"/>
    <ds:schemaRef ds:uri="95d34d65-a250-4cb0-bba3-9227d5f81723"/>
    <ds:schemaRef ds:uri="28b0818c-7c05-4c23-bf25-0c4cfc264c17"/>
  </ds:schemaRefs>
</ds:datastoreItem>
</file>

<file path=customXml/itemProps3.xml><?xml version="1.0" encoding="utf-8"?>
<ds:datastoreItem xmlns:ds="http://schemas.openxmlformats.org/officeDocument/2006/customXml" ds:itemID="{95655C31-FF9D-4BAE-B47A-D21E3BFC3F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Copy of SBCTC PowerPoint template</Template>
  <TotalTime>305</TotalTime>
  <Words>2381</Words>
  <Application>Microsoft Office PowerPoint</Application>
  <PresentationFormat>On-screen Show (4:3)</PresentationFormat>
  <Paragraphs>254</Paragraphs>
  <Slides>21</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Aptos</vt:lpstr>
      <vt:lpstr>Arial</vt:lpstr>
      <vt:lpstr>Calibri</vt:lpstr>
      <vt:lpstr>Courier New</vt:lpstr>
      <vt:lpstr>Times New Roman</vt:lpstr>
      <vt:lpstr>Wingdings</vt:lpstr>
      <vt:lpstr>Office Theme</vt:lpstr>
      <vt:lpstr>More Than Self-Care: The Systemic Roots of Professional Burnout &amp; Re-envisioning the Status Quo</vt:lpstr>
      <vt:lpstr>GROUP AGREEMENT  Allow for brave learning space ​ Acknowledge the impact of your comments and behaviors ​ Discomfort is welcome ​ Respect each other’s perspectives ​ Practice graceful listening ​ Stay engaged ​ Make space, take space ​ Stories stay, knowledge leaves ​ Speak your truth ​ Expect and accept non-closure  </vt:lpstr>
      <vt:lpstr>PRESENTER SNAPSHOT  Granddaughter of Willie &amp; Leslie and Nancy &amp; Ken​ enslaved people and sharecroppers from TX​ from mid-1800s to 1930s educators and engineers from PA, OH, IL from early 1800s Only child of Barbara and Ray Born at Grandma’s house in Portland, OR Raised in pre-gentrified Albina neighborhood of Portland (1980s)​ At age 9, moved to Vancouver, WA, where I live now Attended Clark College, UW, WSU, and now PSU​ Friend of goats​</vt:lpstr>
      <vt:lpstr>AGENDA  Terminology: What burns out? Definition and symptoms Society and systems Work roles and work styles Traditional wisdom Your reflections Resources Recap  Session Outcomes/Objectives Knowledge: Define workplace burnout and identify how it manifests. Comprehension: Describe elements of a thriving workplace culture and how those elements support employees’ well-being. Analysis: Compare and contrast mainstream American workstyles and concepts of self-care with traditional wisdom about work and rest from cultures around the world. Synthesis: Generate ideas for a proposal (or draft a proposal) to address certain systemic causes of burnout in your workplace. </vt:lpstr>
      <vt:lpstr>TERMINOLOGY: WHAT “BURNS OUT”? </vt:lpstr>
      <vt:lpstr>WORKPLACE BURNOUT AS A CONCEPT </vt:lpstr>
      <vt:lpstr>SYMPTOMS</vt:lpstr>
      <vt:lpstr>NUMBERS</vt:lpstr>
      <vt:lpstr>AT ITS ROOT, BURNOUT IS STRESS </vt:lpstr>
      <vt:lpstr>SYSTEMIC CONTEXT: CONNECTIONS </vt:lpstr>
      <vt:lpstr>SYSTEMIC CONTEXT: ROLES &amp; WORK STYLES </vt:lpstr>
      <vt:lpstr>Heart-based living: “Such spiritual principles for living did not emanate from logic or thought, but from a much deeper source of wisdom, referred to in Unangan culture as the ‘heart.’ When Unangan elders speak of the ‘heart,’ they do not mean mere feelings (even positive and compassionate ones), but rather a deeper portal of profound interconnectedness and awareness that exists between humans and all living things. Listening to the heart gives us access to a deeper source of wisdom, ‘the Womb at the Center of the Universe.’”</vt:lpstr>
      <vt:lpstr>FLIP THE SCRIPT: ANCESTRAL WISDOM </vt:lpstr>
      <vt:lpstr>FLIP THE SCRIPT: ANCESTRAL WISDOM </vt:lpstr>
      <vt:lpstr>FLIP THE SCRIPT: MAKING CHANGE IN THE WORKPLACE </vt:lpstr>
      <vt:lpstr>FLIP THE SCRIPT: MAKING CHANGE IN THE WORKPLACE </vt:lpstr>
      <vt:lpstr>FLIP THE SCRIPT: MAKING CHANGE IN THE WORKPLACE </vt:lpstr>
      <vt:lpstr>FLIP THE SCRIPT: MAKING CHANGE IN THE WORKPLACE </vt:lpstr>
      <vt:lpstr>RESOURCES </vt:lpstr>
      <vt:lpstr>RECAP </vt:lpstr>
      <vt:lpstr>SHARING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Melissa Williams</dc:creator>
  <cp:lastModifiedBy>Christy Lowder</cp:lastModifiedBy>
  <cp:revision>82</cp:revision>
  <dcterms:created xsi:type="dcterms:W3CDTF">2024-06-07T15:59:33Z</dcterms:created>
  <dcterms:modified xsi:type="dcterms:W3CDTF">2024-07-18T23:08:45Z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0x0101007675256FFFE6474E9F4A1F5D16FB020B</vt:lpwstr>
  </property>
  <property fmtid="{D5CDD505-2E9C-101B-9397-08002B2CF9AE}" pid="3" name="_dlc_DocIdItemGuid">
    <vt:lpwstr>22b9c358-7a7a-45ca-97aa-89f0abcf0fca</vt:lpwstr>
  </property>
  <property fmtid="{D5CDD505-2E9C-101B-9397-08002B2CF9AE}" pid="4" name="MediaServiceImageTags">
    <vt:lpwstr/>
  </property>
</Properties>
</file>