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aleway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6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6efc9a977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6efc9a977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efc9a977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efc9a977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e16c383d8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e16c383d8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e16c383d8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e16c383d8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16c383d8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e16c383d8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ea5c30e8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ea5c30e8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ea5c30e8d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6ea5c30e8d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ea5c30e8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ea5c30e8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efc9a977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efc9a977a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e16c383d81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e16c383d81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6ea5c30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6ea5c30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efc9a977a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6efc9a977a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e16c383d8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e16c383d8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21da3e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721da3e3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e16c383d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e16c383d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ea5c30e8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ea5c30e8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efc9a97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6efc9a97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6ea5c30e8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6ea5c30e8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6ea5c30e8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6ea5c30e8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efc9a977a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6efc9a977a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ingthinkingclassrooms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weston.82@gmail.co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Thinking Classroom?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69100" y="2834125"/>
            <a:ext cx="8520600" cy="12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Robert Weston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2024 BEdA Biennial Conference</a:t>
            </a:r>
            <a:br>
              <a:rPr lang="en"/>
            </a:br>
            <a:r>
              <a:rPr lang="en"/>
              <a:t>Kennewick, Washington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July 24th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Non-Curricular Tasks</a:t>
            </a:r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Building Thinking Classrooms, pg. 69  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“Decompose 25 using addition. For example;</a:t>
            </a:r>
            <a:endParaRPr/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25 = 10 + 15</a:t>
            </a:r>
            <a:br>
              <a:rPr lang="en"/>
            </a:br>
            <a:r>
              <a:rPr lang="en"/>
              <a:t>	25 = 10 + 10 + 5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is the biggest product you can make if you multiply the addends together?”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One of mine: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“How much money will you need to retire?”</a:t>
            </a:r>
            <a:endParaRPr/>
          </a:p>
        </p:txBody>
      </p:sp>
      <p:pic>
        <p:nvPicPr>
          <p:cNvPr id="131" name="Google Shape;13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811" y="0"/>
            <a:ext cx="683037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6811" y="0"/>
            <a:ext cx="68303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Scripted Curricular Tasks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Building Thinking Classrooms, pg. 27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“How would I expand (x + 2)(x + 3)? x^2 + 5x + 6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if the result was x^2 + 7x + 6?”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One of mine: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“ If 8=2^x what is the value of log_2(8)?”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Scripted Curricular Tasks - BTC Professional Learning Community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AY 2023-2024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2410100" y="2573125"/>
            <a:ext cx="3149700" cy="20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 b="1">
                <a:latin typeface="Arial"/>
                <a:ea typeface="Arial"/>
                <a:cs typeface="Arial"/>
                <a:sym typeface="Arial"/>
              </a:rPr>
              <a:t>Questions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Solve for y; 1/y = ½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Solve for y; 1/y = 5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Solve for y; 1/(y + 1) = ½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Solve for y; 1/(y + 1) = 5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Solve for y; (y)/(y + 1) = 5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5655250" y="2573125"/>
            <a:ext cx="33228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6. Solve for y; (1/y)/(y + 1) = 5</a:t>
            </a:r>
            <a:br>
              <a:rPr lang="en" sz="1700"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latin typeface="Arial"/>
                <a:ea typeface="Arial"/>
                <a:cs typeface="Arial"/>
                <a:sym typeface="Arial"/>
              </a:rPr>
              <a:t>7. Solve for y; (1/y)/(4) = 5</a:t>
            </a:r>
            <a:br>
              <a:rPr lang="en" sz="1700"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latin typeface="Arial"/>
                <a:ea typeface="Arial"/>
                <a:cs typeface="Arial"/>
                <a:sym typeface="Arial"/>
              </a:rPr>
              <a:t>8.Solve for y; (1/y)/(1/4) = 5</a:t>
            </a:r>
            <a:br>
              <a:rPr lang="en" sz="1700"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latin typeface="Arial"/>
                <a:ea typeface="Arial"/>
                <a:cs typeface="Arial"/>
                <a:sym typeface="Arial"/>
              </a:rPr>
              <a:t>9.Solve for y; (1/y^2)/(1/4) = 5</a:t>
            </a:r>
            <a:br>
              <a:rPr lang="en" sz="1700">
                <a:latin typeface="Arial"/>
                <a:ea typeface="Arial"/>
                <a:cs typeface="Arial"/>
                <a:sym typeface="Arial"/>
              </a:rPr>
            </a:br>
            <a:r>
              <a:rPr lang="en" sz="1700">
                <a:latin typeface="Arial"/>
                <a:ea typeface="Arial"/>
                <a:cs typeface="Arial"/>
                <a:sym typeface="Arial"/>
              </a:rPr>
              <a:t>10. Solve for x; (1/y^2)/(1/y) = 5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2410100" y="1836875"/>
            <a:ext cx="5673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latin typeface="Arial"/>
                <a:ea typeface="Arial"/>
                <a:cs typeface="Arial"/>
                <a:sym typeface="Arial"/>
              </a:rPr>
              <a:t>Learning Outcome: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 Solving rational equations of the form (1/a)/(1/b) = #.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Scripted Curricular Tasks - BTC Professional Learning Community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AY 2024-2025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2410112" y="1976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year the focus is on;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Curriculum-aligned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Thinking questions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Assessments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have time, let’s write our own!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2400250" y="1732775"/>
            <a:ext cx="6271200" cy="20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latin typeface="Arial"/>
                <a:ea typeface="Arial"/>
                <a:cs typeface="Arial"/>
                <a:sym typeface="Arial"/>
              </a:rPr>
              <a:t>Questions</a:t>
            </a:r>
            <a:endParaRPr sz="170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Arial"/>
              <a:buAutoNum type="arabicPeriod"/>
            </a:pP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6"/>
          <p:cNvSpPr txBox="1">
            <a:spLocks noGrp="1"/>
          </p:cNvSpPr>
          <p:nvPr>
            <p:ph type="body" idx="1"/>
          </p:nvPr>
        </p:nvSpPr>
        <p:spPr>
          <a:xfrm>
            <a:off x="2400250" y="1211350"/>
            <a:ext cx="5673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 b="1">
                <a:latin typeface="Arial"/>
                <a:ea typeface="Arial"/>
                <a:cs typeface="Arial"/>
                <a:sym typeface="Arial"/>
              </a:rPr>
              <a:t>Learning Outcome:</a:t>
            </a:r>
            <a:r>
              <a:rPr lang="en" sz="1700"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4. How we arrange the furniture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7962" y="138725"/>
            <a:ext cx="6488074" cy="4866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9. How we use hints and extensions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575" y="1211356"/>
            <a:ext cx="3161599" cy="339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14. How we grade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906775" y="4303925"/>
            <a:ext cx="82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Image: https://lsquared76.wordpress.com/2022/08/01/grading-in-thinking-classroom-blaugust-post-1/</a:t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9" name="Google Shape;179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18026"/>
          <a:stretch/>
        </p:blipFill>
        <p:spPr>
          <a:xfrm>
            <a:off x="1931125" y="0"/>
            <a:ext cx="52817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Resources</a:t>
            </a:r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Liljedahl, P. (2021). </a:t>
            </a:r>
            <a:r>
              <a:rPr lang="en" i="1"/>
              <a:t>Building Thinking Classrooms</a:t>
            </a:r>
            <a:r>
              <a:rPr lang="en"/>
              <a:t>. Corwin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Liljedahl, P. (2020). </a:t>
            </a:r>
            <a:r>
              <a:rPr lang="en" i="1"/>
              <a:t>Building Thinking Classroms</a:t>
            </a:r>
            <a:r>
              <a:rPr lang="en"/>
              <a:t>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https://buildingthinkingclassrooms.com/</a:t>
            </a:r>
            <a:r>
              <a:rPr lang="en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Book Study Guide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Executive Summary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Laura Wheeler, a teacher at Ridgemont High School in Ottawa Canada has created a number of great  illustrations</a:t>
            </a:r>
            <a:endParaRPr/>
          </a:p>
        </p:txBody>
      </p:sp>
      <p:pic>
        <p:nvPicPr>
          <p:cNvPr id="186" name="Google Shape;186;p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8638" y="0"/>
            <a:ext cx="69153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can I learn more?</a:t>
            </a:r>
            <a:endParaRPr/>
          </a:p>
        </p:txBody>
      </p:sp>
      <p:pic>
        <p:nvPicPr>
          <p:cNvPr id="192" name="Google Shape;19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37" y="1211350"/>
            <a:ext cx="2539146" cy="36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2883" y="1211350"/>
            <a:ext cx="2539146" cy="362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4429" y="1211350"/>
            <a:ext cx="2798242" cy="362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2400250" y="1211350"/>
            <a:ext cx="6321600" cy="1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Thinking Question(s)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What was the research?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What are the 14 essential practices?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Go into detail on four.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romanUcPeriod"/>
            </a:pPr>
            <a:r>
              <a:rPr lang="en"/>
              <a:t>Questions?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2400250" y="2918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00"/>
              <a:t>At the end of this session participants will: </a:t>
            </a: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2400250" y="3435900"/>
            <a:ext cx="6321600" cy="17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have experienced a thinking classroom, including the setup, facilitation, and question types.</a:t>
            </a:r>
            <a:endParaRPr/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know at least one of the fourteen essential practices and identify one way to implement it in their educational setting.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IV. Questions?</a:t>
            </a:r>
            <a:endParaRPr/>
          </a:p>
        </p:txBody>
      </p:sp>
      <p:sp>
        <p:nvSpPr>
          <p:cNvPr id="200" name="Google Shape;200;p32"/>
          <p:cNvSpPr txBox="1">
            <a:spLocks noGrp="1"/>
          </p:cNvSpPr>
          <p:nvPr>
            <p:ph type="body" idx="1"/>
          </p:nvPr>
        </p:nvSpPr>
        <p:spPr>
          <a:xfrm>
            <a:off x="2400250" y="1211350"/>
            <a:ext cx="63216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Thank you to Peter Liljedahl, Dawn Draus, Katelynn Orellana, Marcus Antonio Gunn, and the team at BEdA SBCTC.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Session </a:t>
            </a:r>
            <a:r>
              <a:rPr lang="en">
                <a:solidFill>
                  <a:schemeClr val="dk1"/>
                </a:solidFill>
              </a:rPr>
              <a:t>Slides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Questions, comments, concerns; </a:t>
            </a:r>
            <a:r>
              <a:rPr lang="en" u="sng">
                <a:solidFill>
                  <a:schemeClr val="hlink"/>
                </a:solidFill>
                <a:hlinkClick r:id="rId3"/>
              </a:rPr>
              <a:t>robert.weston.82@gmail.com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201" name="Google Shape;201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331" t="18244" r="9873" b="13323"/>
          <a:stretch/>
        </p:blipFill>
        <p:spPr>
          <a:xfrm>
            <a:off x="275825" y="3418575"/>
            <a:ext cx="1808700" cy="1179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825" y="631187"/>
            <a:ext cx="1808700" cy="2711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21935"/>
          <a:stretch/>
        </p:blipFill>
        <p:spPr>
          <a:xfrm>
            <a:off x="4051900" y="1951474"/>
            <a:ext cx="1808701" cy="183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Liljedahl, P. </a:t>
            </a:r>
            <a:r>
              <a:rPr lang="en"/>
              <a:t>(2020). </a:t>
            </a:r>
            <a:r>
              <a:rPr lang="en" i="1"/>
              <a:t>Building thinking classrooms in mathematics, grades K-12: 14 Teaching Practices for Enhancing Learning</a:t>
            </a:r>
            <a:r>
              <a:rPr lang="en"/>
              <a:t>. Corwin Mathematics.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/>
              <a:t>Wasserman, N.</a:t>
            </a:r>
            <a:r>
              <a:rPr lang="en"/>
              <a:t> (2014). </a:t>
            </a:r>
            <a:r>
              <a:rPr lang="en" i="1"/>
              <a:t>A rationale for irrationals: An unintended exploration of e.</a:t>
            </a:r>
            <a:r>
              <a:rPr lang="en"/>
              <a:t> Mathematics Teacher, 107(7), pp. 500-507.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/>
              <a:t>Thinking Question(s)</a:t>
            </a:r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Task 1: Find positive numbers whose sum is 25 and whose product is as large as possible.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Task 2: How much money will you need to retire?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Task 3: Four 4’s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en"/>
              <a:t>Thinking Question(s)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Reflect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was I doing?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What questions was I asking?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did you feel?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How do you think students might feel answering this question?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II. What was the research?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 15 years, Peter Liljedahl;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worked with 400 K-12 teachers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worked in teams of 8-12 in 2 week cycles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focused on increasing student thinking by changing;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whether furniture was in the classroom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teachers responded to questions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where students worked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students wrote 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students completed homework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grades were awarded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many, many other factors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the focus?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Peter looked for </a:t>
            </a:r>
            <a:r>
              <a:rPr lang="en" i="1"/>
              <a:t>optimal practice for thinking</a:t>
            </a:r>
            <a:r>
              <a:rPr lang="en"/>
              <a:t>, meaning practices;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worked for different teachers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increased thinking in different students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worked for six to eight weeks for a new group of students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III. What are the 14 essential practices? 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17243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1. What types of tasks we use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2. How we form collaborative groups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3. Where students work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/>
              <a:t>4. How we arrange the furniture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5. How we answer questions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/>
              <a:t>6. When, where, and how tasks are given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7. What homework looks like</a:t>
            </a:r>
            <a:endParaRPr sz="16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1"/>
          </p:nvPr>
        </p:nvSpPr>
        <p:spPr>
          <a:xfrm>
            <a:off x="5542775" y="1609675"/>
            <a:ext cx="4838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8. How we foster student autonomy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9. How we use hints and extensions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10. How we consolidate a lesson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11. How students take notes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12. What we choose to evaluate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13. How we use formative assessment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14. How we grade</a:t>
            </a:r>
            <a:endParaRPr sz="1600" b="1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What types of tasks we use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 b="1"/>
              <a:t>As-Is Curricular Tasks</a:t>
            </a: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 b="1"/>
              <a:t>Non-Curricular Tasks</a:t>
            </a:r>
            <a:endParaRPr sz="2400" b="1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 b="1"/>
              <a:t>Scripted Curricular Tasks</a:t>
            </a:r>
            <a:endParaRPr sz="24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As-is Curricular Tasks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“If log_2(8) =x can be rewritten as 2^x = 8, then x = 3 since 2^3 = 8.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Find log_2(16).”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963</Words>
  <Application>Microsoft Office PowerPoint</Application>
  <PresentationFormat>On-screen Show (16:9)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Raleway</vt:lpstr>
      <vt:lpstr>Arial</vt:lpstr>
      <vt:lpstr>Lato</vt:lpstr>
      <vt:lpstr>Swiss</vt:lpstr>
      <vt:lpstr>What is a Thinking Classroom?</vt:lpstr>
      <vt:lpstr>Overview</vt:lpstr>
      <vt:lpstr>Thinking Question(s)</vt:lpstr>
      <vt:lpstr>Thinking Question(s)</vt:lpstr>
      <vt:lpstr>II. What was the research?</vt:lpstr>
      <vt:lpstr>What was the focus?</vt:lpstr>
      <vt:lpstr>III. What are the 14 essential practices? </vt:lpstr>
      <vt:lpstr>1. What types of tasks we use</vt:lpstr>
      <vt:lpstr>As-is Curricular Tasks</vt:lpstr>
      <vt:lpstr>Non-Curricular Tasks</vt:lpstr>
      <vt:lpstr>Scripted Curricular Tasks</vt:lpstr>
      <vt:lpstr>Scripted Curricular Tasks - BTC Professional Learning Community  AY 2023-2024</vt:lpstr>
      <vt:lpstr>Scripted Curricular Tasks - BTC Professional Learning Community AY 2024-2025 </vt:lpstr>
      <vt:lpstr>If we have time, let’s write our own!</vt:lpstr>
      <vt:lpstr>4. How we arrange the furniture </vt:lpstr>
      <vt:lpstr>9. How we use hints and extensions  </vt:lpstr>
      <vt:lpstr>14. How we grade  </vt:lpstr>
      <vt:lpstr>Additional Resources</vt:lpstr>
      <vt:lpstr>How can I learn more?</vt:lpstr>
      <vt:lpstr>IV.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Katelynn Orellana</cp:lastModifiedBy>
  <cp:revision>1</cp:revision>
  <dcterms:modified xsi:type="dcterms:W3CDTF">2024-07-18T19:02:09Z</dcterms:modified>
</cp:coreProperties>
</file>