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5"/>
  </p:notesMasterIdLst>
  <p:sldIdLst>
    <p:sldId id="264" r:id="rId5"/>
    <p:sldId id="266" r:id="rId6"/>
    <p:sldId id="261" r:id="rId7"/>
    <p:sldId id="265" r:id="rId8"/>
    <p:sldId id="267" r:id="rId9"/>
    <p:sldId id="269" r:id="rId10"/>
    <p:sldId id="270" r:id="rId11"/>
    <p:sldId id="271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E4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3" autoAdjust="0"/>
  </p:normalViewPr>
  <p:slideViewPr>
    <p:cSldViewPr snapToGrid="0">
      <p:cViewPr varScale="1">
        <p:scale>
          <a:sx n="102" d="100"/>
          <a:sy n="102" d="100"/>
        </p:scale>
        <p:origin x="1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42325948857664E-2"/>
          <c:y val="4.0961488345757989E-2"/>
          <c:w val="0.73307482869724627"/>
          <c:h val="0.75124474072061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Headcount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FF99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2023-24*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909</c:v>
                </c:pt>
                <c:pt idx="1">
                  <c:v>582</c:v>
                </c:pt>
                <c:pt idx="2">
                  <c:v>620</c:v>
                </c:pt>
                <c:pt idx="3">
                  <c:v>1022</c:v>
                </c:pt>
                <c:pt idx="4">
                  <c:v>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2-48BF-B2F7-70B2D5B945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FTE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1716493623580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62-48BF-B2F7-70B2D5B9455A}"/>
                </c:ext>
              </c:extLst>
            </c:dLbl>
            <c:dLbl>
              <c:idx val="1"/>
              <c:layout>
                <c:manualLayout>
                  <c:x val="7.714561702947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62-48BF-B2F7-70B2D5B9455A}"/>
                </c:ext>
              </c:extLst>
            </c:dLbl>
            <c:dLbl>
              <c:idx val="3"/>
              <c:layout>
                <c:manualLayout>
                  <c:x val="1.3886211065305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62-48BF-B2F7-70B2D5B9455A}"/>
                </c:ext>
              </c:extLst>
            </c:dLbl>
            <c:dLbl>
              <c:idx val="4"/>
              <c:layout>
                <c:manualLayout>
                  <c:x val="6.17164936235806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62-48BF-B2F7-70B2D5B9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2023-24*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276</c:v>
                </c:pt>
                <c:pt idx="1">
                  <c:v>198</c:v>
                </c:pt>
                <c:pt idx="2">
                  <c:v>83</c:v>
                </c:pt>
                <c:pt idx="3">
                  <c:v>199</c:v>
                </c:pt>
                <c:pt idx="4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2-48BF-B2F7-70B2D5B94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764628991"/>
        <c:axId val="1589375439"/>
      </c:barChart>
      <c:catAx>
        <c:axId val="176462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375439"/>
        <c:crosses val="autoZero"/>
        <c:auto val="1"/>
        <c:lblAlgn val="ctr"/>
        <c:lblOffset val="100"/>
        <c:noMultiLvlLbl val="0"/>
      </c:catAx>
      <c:valAx>
        <c:axId val="158937543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62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54649991550432"/>
          <c:y val="0.20823284062141689"/>
          <c:w val="0.18661392246351372"/>
          <c:h val="0.375467494535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0.07496</cdr:x>
      <cdr:y>0.92574</cdr:y>
    </cdr:from>
    <cdr:to>
      <cdr:x>0.59697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23871B-C678-460E-9645-FCD8CE990B75}"/>
            </a:ext>
          </a:extLst>
        </cdr:cNvPr>
        <cdr:cNvSpPr txBox="1"/>
      </cdr:nvSpPr>
      <cdr:spPr>
        <a:xfrm xmlns:a="http://schemas.openxmlformats.org/drawingml/2006/main">
          <a:off x="617036" y="4237891"/>
          <a:ext cx="4296697" cy="339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*Data not final at this time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2881-1EB8-4603-A85B-245ACDA61BD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760C-408E-4647-A3D7-8B30AA0AE0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8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0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4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3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8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2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3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1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60C-408E-4647-A3D7-8B30AA0AE0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2366" y="1752600"/>
            <a:ext cx="6234547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365" y="3733800"/>
            <a:ext cx="623454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" y="2459957"/>
            <a:ext cx="4105469" cy="14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Gree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accent3">
                  <a:lumMod val="84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Background"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974877" cy="4229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6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 Background">
    <p:bg>
      <p:bgPr>
        <a:gradFill>
          <a:gsLst>
            <a:gs pos="0">
              <a:schemeClr val="tx1">
                <a:lumMod val="92000"/>
                <a:lumOff val="8000"/>
              </a:schemeClr>
            </a:gs>
            <a:gs pos="50000">
              <a:schemeClr val="tx1"/>
            </a:gs>
            <a:gs pos="100000">
              <a:schemeClr val="dk1">
                <a:satMod val="120000"/>
                <a:shade val="78000"/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34805" y="1804683"/>
            <a:ext cx="4211064" cy="2919917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45494" y="1804684"/>
            <a:ext cx="4211064" cy="2919918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92506" y="1749501"/>
            <a:ext cx="3016307" cy="2957917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64502" y="1749501"/>
            <a:ext cx="3016307" cy="2957917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66379" y="1749501"/>
            <a:ext cx="3016307" cy="2957916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92364" y="1212273"/>
            <a:ext cx="3301999" cy="1189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60" y="421594"/>
            <a:ext cx="2286000" cy="188550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6817582" y="1187532"/>
            <a:ext cx="4880470" cy="4223634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7306249" y="1020193"/>
            <a:ext cx="3886200" cy="4572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458442" y="382398"/>
            <a:ext cx="3273442" cy="2595188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3618693" y="529603"/>
            <a:ext cx="2993366" cy="230533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458442" y="3308861"/>
            <a:ext cx="3273442" cy="2595188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3618693" y="3456066"/>
            <a:ext cx="2993366" cy="230533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95759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3909" y="2286000"/>
            <a:ext cx="5010727" cy="1212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13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04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14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03909" y="2286000"/>
            <a:ext cx="4929909" cy="1212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18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114327" y="859113"/>
            <a:ext cx="6245180" cy="4880471"/>
            <a:chOff x="5247770" y="859113"/>
            <a:chExt cx="6245180" cy="4880471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270068" y="1031195"/>
            <a:ext cx="5943600" cy="4572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619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974877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56767" y="0"/>
            <a:ext cx="3035233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7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846453" y="2909454"/>
            <a:ext cx="6696364" cy="12007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5313" y="304800"/>
            <a:ext cx="1181294" cy="56769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425145" cy="5676900"/>
          </a:xfrm>
        </p:spPr>
        <p:txBody>
          <a:bodyPr vert="eaVert"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12005340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859308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>
            <a:lvl1pPr>
              <a:defRPr b="1"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>
            <a:lvl1pPr>
              <a:defRPr b="1"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ue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628515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56767" y="0"/>
            <a:ext cx="3035233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8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3000" t="19000" r="67000" b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5818" y="2274456"/>
            <a:ext cx="7666181" cy="1420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105" y="1828800"/>
            <a:ext cx="6234547" cy="18288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102" y="3733800"/>
            <a:ext cx="623454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9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accent3">
                  <a:lumMod val="84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974877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56767" y="0"/>
            <a:ext cx="3035233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1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picture/Gree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12005340" cy="796637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accent3">
                  <a:lumMod val="84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859308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A691BE5-32DB-461E-8DAC-3C00498FD2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A1791AB-68E0-4D11-B705-3B9621AA0688}" type="datetimeFigureOut">
              <a:rPr lang="en-US" smtClean="0"/>
              <a:t>7/18/2024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bctc.edu/colleges-staff/research/data-public/enrollment-data-dashboar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ctcLink? ctc</a:t>
            </a:r>
            <a:r>
              <a:rPr lang="en-US" i="1" dirty="0"/>
              <a:t>Kinks</a:t>
            </a:r>
            <a:r>
              <a:rPr lang="en-US" dirty="0"/>
              <a:t>…and fixes!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365" y="3733799"/>
            <a:ext cx="6234547" cy="1456267"/>
          </a:xfrm>
        </p:spPr>
        <p:txBody>
          <a:bodyPr>
            <a:normAutofit/>
          </a:bodyPr>
          <a:lstStyle/>
          <a:p>
            <a:r>
              <a:rPr lang="en-US" dirty="0"/>
              <a:t>Starr Bernhardt, Admissions/Registration</a:t>
            </a:r>
          </a:p>
          <a:p>
            <a:r>
              <a:rPr lang="en-US" dirty="0"/>
              <a:t>Caren Courtright, BEdA</a:t>
            </a:r>
          </a:p>
          <a:p>
            <a:r>
              <a:rPr lang="en-US" dirty="0"/>
              <a:t>Barbi Johnson, BEdA</a:t>
            </a:r>
          </a:p>
        </p:txBody>
      </p:sp>
    </p:spTree>
    <p:extLst>
      <p:ext uri="{BB962C8B-B14F-4D97-AF65-F5344CB8AC3E}">
        <p14:creationId xmlns:p14="http://schemas.microsoft.com/office/powerpoint/2010/main" val="34584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693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ctcLink Kinks &amp; Fixes at BBCC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BEdA admissions and enrollment processes</a:t>
            </a:r>
          </a:p>
          <a:p>
            <a:r>
              <a:rPr lang="en-US" dirty="0"/>
              <a:t>ctcLink access for BEdA staff</a:t>
            </a:r>
          </a:p>
          <a:p>
            <a:r>
              <a:rPr lang="en-US" dirty="0"/>
              <a:t>ctcLink Catalog and impact on QARS</a:t>
            </a:r>
          </a:p>
          <a:p>
            <a:r>
              <a:rPr lang="en-US" dirty="0"/>
              <a:t>Open Entry/Exit (OEE) competency-based classes and impact on grades and credits at end-of-term</a:t>
            </a:r>
          </a:p>
          <a:p>
            <a:r>
              <a:rPr lang="en-US" dirty="0"/>
              <a:t>Lessons learned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BEdA Enrollment Data</a:t>
            </a:r>
          </a:p>
        </p:txBody>
      </p:sp>
      <p:graphicFrame>
        <p:nvGraphicFramePr>
          <p:cNvPr id="6" name="Content Placeholder 5" descr="Bar graph showing BEdA enrollment data at BBCC">
            <a:extLst>
              <a:ext uri="{FF2B5EF4-FFF2-40B4-BE49-F238E27FC236}">
                <a16:creationId xmlns:a16="http://schemas.microsoft.com/office/drawing/2014/main" id="{32D6C8C1-FC94-4C2C-82DF-6434E8897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532572"/>
              </p:ext>
            </p:extLst>
          </p:nvPr>
        </p:nvGraphicFramePr>
        <p:xfrm>
          <a:off x="350103" y="1658816"/>
          <a:ext cx="8231187" cy="457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FA18CC-438E-4411-85F7-0622933392DB}"/>
              </a:ext>
            </a:extLst>
          </p:cNvPr>
          <p:cNvSpPr txBox="1"/>
          <p:nvPr/>
        </p:nvSpPr>
        <p:spPr>
          <a:xfrm>
            <a:off x="350103" y="6322367"/>
            <a:ext cx="812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retrieved on 5/30/2024 from SBCTC Data Dashboards, located at:  </a:t>
            </a:r>
            <a:r>
              <a:rPr lang="en-US" sz="1200" dirty="0">
                <a:hlinkClick r:id="rId4"/>
              </a:rPr>
              <a:t>https://www.sbctc.edu/colleges-staff/research/data-public/enrollment-data-dashboard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Process – Prior States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Legacy (HP-UX)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5026152" cy="34766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Student completed a paper application/enrollment form with their instructor in their community</a:t>
            </a:r>
          </a:p>
          <a:p>
            <a:r>
              <a:rPr lang="en-US" dirty="0"/>
              <a:t>Open enrollment all quarter</a:t>
            </a:r>
          </a:p>
          <a:p>
            <a:r>
              <a:rPr lang="en-US" dirty="0"/>
              <a:t>Admissions/Registration staff assigned a student ID and enrolled student in Legacy</a:t>
            </a:r>
          </a:p>
          <a:p>
            <a:r>
              <a:rPr lang="en-US" b="1" dirty="0"/>
              <a:t>Total time to start classes: 24-48 hours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ctcLink (prior state)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BEdA staff helped student apply for admission online via the OAA</a:t>
            </a:r>
          </a:p>
          <a:p>
            <a:r>
              <a:rPr lang="en-US" dirty="0"/>
              <a:t>Open enrollment all quarter</a:t>
            </a:r>
          </a:p>
          <a:p>
            <a:r>
              <a:rPr lang="en-US" dirty="0"/>
              <a:t>Admissions/Registration staff matriculated student &amp; term activated</a:t>
            </a:r>
          </a:p>
          <a:p>
            <a:r>
              <a:rPr lang="en-US" dirty="0"/>
              <a:t>BEdA staff enrolled student</a:t>
            </a:r>
          </a:p>
          <a:p>
            <a:r>
              <a:rPr lang="en-US" dirty="0"/>
              <a:t>Student set-up ctcLink and network accounts to access Canvas</a:t>
            </a:r>
          </a:p>
          <a:p>
            <a:r>
              <a:rPr lang="en-US" b="1" dirty="0"/>
              <a:t>Total time to start classes: 5-7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Process – Current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7" y="1681163"/>
            <a:ext cx="9962219" cy="823912"/>
          </a:xfrm>
        </p:spPr>
        <p:txBody>
          <a:bodyPr/>
          <a:lstStyle/>
          <a:p>
            <a:r>
              <a:rPr lang="en-US" dirty="0"/>
              <a:t>ctcLink (current state)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2505075"/>
            <a:ext cx="10052305" cy="3476625"/>
          </a:xfrm>
        </p:spPr>
        <p:txBody>
          <a:bodyPr>
            <a:normAutofit fontScale="92500"/>
          </a:bodyPr>
          <a:lstStyle/>
          <a:p>
            <a:r>
              <a:rPr lang="en-US" dirty="0"/>
              <a:t>Student completes a paper application form with assistance from a BEdA staff member</a:t>
            </a:r>
          </a:p>
          <a:p>
            <a:r>
              <a:rPr lang="en-US" dirty="0"/>
              <a:t>Open enrollment during first six weeks of the quarter only</a:t>
            </a:r>
          </a:p>
          <a:p>
            <a:r>
              <a:rPr lang="en-US" dirty="0"/>
              <a:t>BEdA staff matriculate, term activate, and enroll the student at the same time</a:t>
            </a:r>
          </a:p>
          <a:p>
            <a:r>
              <a:rPr lang="en-US" dirty="0"/>
              <a:t>Student sets-up ctcLink and network accounts to access Canvas</a:t>
            </a:r>
          </a:p>
          <a:p>
            <a:r>
              <a:rPr lang="en-US" b="1" dirty="0"/>
              <a:t>Total time to start classes: 24 hours*</a:t>
            </a:r>
          </a:p>
          <a:p>
            <a:pPr marL="0" indent="0">
              <a:buNone/>
            </a:pPr>
            <a:r>
              <a:rPr lang="en-US" sz="1600" dirty="0"/>
              <a:t>	*This could be slightly longer, depending on the number of applications to process; #GoodProblems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51" y="876300"/>
            <a:ext cx="10058402" cy="647700"/>
          </a:xfrm>
        </p:spPr>
        <p:txBody>
          <a:bodyPr/>
          <a:lstStyle/>
          <a:p>
            <a:r>
              <a:rPr lang="en-US" dirty="0"/>
              <a:t>ctcLink Catalog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7" y="1681163"/>
            <a:ext cx="9962219" cy="823912"/>
          </a:xfrm>
        </p:spPr>
        <p:txBody>
          <a:bodyPr/>
          <a:lstStyle/>
          <a:p>
            <a:r>
              <a:rPr lang="en-US" dirty="0"/>
              <a:t>Impact on QARS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2247168"/>
            <a:ext cx="10949650" cy="347662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Incorrect Minimum &amp; Maximum Units in catalog led to multiple QARS errors</a:t>
            </a:r>
          </a:p>
          <a:p>
            <a:pPr lvl="1"/>
            <a:r>
              <a:rPr lang="en-US" dirty="0"/>
              <a:t>When we entered unit information in the initial catalog builds, we did not know how this would impact EVERYTHING downstream</a:t>
            </a:r>
          </a:p>
          <a:p>
            <a:pPr lvl="1"/>
            <a:r>
              <a:rPr lang="en-US" dirty="0"/>
              <a:t>We thought we could adjust units in the “Adjust Class Associations” instead correcting at the catalog level</a:t>
            </a:r>
          </a:p>
          <a:p>
            <a:pPr lvl="1"/>
            <a:r>
              <a:rPr lang="en-US" dirty="0"/>
              <a:t>We did not understand how units in the catalog interacted with the class build and FWL</a:t>
            </a:r>
          </a:p>
          <a:p>
            <a:r>
              <a:rPr lang="en-US" dirty="0"/>
              <a:t>Correcting the issues </a:t>
            </a:r>
          </a:p>
          <a:p>
            <a:pPr lvl="1"/>
            <a:r>
              <a:rPr lang="en-US" dirty="0"/>
              <a:t>Correcting units in the catalog required an update to Master Course Outlines (MCOs)</a:t>
            </a:r>
          </a:p>
          <a:p>
            <a:pPr lvl="1"/>
            <a:r>
              <a:rPr lang="en-US" dirty="0"/>
              <a:t>Updating MCOs required staff &amp; faculty collaboration, time, and approval by Instructional Council</a:t>
            </a:r>
          </a:p>
        </p:txBody>
      </p:sp>
    </p:spTree>
    <p:extLst>
      <p:ext uri="{BB962C8B-B14F-4D97-AF65-F5344CB8AC3E}">
        <p14:creationId xmlns:p14="http://schemas.microsoft.com/office/powerpoint/2010/main" val="40774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2" y="657959"/>
            <a:ext cx="10058402" cy="823912"/>
          </a:xfrm>
        </p:spPr>
        <p:txBody>
          <a:bodyPr>
            <a:normAutofit/>
          </a:bodyPr>
          <a:lstStyle/>
          <a:p>
            <a:r>
              <a:rPr lang="en-US" sz="2800" dirty="0"/>
              <a:t>OEE (Open Entry/Exit) Classes – Impact on Grades &amp; Credits 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7" y="1681163"/>
            <a:ext cx="9962219" cy="823912"/>
          </a:xfrm>
        </p:spPr>
        <p:txBody>
          <a:bodyPr/>
          <a:lstStyle/>
          <a:p>
            <a:r>
              <a:rPr lang="en-US" dirty="0"/>
              <a:t>Prior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803" y="2505075"/>
            <a:ext cx="10052305" cy="3871546"/>
          </a:xfrm>
        </p:spPr>
        <p:txBody>
          <a:bodyPr>
            <a:normAutofit/>
          </a:bodyPr>
          <a:lstStyle/>
          <a:p>
            <a:r>
              <a:rPr lang="en-US" dirty="0"/>
              <a:t>Competency-based – students can earn +/- credits than enrolled </a:t>
            </a:r>
          </a:p>
          <a:p>
            <a:r>
              <a:rPr lang="en-US" dirty="0"/>
              <a:t>Staff updated actual grades and credits at end-of-term</a:t>
            </a:r>
          </a:p>
          <a:p>
            <a:pPr lvl="1"/>
            <a:r>
              <a:rPr lang="en-US" dirty="0"/>
              <a:t>Required new classes to be built to accurately reflect credits earned</a:t>
            </a:r>
          </a:p>
          <a:p>
            <a:pPr lvl="1"/>
            <a:r>
              <a:rPr lang="en-US" dirty="0"/>
              <a:t>It took four full-time staff 7-10 days to adjust enrollments and credits earned one quarter</a:t>
            </a:r>
          </a:p>
          <a:p>
            <a:r>
              <a:rPr lang="en-US" dirty="0"/>
              <a:t>Impact on faculty contract</a:t>
            </a:r>
          </a:p>
          <a:p>
            <a:pPr lvl="1"/>
            <a:r>
              <a:rPr lang="en-US" dirty="0"/>
              <a:t>Class builds must be based on class credits calculated by instructional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30" y="657959"/>
            <a:ext cx="10924062" cy="823912"/>
          </a:xfrm>
        </p:spPr>
        <p:txBody>
          <a:bodyPr>
            <a:normAutofit/>
          </a:bodyPr>
          <a:lstStyle/>
          <a:p>
            <a:r>
              <a:rPr lang="en-US" sz="2800" dirty="0"/>
              <a:t>OEE (Open Entry/Exit) Classes – Impact on Grades &amp; Credits Earned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7" y="1681163"/>
            <a:ext cx="9962219" cy="823912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2505075"/>
            <a:ext cx="10052305" cy="3476626"/>
          </a:xfrm>
        </p:spPr>
        <p:txBody>
          <a:bodyPr>
            <a:normAutofit/>
          </a:bodyPr>
          <a:lstStyle/>
          <a:p>
            <a:r>
              <a:rPr lang="en-US" dirty="0"/>
              <a:t>Students are enrolled in 1 credit per subject instead of class credits</a:t>
            </a:r>
          </a:p>
          <a:p>
            <a:pPr lvl="1"/>
            <a:r>
              <a:rPr lang="en-US" dirty="0"/>
              <a:t>Due to competency basis students can still earn more credits than enrolled in</a:t>
            </a:r>
          </a:p>
          <a:p>
            <a:r>
              <a:rPr lang="en-US" dirty="0"/>
              <a:t>Actuals (credits and grades) captured in WABERS</a:t>
            </a:r>
          </a:p>
          <a:p>
            <a:pPr lvl="1"/>
            <a:r>
              <a:rPr lang="en-US" dirty="0"/>
              <a:t>Used to provide “transcript-like” documentation to students moving on</a:t>
            </a:r>
          </a:p>
          <a:p>
            <a:pPr lvl="1"/>
            <a:r>
              <a:rPr lang="en-US" dirty="0"/>
              <a:t>Enhancement Request for official BEdA transcripts </a:t>
            </a:r>
          </a:p>
        </p:txBody>
      </p:sp>
    </p:spTree>
    <p:extLst>
      <p:ext uri="{BB962C8B-B14F-4D97-AF65-F5344CB8AC3E}">
        <p14:creationId xmlns:p14="http://schemas.microsoft.com/office/powerpoint/2010/main" val="19825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5" y="1752600"/>
            <a:ext cx="7445740" cy="4229100"/>
          </a:xfrm>
        </p:spPr>
        <p:txBody>
          <a:bodyPr/>
          <a:lstStyle/>
          <a:p>
            <a:r>
              <a:rPr lang="en-US" dirty="0"/>
              <a:t>Barriers to students getting started come in all shapes and sizes</a:t>
            </a:r>
          </a:p>
          <a:p>
            <a:r>
              <a:rPr lang="en-US" dirty="0"/>
              <a:t>Students need wholistic support to get started</a:t>
            </a:r>
          </a:p>
          <a:p>
            <a:r>
              <a:rPr lang="en-US" dirty="0"/>
              <a:t>Coordinating services across departments is critical</a:t>
            </a:r>
          </a:p>
          <a:p>
            <a:r>
              <a:rPr lang="en-US" dirty="0"/>
              <a:t>Course builds in the catalog are critical to downstream processes and reporting</a:t>
            </a:r>
          </a:p>
          <a:p>
            <a:r>
              <a:rPr lang="en-US" dirty="0"/>
              <a:t>Communication, teamwork, and trust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igBendPPT">
  <a:themeElements>
    <a:clrScheme name="Custom 6">
      <a:dk1>
        <a:srgbClr val="132048"/>
      </a:dk1>
      <a:lt1>
        <a:sysClr val="window" lastClr="FFFFFF"/>
      </a:lt1>
      <a:dk2>
        <a:srgbClr val="44546A"/>
      </a:dk2>
      <a:lt2>
        <a:srgbClr val="D1E5F9"/>
      </a:lt2>
      <a:accent1>
        <a:srgbClr val="DDD92A"/>
      </a:accent1>
      <a:accent2>
        <a:srgbClr val="22585D"/>
      </a:accent2>
      <a:accent3>
        <a:srgbClr val="30763A"/>
      </a:accent3>
      <a:accent4>
        <a:srgbClr val="B9314F"/>
      </a:accent4>
      <a:accent5>
        <a:srgbClr val="BF4E30"/>
      </a:accent5>
      <a:accent6>
        <a:srgbClr val="85C04D"/>
      </a:accent6>
      <a:hlink>
        <a:srgbClr val="56B8C1"/>
      </a:hlink>
      <a:folHlink>
        <a:srgbClr val="85C04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gBendPPT" id="{77044124-BECE-4A1F-9FF8-603729D76390}" vid="{DAE7FEBF-5602-4BC1-BEE4-F4A053E5E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Props1.xml><?xml version="1.0" encoding="utf-8"?>
<ds:datastoreItem xmlns:ds="http://schemas.openxmlformats.org/officeDocument/2006/customXml" ds:itemID="{80681271-7000-4733-BC36-3E8A97C0D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82F48F-00DF-4B55-A65E-0B7FB2F77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7B3FE-4384-4509-B7D2-690837B47EAC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95d34d65-a250-4cb0-bba3-9227d5f81723"/>
    <ds:schemaRef ds:uri="28b0818c-7c05-4c23-bf25-0c4cfc264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BigBendPPT</Template>
  <TotalTime>3780</TotalTime>
  <Words>596</Words>
  <Application>Microsoft Office PowerPoint</Application>
  <PresentationFormat>Widescreen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BigBendPPT</vt:lpstr>
      <vt:lpstr>ctcLink? ctcKinks…and fixes!</vt:lpstr>
      <vt:lpstr>ctcLink Kinks &amp; Fixes at BBCC</vt:lpstr>
      <vt:lpstr>BEdA Enrollment Data</vt:lpstr>
      <vt:lpstr>Enrollment Process – Prior States</vt:lpstr>
      <vt:lpstr>Enrollment Process – Current State</vt:lpstr>
      <vt:lpstr>ctcLink Catalog</vt:lpstr>
      <vt:lpstr>OEE (Open Entry/Exit) Classes – Impact on Grades &amp; Credits Earned</vt:lpstr>
      <vt:lpstr>OEE (Open Entry/Exit) Classes – Impact on Grades &amp; Credits Earned (cont.)</vt:lpstr>
      <vt:lpstr>Lessons Learned</vt:lpstr>
      <vt:lpstr>Questions?</vt:lpstr>
    </vt:vector>
  </TitlesOfParts>
  <Company>Big Bend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Sukola, Tiffany</dc:creator>
  <cp:lastModifiedBy>Katelynn Orellana</cp:lastModifiedBy>
  <cp:revision>46</cp:revision>
  <dcterms:created xsi:type="dcterms:W3CDTF">2019-07-31T16:23:33Z</dcterms:created>
  <dcterms:modified xsi:type="dcterms:W3CDTF">2024-07-18T16:21:41Z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