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5"/>
  </p:sldMasterIdLst>
  <p:notesMasterIdLst>
    <p:notesMasterId r:id="rId64"/>
  </p:notesMasterIdLst>
  <p:handoutMasterIdLst>
    <p:handoutMasterId r:id="rId65"/>
  </p:handoutMasterIdLst>
  <p:sldIdLst>
    <p:sldId id="259" r:id="rId6"/>
    <p:sldId id="262" r:id="rId7"/>
    <p:sldId id="320" r:id="rId8"/>
    <p:sldId id="312" r:id="rId9"/>
    <p:sldId id="308" r:id="rId10"/>
    <p:sldId id="310" r:id="rId11"/>
    <p:sldId id="311" r:id="rId12"/>
    <p:sldId id="293" r:id="rId13"/>
    <p:sldId id="331" r:id="rId14"/>
    <p:sldId id="321" r:id="rId15"/>
    <p:sldId id="263" r:id="rId16"/>
    <p:sldId id="292" r:id="rId17"/>
    <p:sldId id="317" r:id="rId18"/>
    <p:sldId id="324" r:id="rId19"/>
    <p:sldId id="318" r:id="rId20"/>
    <p:sldId id="325" r:id="rId21"/>
    <p:sldId id="313" r:id="rId22"/>
    <p:sldId id="330" r:id="rId23"/>
    <p:sldId id="289" r:id="rId24"/>
    <p:sldId id="309" r:id="rId25"/>
    <p:sldId id="326" r:id="rId26"/>
    <p:sldId id="284" r:id="rId27"/>
    <p:sldId id="287" r:id="rId28"/>
    <p:sldId id="342" r:id="rId29"/>
    <p:sldId id="286" r:id="rId30"/>
    <p:sldId id="343" r:id="rId31"/>
    <p:sldId id="285" r:id="rId32"/>
    <p:sldId id="344" r:id="rId33"/>
    <p:sldId id="283" r:id="rId34"/>
    <p:sldId id="282" r:id="rId35"/>
    <p:sldId id="329" r:id="rId36"/>
    <p:sldId id="281" r:id="rId37"/>
    <p:sldId id="334" r:id="rId38"/>
    <p:sldId id="335" r:id="rId39"/>
    <p:sldId id="336" r:id="rId40"/>
    <p:sldId id="337" r:id="rId41"/>
    <p:sldId id="278" r:id="rId42"/>
    <p:sldId id="277" r:id="rId43"/>
    <p:sldId id="332" r:id="rId44"/>
    <p:sldId id="276" r:id="rId45"/>
    <p:sldId id="275" r:id="rId46"/>
    <p:sldId id="341" r:id="rId47"/>
    <p:sldId id="333" r:id="rId48"/>
    <p:sldId id="273" r:id="rId49"/>
    <p:sldId id="272" r:id="rId50"/>
    <p:sldId id="270" r:id="rId51"/>
    <p:sldId id="345" r:id="rId52"/>
    <p:sldId id="338" r:id="rId53"/>
    <p:sldId id="339" r:id="rId54"/>
    <p:sldId id="340" r:id="rId55"/>
    <p:sldId id="267" r:id="rId56"/>
    <p:sldId id="266" r:id="rId57"/>
    <p:sldId id="295" r:id="rId58"/>
    <p:sldId id="296" r:id="rId59"/>
    <p:sldId id="298" r:id="rId60"/>
    <p:sldId id="328" r:id="rId61"/>
    <p:sldId id="265" r:id="rId62"/>
    <p:sldId id="261"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65" autoAdjust="0"/>
    <p:restoredTop sz="86375" autoAdjust="0"/>
  </p:normalViewPr>
  <p:slideViewPr>
    <p:cSldViewPr snapToGrid="0">
      <p:cViewPr varScale="1">
        <p:scale>
          <a:sx n="85" d="100"/>
          <a:sy n="85" d="100"/>
        </p:scale>
        <p:origin x="96" y="348"/>
      </p:cViewPr>
      <p:guideLst/>
    </p:cSldViewPr>
  </p:slideViewPr>
  <p:outlineViewPr>
    <p:cViewPr>
      <p:scale>
        <a:sx n="33" d="100"/>
        <a:sy n="33" d="100"/>
      </p:scale>
      <p:origin x="0" y="-23316"/>
    </p:cViewPr>
  </p:outlineViewPr>
  <p:notesTextViewPr>
    <p:cViewPr>
      <p:scale>
        <a:sx n="1" d="1"/>
        <a:sy n="1" d="1"/>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7/22/2024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dirty="0"/>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7/22/2024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dirty="0"/>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tEkZUlNfcZo&amp;t=2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ixabay.com/illustrations/ai-generated-question-mark-balloon-8800026/"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pixabay.com/illustrations/ai-generated-question-mark-balloon-8800026/"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sc.edu/about/offices_and_divisions/digital-accessibility/toolbox/best_practices/alternative_text/charts-diagrams/index.php"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ebaim.org/techniques/tables/data"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webaim.org/techniques/word/word365win#tables"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pixabay.com/illustrations/ai-generated-question-mark-balloon-8800026/"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illustrations/ai-generated-question-mark-balloon-880002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rackledocs.com/en/why-digital-accessibility-is-a-must-in-todays-corporate-world/?ref=ad#:~:text=Digital%20accessibility%20is%20important%20because,accessing%20important%20information%20and%20servic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highlight>
                  <a:srgbClr val="FFFFFF"/>
                </a:highlight>
                <a:latin typeface="+mn-lt"/>
              </a:rPr>
              <a:t>Accessibility Source: </a:t>
            </a:r>
            <a:r>
              <a:rPr lang="en-US" dirty="0">
                <a:latin typeface="+mn-lt"/>
              </a:rPr>
              <a:t>https://en.wikipedia.org/wiki/Accessibility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Inclusion Source: https://digital.gov/resources/an-introduction-to-inclusion/ </a:t>
            </a:r>
          </a:p>
        </p:txBody>
      </p:sp>
      <p:sp>
        <p:nvSpPr>
          <p:cNvPr id="4" name="Slide Number Placeholder 3"/>
          <p:cNvSpPr>
            <a:spLocks noGrp="1"/>
          </p:cNvSpPr>
          <p:nvPr>
            <p:ph type="sldNum" sz="quarter" idx="5"/>
          </p:nvPr>
        </p:nvSpPr>
        <p:spPr/>
        <p:txBody>
          <a:bodyPr/>
          <a:lstStyle/>
          <a:p>
            <a:fld id="{87384A02-D147-49A8-A06D-A5C08FF69055}" type="slidenum">
              <a:rPr lang="en-US" smtClean="0"/>
              <a:t>4</a:t>
            </a:fld>
            <a:endParaRPr lang="en-US" dirty="0"/>
          </a:p>
        </p:txBody>
      </p:sp>
    </p:spTree>
    <p:extLst>
      <p:ext uri="{BB962C8B-B14F-4D97-AF65-F5344CB8AC3E}">
        <p14:creationId xmlns:p14="http://schemas.microsoft.com/office/powerpoint/2010/main" val="1251061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13</a:t>
            </a:fld>
            <a:endParaRPr lang="en-US" dirty="0"/>
          </a:p>
        </p:txBody>
      </p:sp>
    </p:spTree>
    <p:extLst>
      <p:ext uri="{BB962C8B-B14F-4D97-AF65-F5344CB8AC3E}">
        <p14:creationId xmlns:p14="http://schemas.microsoft.com/office/powerpoint/2010/main" val="2870985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00" dirty="0">
                <a:effectLst/>
                <a:latin typeface="Verdana" panose="020B0604030504040204" pitchFamily="34" charset="0"/>
                <a:ea typeface="Aptos" panose="020B0004020202020204" pitchFamily="34" charset="0"/>
                <a:cs typeface="Times New Roman" panose="02020603050405020304" pitchFamily="18" charset="0"/>
              </a:rPr>
              <a:t>Voice Control Software Demonstration Dragon Naturally Speaking Source:  </a:t>
            </a:r>
            <a:r>
              <a:rPr lang="en-US" sz="1800" kern="100" dirty="0">
                <a:effectLst/>
                <a:latin typeface="Verdana" panose="020B0604030504040204" pitchFamily="34" charset="0"/>
                <a:ea typeface="Aptos" panose="020B0004020202020204" pitchFamily="34" charset="0"/>
                <a:cs typeface="Times New Roman" panose="02020603050405020304" pitchFamily="18" charset="0"/>
              </a:rPr>
              <a:t>https://www.youtube.com/watch?v=YH823aBAX3w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00" dirty="0">
                <a:effectLst/>
                <a:latin typeface="Verdana" panose="020B060403050404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00" dirty="0">
                <a:effectLst/>
                <a:latin typeface="Verdana" panose="020B0604030504040204" pitchFamily="34" charset="0"/>
                <a:ea typeface="Aptos" panose="020B0004020202020204" pitchFamily="34" charset="0"/>
                <a:cs typeface="Times New Roman" panose="02020603050405020304" pitchFamily="18" charset="0"/>
              </a:rPr>
              <a:t>Real captions (rather than auto-captions) are available when turned on</a:t>
            </a:r>
          </a:p>
        </p:txBody>
      </p:sp>
      <p:sp>
        <p:nvSpPr>
          <p:cNvPr id="4" name="Slide Number Placeholder 3"/>
          <p:cNvSpPr>
            <a:spLocks noGrp="1"/>
          </p:cNvSpPr>
          <p:nvPr>
            <p:ph type="sldNum" sz="quarter" idx="5"/>
          </p:nvPr>
        </p:nvSpPr>
        <p:spPr/>
        <p:txBody>
          <a:bodyPr/>
          <a:lstStyle/>
          <a:p>
            <a:fld id="{87384A02-D147-49A8-A06D-A5C08FF69055}" type="slidenum">
              <a:rPr lang="en-US" smtClean="0"/>
              <a:t>14</a:t>
            </a:fld>
            <a:endParaRPr lang="en-US" dirty="0"/>
          </a:p>
        </p:txBody>
      </p:sp>
    </p:spTree>
    <p:extLst>
      <p:ext uri="{BB962C8B-B14F-4D97-AF65-F5344CB8AC3E}">
        <p14:creationId xmlns:p14="http://schemas.microsoft.com/office/powerpoint/2010/main" val="3736408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15</a:t>
            </a:fld>
            <a:endParaRPr lang="en-US" dirty="0"/>
          </a:p>
        </p:txBody>
      </p:sp>
    </p:spTree>
    <p:extLst>
      <p:ext uri="{BB962C8B-B14F-4D97-AF65-F5344CB8AC3E}">
        <p14:creationId xmlns:p14="http://schemas.microsoft.com/office/powerpoint/2010/main" val="3018126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00" dirty="0">
                <a:effectLst/>
                <a:latin typeface="Verdana" panose="020B0604030504040204" pitchFamily="34" charset="0"/>
                <a:ea typeface="Aptos" panose="020B0004020202020204" pitchFamily="34" charset="0"/>
                <a:cs typeface="Times New Roman" panose="02020603050405020304" pitchFamily="18" charset="0"/>
              </a:rPr>
              <a:t>Accessible PDF screen reader demo Source: </a:t>
            </a:r>
            <a:r>
              <a:rPr lang="en-US" sz="1800" u="sng" kern="100" dirty="0">
                <a:solidFill>
                  <a:srgbClr val="467886"/>
                </a:solidFill>
                <a:effectLst/>
                <a:latin typeface="Verdana" panose="020B0604030504040204" pitchFamily="34" charset="0"/>
                <a:ea typeface="Aptos" panose="020B0004020202020204" pitchFamily="34" charset="0"/>
                <a:cs typeface="Times New Roman" panose="02020603050405020304" pitchFamily="18" charset="0"/>
                <a:hlinkClick r:id="rId3"/>
              </a:rPr>
              <a:t>https://www.youtube.com/watch?v=tEkZUlNfcZo&amp;t=2s</a:t>
            </a:r>
            <a:endParaRPr lang="en-US" sz="1800" kern="100" dirty="0">
              <a:effectLst/>
              <a:latin typeface="Verdana" panose="020B060403050404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100" dirty="0">
              <a:effectLst/>
              <a:latin typeface="Verdana" panose="020B060403050404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00">
                <a:effectLst/>
                <a:latin typeface="Verdana" panose="020B0604030504040204" pitchFamily="34" charset="0"/>
                <a:ea typeface="Aptos" panose="020B0004020202020204" pitchFamily="34" charset="0"/>
                <a:cs typeface="Times New Roman" panose="02020603050405020304" pitchFamily="18" charset="0"/>
              </a:rPr>
              <a:t>Real captions (rather than auto-captions) are available when turned on</a:t>
            </a:r>
          </a:p>
        </p:txBody>
      </p:sp>
      <p:sp>
        <p:nvSpPr>
          <p:cNvPr id="4" name="Slide Number Placeholder 3"/>
          <p:cNvSpPr>
            <a:spLocks noGrp="1"/>
          </p:cNvSpPr>
          <p:nvPr>
            <p:ph type="sldNum" sz="quarter" idx="5"/>
          </p:nvPr>
        </p:nvSpPr>
        <p:spPr/>
        <p:txBody>
          <a:bodyPr/>
          <a:lstStyle/>
          <a:p>
            <a:fld id="{87384A02-D147-49A8-A06D-A5C08FF69055}" type="slidenum">
              <a:rPr lang="en-US" smtClean="0"/>
              <a:t>16</a:t>
            </a:fld>
            <a:endParaRPr lang="en-US" dirty="0"/>
          </a:p>
        </p:txBody>
      </p:sp>
    </p:spTree>
    <p:extLst>
      <p:ext uri="{BB962C8B-B14F-4D97-AF65-F5344CB8AC3E}">
        <p14:creationId xmlns:p14="http://schemas.microsoft.com/office/powerpoint/2010/main" val="447268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More on </a:t>
            </a:r>
            <a:r>
              <a:rPr lang="en-US" b="0"/>
              <a:t>all five main points of Policy 188: </a:t>
            </a:r>
            <a:r>
              <a:rPr lang="en-US" b="0" i="0">
                <a:solidFill>
                  <a:srgbClr val="000000"/>
                </a:solidFill>
                <a:effectLst/>
                <a:latin typeface="Montserrat" panose="00000500000000000000" pitchFamily="2" charset="0"/>
              </a:rPr>
              <a:t>Washington </a:t>
            </a:r>
            <a:r>
              <a:rPr lang="en-US" b="0" i="0" dirty="0">
                <a:solidFill>
                  <a:srgbClr val="000000"/>
                </a:solidFill>
                <a:effectLst/>
                <a:latin typeface="Montserrat" panose="00000500000000000000" pitchFamily="2" charset="0"/>
              </a:rPr>
              <a:t>State Accessibility </a:t>
            </a:r>
            <a:r>
              <a:rPr lang="en-US" b="0" i="0">
                <a:solidFill>
                  <a:srgbClr val="000000"/>
                </a:solidFill>
                <a:effectLst/>
                <a:latin typeface="Montserrat" panose="00000500000000000000" pitchFamily="2" charset="0"/>
              </a:rPr>
              <a:t>Legislation </a:t>
            </a:r>
            <a:r>
              <a:rPr lang="en-US" b="0"/>
              <a:t>Source</a:t>
            </a:r>
            <a:r>
              <a:rPr lang="en-US" b="0" dirty="0"/>
              <a:t>: https://www.upanup.com/article/washington-state-accessibility-legislation </a:t>
            </a:r>
          </a:p>
        </p:txBody>
      </p:sp>
      <p:sp>
        <p:nvSpPr>
          <p:cNvPr id="4" name="Slide Number Placeholder 3"/>
          <p:cNvSpPr>
            <a:spLocks noGrp="1"/>
          </p:cNvSpPr>
          <p:nvPr>
            <p:ph type="sldNum" sz="quarter" idx="5"/>
          </p:nvPr>
        </p:nvSpPr>
        <p:spPr/>
        <p:txBody>
          <a:bodyPr/>
          <a:lstStyle/>
          <a:p>
            <a:fld id="{87384A02-D147-49A8-A06D-A5C08FF69055}" type="slidenum">
              <a:rPr lang="en-US" smtClean="0"/>
              <a:t>17</a:t>
            </a:fld>
            <a:endParaRPr lang="en-US" dirty="0"/>
          </a:p>
        </p:txBody>
      </p:sp>
    </p:spTree>
    <p:extLst>
      <p:ext uri="{BB962C8B-B14F-4D97-AF65-F5344CB8AC3E}">
        <p14:creationId xmlns:p14="http://schemas.microsoft.com/office/powerpoint/2010/main" val="1040808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u="sng" kern="100" dirty="0">
                <a:solidFill>
                  <a:srgbClr val="467886"/>
                </a:solidFill>
                <a:effectLst/>
                <a:latin typeface="Verdana" panose="020B0604030504040204" pitchFamily="34" charset="0"/>
                <a:ea typeface="Aptos" panose="020B0004020202020204" pitchFamily="34" charset="0"/>
                <a:cs typeface="Times New Roman" panose="02020603050405020304" pitchFamily="18" charset="0"/>
                <a:hlinkClick r:id="rId3"/>
              </a:rPr>
              <a:t>https://pixabay.com/illustrations/ai-generated-question-mark-balloon-8800026/</a:t>
            </a:r>
            <a:endParaRPr lang="en-US" sz="1200" kern="100" dirty="0">
              <a:effectLst/>
              <a:latin typeface="Verdana" panose="020B060403050404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18</a:t>
            </a:fld>
            <a:endParaRPr lang="en-US" dirty="0"/>
          </a:p>
        </p:txBody>
      </p:sp>
    </p:spTree>
    <p:extLst>
      <p:ext uri="{BB962C8B-B14F-4D97-AF65-F5344CB8AC3E}">
        <p14:creationId xmlns:p14="http://schemas.microsoft.com/office/powerpoint/2010/main" val="1588448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19</a:t>
            </a:fld>
            <a:endParaRPr lang="en-US" dirty="0"/>
          </a:p>
        </p:txBody>
      </p:sp>
    </p:spTree>
    <p:extLst>
      <p:ext uri="{BB962C8B-B14F-4D97-AF65-F5344CB8AC3E}">
        <p14:creationId xmlns:p14="http://schemas.microsoft.com/office/powerpoint/2010/main" val="2716978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11D52"/>
                </a:solidFill>
                <a:effectLst/>
                <a:latin typeface="Calibri" panose="020F0502020204030204" pitchFamily="34" charset="0"/>
                <a:cs typeface="Calibri" panose="020F0502020204030204" pitchFamily="34" charset="0"/>
              </a:rPr>
              <a:t>Universal Design for Learning: An Introduction Source: https://www.nea.org/professional-excellence/student-engagement/tools-tips/universal-design-learning-introduction </a:t>
            </a:r>
          </a:p>
          <a:p>
            <a:r>
              <a:rPr lang="en-US" b="0" dirty="0"/>
              <a:t> </a:t>
            </a:r>
          </a:p>
        </p:txBody>
      </p:sp>
      <p:sp>
        <p:nvSpPr>
          <p:cNvPr id="4" name="Slide Number Placeholder 3"/>
          <p:cNvSpPr>
            <a:spLocks noGrp="1"/>
          </p:cNvSpPr>
          <p:nvPr>
            <p:ph type="sldNum" sz="quarter" idx="5"/>
          </p:nvPr>
        </p:nvSpPr>
        <p:spPr/>
        <p:txBody>
          <a:bodyPr/>
          <a:lstStyle/>
          <a:p>
            <a:fld id="{87384A02-D147-49A8-A06D-A5C08FF69055}" type="slidenum">
              <a:rPr lang="en-US" smtClean="0"/>
              <a:t>20</a:t>
            </a:fld>
            <a:endParaRPr lang="en-US" dirty="0"/>
          </a:p>
        </p:txBody>
      </p:sp>
    </p:spTree>
    <p:extLst>
      <p:ext uri="{BB962C8B-B14F-4D97-AF65-F5344CB8AC3E}">
        <p14:creationId xmlns:p14="http://schemas.microsoft.com/office/powerpoint/2010/main" val="1281532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Additional Sources: </a:t>
            </a:r>
            <a:r>
              <a:rPr lang="en-US" b="0" i="0" dirty="0">
                <a:solidFill>
                  <a:srgbClr val="212121"/>
                </a:solidFill>
                <a:effectLst/>
                <a:highlight>
                  <a:srgbClr val="F1F1F1"/>
                </a:highlight>
                <a:latin typeface="+mn-lt"/>
              </a:rPr>
              <a:t>UDL in the Every Student Succeeds Act (ESSA; 2016): https://www.cast.org/impact/udl-public-policy</a:t>
            </a:r>
          </a:p>
          <a:p>
            <a:r>
              <a:rPr lang="en-US" b="0" dirty="0"/>
              <a:t> </a:t>
            </a:r>
          </a:p>
        </p:txBody>
      </p:sp>
      <p:sp>
        <p:nvSpPr>
          <p:cNvPr id="4" name="Slide Number Placeholder 3"/>
          <p:cNvSpPr>
            <a:spLocks noGrp="1"/>
          </p:cNvSpPr>
          <p:nvPr>
            <p:ph type="sldNum" sz="quarter" idx="5"/>
          </p:nvPr>
        </p:nvSpPr>
        <p:spPr/>
        <p:txBody>
          <a:bodyPr/>
          <a:lstStyle/>
          <a:p>
            <a:fld id="{87384A02-D147-49A8-A06D-A5C08FF69055}" type="slidenum">
              <a:rPr lang="en-US" smtClean="0"/>
              <a:t>21</a:t>
            </a:fld>
            <a:endParaRPr lang="en-US" dirty="0"/>
          </a:p>
        </p:txBody>
      </p:sp>
    </p:spTree>
    <p:extLst>
      <p:ext uri="{BB962C8B-B14F-4D97-AF65-F5344CB8AC3E}">
        <p14:creationId xmlns:p14="http://schemas.microsoft.com/office/powerpoint/2010/main" val="1050870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B8261"/>
                </a:solidFill>
                <a:effectLst/>
                <a:highlight>
                  <a:srgbClr val="FFFFFF"/>
                </a:highlight>
                <a:latin typeface="+mn-lt"/>
              </a:rPr>
              <a:t>Overview of 3 UDL Principles Source: https://durhamcollege.ca/ctl/teaching/planning-to-teach/udl/3-udl-principles/ </a:t>
            </a: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22</a:t>
            </a:fld>
            <a:endParaRPr lang="en-US" dirty="0"/>
          </a:p>
        </p:txBody>
      </p:sp>
    </p:spTree>
    <p:extLst>
      <p:ext uri="{BB962C8B-B14F-4D97-AF65-F5344CB8AC3E}">
        <p14:creationId xmlns:p14="http://schemas.microsoft.com/office/powerpoint/2010/main" val="2551233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020"/>
                </a:solidFill>
                <a:effectLst/>
                <a:highlight>
                  <a:srgbClr val="FFFFFF"/>
                </a:highlight>
                <a:latin typeface="+mn-lt"/>
              </a:rPr>
              <a:t>Digital Accessibility Source: https://userway.org/blog/digital-accessibility/#:~:text=Let's%20get%20started.,navigated%20by%20a%20screen%20reader? </a:t>
            </a:r>
          </a:p>
        </p:txBody>
      </p:sp>
      <p:sp>
        <p:nvSpPr>
          <p:cNvPr id="4" name="Slide Number Placeholder 3"/>
          <p:cNvSpPr>
            <a:spLocks noGrp="1"/>
          </p:cNvSpPr>
          <p:nvPr>
            <p:ph type="sldNum" sz="quarter" idx="5"/>
          </p:nvPr>
        </p:nvSpPr>
        <p:spPr/>
        <p:txBody>
          <a:bodyPr/>
          <a:lstStyle/>
          <a:p>
            <a:fld id="{87384A02-D147-49A8-A06D-A5C08FF69055}" type="slidenum">
              <a:rPr lang="en-US" smtClean="0"/>
              <a:t>5</a:t>
            </a:fld>
            <a:endParaRPr lang="en-US" dirty="0"/>
          </a:p>
        </p:txBody>
      </p:sp>
    </p:spTree>
    <p:extLst>
      <p:ext uri="{BB962C8B-B14F-4D97-AF65-F5344CB8AC3E}">
        <p14:creationId xmlns:p14="http://schemas.microsoft.com/office/powerpoint/2010/main" val="1109517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highlight>
                  <a:srgbClr val="FFFFFF"/>
                </a:highlight>
                <a:latin typeface="OpenSansRegular"/>
              </a:rPr>
              <a:t>The Day 1-Week 1 Approach: UDL from the start </a:t>
            </a:r>
            <a:r>
              <a:rPr lang="en-US" dirty="0">
                <a:latin typeface="+mn-lt"/>
              </a:rPr>
              <a:t>Source: https://www.washington.edu/doit/webinars/?webinar=udlstart#:~:text=In%20this%20webinar%2C%20we'll%20discuss%20using%20principles,1%20and%20Week%201%20of%20the%20term.</a:t>
            </a:r>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23</a:t>
            </a:fld>
            <a:endParaRPr lang="en-US" dirty="0"/>
          </a:p>
        </p:txBody>
      </p:sp>
    </p:spTree>
    <p:extLst>
      <p:ext uri="{BB962C8B-B14F-4D97-AF65-F5344CB8AC3E}">
        <p14:creationId xmlns:p14="http://schemas.microsoft.com/office/powerpoint/2010/main" val="1908523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24</a:t>
            </a:fld>
            <a:endParaRPr lang="en-US" dirty="0"/>
          </a:p>
        </p:txBody>
      </p:sp>
    </p:spTree>
    <p:extLst>
      <p:ext uri="{BB962C8B-B14F-4D97-AF65-F5344CB8AC3E}">
        <p14:creationId xmlns:p14="http://schemas.microsoft.com/office/powerpoint/2010/main" val="2965995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highlight>
                  <a:srgbClr val="FFFFFF"/>
                </a:highlight>
                <a:latin typeface="+mn-lt"/>
              </a:rPr>
              <a:t>The Day 1-Week 1 Approach: UDL from the start </a:t>
            </a:r>
            <a:r>
              <a:rPr lang="en-US" dirty="0">
                <a:latin typeface="+mn-lt"/>
              </a:rPr>
              <a:t>Source: https://www.washington.edu/doit/webinars/?webinar=udlstart#:~:text=In%20this%20webinar%2C%20we'll%20discuss%20using%20principles,1%20and%20Week%201%20of%20the%20term.</a:t>
            </a:r>
          </a:p>
        </p:txBody>
      </p:sp>
      <p:sp>
        <p:nvSpPr>
          <p:cNvPr id="4" name="Slide Number Placeholder 3"/>
          <p:cNvSpPr>
            <a:spLocks noGrp="1"/>
          </p:cNvSpPr>
          <p:nvPr>
            <p:ph type="sldNum" sz="quarter" idx="5"/>
          </p:nvPr>
        </p:nvSpPr>
        <p:spPr/>
        <p:txBody>
          <a:bodyPr/>
          <a:lstStyle/>
          <a:p>
            <a:fld id="{87384A02-D147-49A8-A06D-A5C08FF69055}" type="slidenum">
              <a:rPr lang="en-US" smtClean="0"/>
              <a:t>25</a:t>
            </a:fld>
            <a:endParaRPr lang="en-US" dirty="0"/>
          </a:p>
        </p:txBody>
      </p:sp>
    </p:spTree>
    <p:extLst>
      <p:ext uri="{BB962C8B-B14F-4D97-AF65-F5344CB8AC3E}">
        <p14:creationId xmlns:p14="http://schemas.microsoft.com/office/powerpoint/2010/main" val="1698852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highlight>
                  <a:srgbClr val="FFFFFF"/>
                </a:highlight>
                <a:latin typeface="+mn-lt"/>
              </a:rPr>
              <a:t>The Day 1-Week 1 Approach: UDL from the start </a:t>
            </a:r>
            <a:r>
              <a:rPr lang="en-US" dirty="0">
                <a:latin typeface="+mn-lt"/>
              </a:rPr>
              <a:t>Source: https://www.washington.edu/doit/webinars/?webinar=udlstart#:~:text=In%20this%20webinar%2C%20we'll%20discuss%20using%20principles,1%20and%20Week%201%20of%20the%20term.</a:t>
            </a:r>
          </a:p>
        </p:txBody>
      </p:sp>
      <p:sp>
        <p:nvSpPr>
          <p:cNvPr id="4" name="Slide Number Placeholder 3"/>
          <p:cNvSpPr>
            <a:spLocks noGrp="1"/>
          </p:cNvSpPr>
          <p:nvPr>
            <p:ph type="sldNum" sz="quarter" idx="5"/>
          </p:nvPr>
        </p:nvSpPr>
        <p:spPr/>
        <p:txBody>
          <a:bodyPr/>
          <a:lstStyle/>
          <a:p>
            <a:fld id="{87384A02-D147-49A8-A06D-A5C08FF69055}" type="slidenum">
              <a:rPr lang="en-US" smtClean="0"/>
              <a:t>27</a:t>
            </a:fld>
            <a:endParaRPr lang="en-US" dirty="0"/>
          </a:p>
        </p:txBody>
      </p:sp>
    </p:spTree>
    <p:extLst>
      <p:ext uri="{BB962C8B-B14F-4D97-AF65-F5344CB8AC3E}">
        <p14:creationId xmlns:p14="http://schemas.microsoft.com/office/powerpoint/2010/main" val="1462866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29</a:t>
            </a:fld>
            <a:endParaRPr lang="en-US" dirty="0"/>
          </a:p>
        </p:txBody>
      </p:sp>
    </p:spTree>
    <p:extLst>
      <p:ext uri="{BB962C8B-B14F-4D97-AF65-F5344CB8AC3E}">
        <p14:creationId xmlns:p14="http://schemas.microsoft.com/office/powerpoint/2010/main" val="3708906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FFF4E5"/>
                </a:solidFill>
                <a:effectLst/>
                <a:highlight>
                  <a:srgbClr val="000213"/>
                </a:highlight>
                <a:latin typeface="+mn-lt"/>
              </a:rPr>
              <a:t>Universal Design for Learning (UDL): A teacher’s guide Source</a:t>
            </a:r>
            <a:r>
              <a:rPr lang="en-US" b="1" i="0" dirty="0">
                <a:solidFill>
                  <a:srgbClr val="FFF4E5"/>
                </a:solidFill>
                <a:effectLst/>
                <a:highlight>
                  <a:srgbClr val="000213"/>
                </a:highlight>
                <a:latin typeface="+mn-lt"/>
              </a:rPr>
              <a:t>: </a:t>
            </a:r>
            <a:r>
              <a:rPr lang="en-US" dirty="0">
                <a:latin typeface="+mn-lt"/>
              </a:rPr>
              <a:t> </a:t>
            </a:r>
            <a:r>
              <a:rPr lang="en-US" sz="1200" b="0" u="sng" kern="100" dirty="0">
                <a:solidFill>
                  <a:srgbClr val="467886"/>
                </a:solidFill>
                <a:effectLst/>
                <a:latin typeface="+mn-lt"/>
                <a:ea typeface="Aptos" panose="020B0004020202020204" pitchFamily="34" charset="0"/>
                <a:cs typeface="Times New Roman" panose="02020603050405020304" pitchFamily="18" charset="0"/>
              </a:rPr>
              <a:t>https://www.understood.org/en/articles/understanding-universal-design-for-learning#How_can_I_use_the_three_principles_of_UDL?</a:t>
            </a: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30</a:t>
            </a:fld>
            <a:endParaRPr lang="en-US" dirty="0"/>
          </a:p>
        </p:txBody>
      </p:sp>
    </p:spTree>
    <p:extLst>
      <p:ext uri="{BB962C8B-B14F-4D97-AF65-F5344CB8AC3E}">
        <p14:creationId xmlns:p14="http://schemas.microsoft.com/office/powerpoint/2010/main" val="2348903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800" u="sng" kern="100" dirty="0">
                <a:solidFill>
                  <a:srgbClr val="467886"/>
                </a:solidFill>
                <a:effectLst/>
                <a:latin typeface="Verdana" panose="020B0604030504040204" pitchFamily="34" charset="0"/>
                <a:ea typeface="Aptos" panose="020B0004020202020204" pitchFamily="34" charset="0"/>
                <a:cs typeface="Times New Roman" panose="02020603050405020304" pitchFamily="18" charset="0"/>
                <a:hlinkClick r:id="rId3"/>
              </a:rPr>
              <a:t>https://pixabay.com/illustrations/ai-generated-question-mark-balloon-8800026/</a:t>
            </a:r>
            <a:endParaRPr lang="en-US" sz="1800" kern="100" dirty="0">
              <a:effectLst/>
              <a:latin typeface="Verdana" panose="020B060403050404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31</a:t>
            </a:fld>
            <a:endParaRPr lang="en-US" dirty="0"/>
          </a:p>
        </p:txBody>
      </p:sp>
    </p:spTree>
    <p:extLst>
      <p:ext uri="{BB962C8B-B14F-4D97-AF65-F5344CB8AC3E}">
        <p14:creationId xmlns:p14="http://schemas.microsoft.com/office/powerpoint/2010/main" val="299627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87384A02-D147-49A8-A06D-A5C08FF69055}" type="slidenum">
              <a:rPr lang="en-US" smtClean="0"/>
              <a:t>32</a:t>
            </a:fld>
            <a:endParaRPr lang="en-US" dirty="0"/>
          </a:p>
        </p:txBody>
      </p:sp>
    </p:spTree>
    <p:extLst>
      <p:ext uri="{BB962C8B-B14F-4D97-AF65-F5344CB8AC3E}">
        <p14:creationId xmlns:p14="http://schemas.microsoft.com/office/powerpoint/2010/main" val="1778601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33</a:t>
            </a:fld>
            <a:endParaRPr lang="en-US" dirty="0"/>
          </a:p>
        </p:txBody>
      </p:sp>
    </p:spTree>
    <p:extLst>
      <p:ext uri="{BB962C8B-B14F-4D97-AF65-F5344CB8AC3E}">
        <p14:creationId xmlns:p14="http://schemas.microsoft.com/office/powerpoint/2010/main" val="2142323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35</a:t>
            </a:fld>
            <a:endParaRPr lang="en-US" dirty="0"/>
          </a:p>
        </p:txBody>
      </p:sp>
    </p:spTree>
    <p:extLst>
      <p:ext uri="{BB962C8B-B14F-4D97-AF65-F5344CB8AC3E}">
        <p14:creationId xmlns:p14="http://schemas.microsoft.com/office/powerpoint/2010/main" val="271865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0000"/>
                </a:solidFill>
                <a:effectLst/>
                <a:highlight>
                  <a:srgbClr val="FFFAF5"/>
                </a:highlight>
                <a:latin typeface="+mn-lt"/>
              </a:rPr>
              <a:t>Relationship Between Web Accessibility and Usability </a:t>
            </a:r>
            <a:r>
              <a:rPr lang="en-US" dirty="0">
                <a:latin typeface="+mn-lt"/>
              </a:rPr>
              <a:t>Source: https://www.w3.org/WAI/EO/Drafts/access-use/accessibility-n-usability2010-09Sep-09.html#:~:text=Usability%20is%20about%20making%20products,no%20barriers%20preventing%20equal%20access. </a:t>
            </a:r>
          </a:p>
        </p:txBody>
      </p:sp>
      <p:sp>
        <p:nvSpPr>
          <p:cNvPr id="4" name="Slide Number Placeholder 3"/>
          <p:cNvSpPr>
            <a:spLocks noGrp="1"/>
          </p:cNvSpPr>
          <p:nvPr>
            <p:ph type="sldNum" sz="quarter" idx="5"/>
          </p:nvPr>
        </p:nvSpPr>
        <p:spPr/>
        <p:txBody>
          <a:bodyPr/>
          <a:lstStyle/>
          <a:p>
            <a:fld id="{87384A02-D147-49A8-A06D-A5C08FF69055}" type="slidenum">
              <a:rPr lang="en-US" smtClean="0"/>
              <a:t>6</a:t>
            </a:fld>
            <a:endParaRPr lang="en-US" dirty="0"/>
          </a:p>
        </p:txBody>
      </p:sp>
    </p:spTree>
    <p:extLst>
      <p:ext uri="{BB962C8B-B14F-4D97-AF65-F5344CB8AC3E}">
        <p14:creationId xmlns:p14="http://schemas.microsoft.com/office/powerpoint/2010/main" val="1531316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37</a:t>
            </a:fld>
            <a:endParaRPr lang="en-US" dirty="0"/>
          </a:p>
        </p:txBody>
      </p:sp>
    </p:spTree>
    <p:extLst>
      <p:ext uri="{BB962C8B-B14F-4D97-AF65-F5344CB8AC3E}">
        <p14:creationId xmlns:p14="http://schemas.microsoft.com/office/powerpoint/2010/main" val="316767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C205B"/>
                </a:solidFill>
                <a:effectLst/>
                <a:highlight>
                  <a:srgbClr val="FFFFFF"/>
                </a:highlight>
                <a:latin typeface="Roboto" panose="02000000000000000000" pitchFamily="2" charset="0"/>
              </a:rPr>
              <a:t>Meaningful Alternative Text Descriptions</a:t>
            </a:r>
            <a:r>
              <a:rPr lang="en-US" b="0" i="0" dirty="0">
                <a:solidFill>
                  <a:srgbClr val="666666"/>
                </a:solidFill>
                <a:effectLst/>
                <a:highlight>
                  <a:srgbClr val="FFFFFF"/>
                </a:highlight>
                <a:latin typeface="Lato Extended"/>
              </a:rPr>
              <a:t> Source from WebAIM: https://webaim.org/techniques/alttext/</a:t>
            </a:r>
            <a:endParaRPr lang="en-US" b="0" i="0" dirty="0">
              <a:solidFill>
                <a:srgbClr val="1C205B"/>
              </a:solidFill>
              <a:effectLst/>
              <a:highlight>
                <a:srgbClr val="FFFFFF"/>
              </a:highligh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666666"/>
              </a:solidFill>
              <a:effectLst/>
              <a:highlight>
                <a:srgbClr val="FFFFFF"/>
              </a:highlight>
              <a:latin typeface="Lato Extende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Verdana" panose="020B0604030504040204" pitchFamily="34" charset="0"/>
                <a:ea typeface="Aptos" panose="020B0004020202020204" pitchFamily="34" charset="0"/>
                <a:cs typeface="Times New Roman" panose="02020603050405020304" pitchFamily="18" charset="0"/>
              </a:rPr>
              <a:t>From </a:t>
            </a:r>
            <a:r>
              <a:rPr lang="en-US" sz="1800" b="0" kern="100" dirty="0">
                <a:effectLst/>
                <a:latin typeface="Verdana" panose="020B0604030504040204" pitchFamily="34" charset="0"/>
                <a:ea typeface="Aptos" panose="020B0004020202020204" pitchFamily="34" charset="0"/>
                <a:cs typeface="Times New Roman" panose="02020603050405020304" pitchFamily="18" charset="0"/>
              </a:rPr>
              <a:t>SBCTC's Library of Accessibility Resources | Accessible Design concepts | </a:t>
            </a:r>
            <a:r>
              <a:rPr lang="en-US" b="0" i="0" dirty="0">
                <a:solidFill>
                  <a:srgbClr val="666666"/>
                </a:solidFill>
                <a:effectLst/>
                <a:highlight>
                  <a:srgbClr val="FFFFFF"/>
                </a:highlight>
                <a:latin typeface="Lato Extended"/>
              </a:rPr>
              <a:t>Alt Text for Images Source: https://sbctc.instructure.com/courses/1578604/pages/alt-text-for-images?module_item_id=33185585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C205B"/>
              </a:solidFill>
              <a:effectLst/>
              <a:highlight>
                <a:srgbClr val="FFFFFF"/>
              </a:highligh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87384A02-D147-49A8-A06D-A5C08FF69055}" type="slidenum">
              <a:rPr lang="en-US" smtClean="0"/>
              <a:t>38</a:t>
            </a:fld>
            <a:endParaRPr lang="en-US" dirty="0"/>
          </a:p>
        </p:txBody>
      </p:sp>
    </p:spTree>
    <p:extLst>
      <p:ext uri="{BB962C8B-B14F-4D97-AF65-F5344CB8AC3E}">
        <p14:creationId xmlns:p14="http://schemas.microsoft.com/office/powerpoint/2010/main" val="2993240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C205B"/>
              </a:solidFill>
              <a:effectLst/>
              <a:highlight>
                <a:srgbClr val="FFFFFF"/>
              </a:highligh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87384A02-D147-49A8-A06D-A5C08FF69055}" type="slidenum">
              <a:rPr lang="en-US" smtClean="0"/>
              <a:t>39</a:t>
            </a:fld>
            <a:endParaRPr lang="en-US" dirty="0"/>
          </a:p>
        </p:txBody>
      </p:sp>
    </p:spTree>
    <p:extLst>
      <p:ext uri="{BB962C8B-B14F-4D97-AF65-F5344CB8AC3E}">
        <p14:creationId xmlns:p14="http://schemas.microsoft.com/office/powerpoint/2010/main" val="890338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sz="1200" dirty="0"/>
              <a:t>Context is key when writing good alt text!</a:t>
            </a:r>
          </a:p>
          <a:p>
            <a:pPr marL="0" lvl="0" indent="0" algn="l" rtl="0">
              <a:lnSpc>
                <a:spcPct val="100000"/>
              </a:lnSpc>
              <a:spcBef>
                <a:spcPts val="0"/>
              </a:spcBef>
              <a:spcAft>
                <a:spcPts val="0"/>
              </a:spcAft>
              <a:buSzPts val="1100"/>
              <a:buNone/>
            </a:pPr>
            <a:endParaRPr lang="en-US" sz="1200" dirty="0"/>
          </a:p>
          <a:p>
            <a:pPr marL="0" lvl="0" indent="0" algn="l" rtl="0">
              <a:lnSpc>
                <a:spcPct val="100000"/>
              </a:lnSpc>
              <a:spcBef>
                <a:spcPts val="0"/>
              </a:spcBef>
              <a:spcAft>
                <a:spcPts val="0"/>
              </a:spcAft>
              <a:buSzPts val="1100"/>
              <a:buNone/>
            </a:pPr>
            <a:r>
              <a:rPr lang="en-US" sz="1200" dirty="0"/>
              <a:t>Image Source: </a:t>
            </a:r>
            <a:r>
              <a:rPr lang="en-US" sz="1200" u="sng" dirty="0">
                <a:solidFill>
                  <a:schemeClr val="hlink"/>
                </a:solidFill>
                <a:hlinkClick r:id="rId3"/>
              </a:rPr>
              <a:t>https://www.sc.edu/about/offices_and_divisions/digital-accessibility/toolbox/best_practices/alternative_text/charts-diagrams/index.php</a:t>
            </a:r>
            <a:r>
              <a:rPr lang="en-US" sz="1200" dirty="0"/>
              <a:t> </a:t>
            </a: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40</a:t>
            </a:fld>
            <a:endParaRPr lang="en-US" dirty="0"/>
          </a:p>
        </p:txBody>
      </p:sp>
    </p:spTree>
    <p:extLst>
      <p:ext uri="{BB962C8B-B14F-4D97-AF65-F5344CB8AC3E}">
        <p14:creationId xmlns:p14="http://schemas.microsoft.com/office/powerpoint/2010/main" val="902385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41</a:t>
            </a:fld>
            <a:endParaRPr lang="en-US" dirty="0"/>
          </a:p>
        </p:txBody>
      </p:sp>
    </p:spTree>
    <p:extLst>
      <p:ext uri="{BB962C8B-B14F-4D97-AF65-F5344CB8AC3E}">
        <p14:creationId xmlns:p14="http://schemas.microsoft.com/office/powerpoint/2010/main" val="3213342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44</a:t>
            </a:fld>
            <a:endParaRPr lang="en-US" dirty="0"/>
          </a:p>
        </p:txBody>
      </p:sp>
    </p:spTree>
    <p:extLst>
      <p:ext uri="{BB962C8B-B14F-4D97-AF65-F5344CB8AC3E}">
        <p14:creationId xmlns:p14="http://schemas.microsoft.com/office/powerpoint/2010/main" val="26985436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45</a:t>
            </a:fld>
            <a:endParaRPr lang="en-US" dirty="0"/>
          </a:p>
        </p:txBody>
      </p:sp>
    </p:spTree>
    <p:extLst>
      <p:ext uri="{BB962C8B-B14F-4D97-AF65-F5344CB8AC3E}">
        <p14:creationId xmlns:p14="http://schemas.microsoft.com/office/powerpoint/2010/main" val="2971914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fld id="{87384A02-D147-49A8-A06D-A5C08FF69055}" type="slidenum">
              <a:rPr lang="en-US" smtClean="0"/>
              <a:t>46</a:t>
            </a:fld>
            <a:endParaRPr lang="en-US" dirty="0"/>
          </a:p>
        </p:txBody>
      </p:sp>
    </p:spTree>
    <p:extLst>
      <p:ext uri="{BB962C8B-B14F-4D97-AF65-F5344CB8AC3E}">
        <p14:creationId xmlns:p14="http://schemas.microsoft.com/office/powerpoint/2010/main" val="24131007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47</a:t>
            </a:fld>
            <a:endParaRPr lang="en-US" dirty="0"/>
          </a:p>
        </p:txBody>
      </p:sp>
    </p:spTree>
    <p:extLst>
      <p:ext uri="{BB962C8B-B14F-4D97-AF65-F5344CB8AC3E}">
        <p14:creationId xmlns:p14="http://schemas.microsoft.com/office/powerpoint/2010/main" val="3284897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49</a:t>
            </a:fld>
            <a:endParaRPr lang="en-US" dirty="0"/>
          </a:p>
        </p:txBody>
      </p:sp>
    </p:spTree>
    <p:extLst>
      <p:ext uri="{BB962C8B-B14F-4D97-AF65-F5344CB8AC3E}">
        <p14:creationId xmlns:p14="http://schemas.microsoft.com/office/powerpoint/2010/main" val="965842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highlight>
                  <a:srgbClr val="FAFAFC"/>
                </a:highlight>
                <a:latin typeface="+mn-lt"/>
              </a:rPr>
              <a:t>Accessibility, Usability, and Inclusion Source: </a:t>
            </a:r>
            <a:r>
              <a:rPr lang="en-US" dirty="0">
                <a:latin typeface="+mn-lt"/>
              </a:rPr>
              <a:t>https://www.w3.org/WAI/fundamentals/accessibility-usability-inclusion/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7</a:t>
            </a:fld>
            <a:endParaRPr lang="en-US" dirty="0"/>
          </a:p>
        </p:txBody>
      </p:sp>
    </p:spTree>
    <p:extLst>
      <p:ext uri="{BB962C8B-B14F-4D97-AF65-F5344CB8AC3E}">
        <p14:creationId xmlns:p14="http://schemas.microsoft.com/office/powerpoint/2010/main" val="17865908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51</a:t>
            </a:fld>
            <a:endParaRPr lang="en-US" dirty="0"/>
          </a:p>
        </p:txBody>
      </p:sp>
    </p:spTree>
    <p:extLst>
      <p:ext uri="{BB962C8B-B14F-4D97-AF65-F5344CB8AC3E}">
        <p14:creationId xmlns:p14="http://schemas.microsoft.com/office/powerpoint/2010/main" val="20157107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TPGi Colour Contrast Analyzer (CCA) Source: https://www.tpgi.com/color-contrast-checker/ </a:t>
            </a:r>
          </a:p>
        </p:txBody>
      </p:sp>
      <p:sp>
        <p:nvSpPr>
          <p:cNvPr id="4" name="Slide Number Placeholder 3"/>
          <p:cNvSpPr>
            <a:spLocks noGrp="1"/>
          </p:cNvSpPr>
          <p:nvPr>
            <p:ph type="sldNum" sz="quarter" idx="5"/>
          </p:nvPr>
        </p:nvSpPr>
        <p:spPr/>
        <p:txBody>
          <a:bodyPr/>
          <a:lstStyle/>
          <a:p>
            <a:fld id="{87384A02-D147-49A8-A06D-A5C08FF69055}" type="slidenum">
              <a:rPr lang="en-US" smtClean="0"/>
              <a:t>52</a:t>
            </a:fld>
            <a:endParaRPr lang="en-US" dirty="0"/>
          </a:p>
        </p:txBody>
      </p:sp>
    </p:spTree>
    <p:extLst>
      <p:ext uri="{BB962C8B-B14F-4D97-AF65-F5344CB8AC3E}">
        <p14:creationId xmlns:p14="http://schemas.microsoft.com/office/powerpoint/2010/main" val="14135991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53</a:t>
            </a:fld>
            <a:endParaRPr lang="en-US" dirty="0"/>
          </a:p>
        </p:txBody>
      </p:sp>
    </p:spTree>
    <p:extLst>
      <p:ext uri="{BB962C8B-B14F-4D97-AF65-F5344CB8AC3E}">
        <p14:creationId xmlns:p14="http://schemas.microsoft.com/office/powerpoint/2010/main" val="38591984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sz="1200" dirty="0"/>
              <a:t>WebAIM accessible table article: </a:t>
            </a:r>
            <a:r>
              <a:rPr lang="en-US" sz="1200" u="sng" dirty="0">
                <a:solidFill>
                  <a:schemeClr val="hlink"/>
                </a:solidFill>
                <a:hlinkClick r:id="rId3"/>
              </a:rPr>
              <a:t>https://webaim.org/techniques/tables/data</a:t>
            </a:r>
            <a:r>
              <a:rPr lang="en-US" sz="1200" dirty="0"/>
              <a:t> </a:t>
            </a:r>
          </a:p>
          <a:p>
            <a:pPr marL="0" lvl="0" indent="0" algn="l" rtl="0">
              <a:lnSpc>
                <a:spcPct val="100000"/>
              </a:lnSpc>
              <a:spcBef>
                <a:spcPts val="0"/>
              </a:spcBef>
              <a:spcAft>
                <a:spcPts val="0"/>
              </a:spcAft>
              <a:buSzPts val="1100"/>
              <a:buNone/>
            </a:pPr>
            <a:endParaRPr lang="en-US" sz="1200" dirty="0"/>
          </a:p>
          <a:p>
            <a:pPr marL="0" lvl="0" indent="0" algn="l" rtl="0">
              <a:lnSpc>
                <a:spcPct val="100000"/>
              </a:lnSpc>
              <a:spcBef>
                <a:spcPts val="0"/>
              </a:spcBef>
              <a:spcAft>
                <a:spcPts val="0"/>
              </a:spcAft>
              <a:buSzPts val="1100"/>
              <a:buNone/>
            </a:pPr>
            <a:r>
              <a:rPr lang="en-US" sz="1200" dirty="0"/>
              <a:t>Tables in Word: </a:t>
            </a:r>
            <a:r>
              <a:rPr lang="en-US" sz="1200" u="sng" dirty="0">
                <a:solidFill>
                  <a:schemeClr val="hlink"/>
                </a:solidFill>
                <a:hlinkClick r:id="rId4"/>
              </a:rPr>
              <a:t>https://webaim.org/techniques/word/word365win#tables</a:t>
            </a:r>
            <a:r>
              <a:rPr lang="en-US" sz="1200" dirty="0"/>
              <a:t> </a:t>
            </a: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54</a:t>
            </a:fld>
            <a:endParaRPr lang="en-US" dirty="0"/>
          </a:p>
        </p:txBody>
      </p:sp>
    </p:spTree>
    <p:extLst>
      <p:ext uri="{BB962C8B-B14F-4D97-AF65-F5344CB8AC3E}">
        <p14:creationId xmlns:p14="http://schemas.microsoft.com/office/powerpoint/2010/main" val="33807617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55</a:t>
            </a:fld>
            <a:endParaRPr lang="en-US" dirty="0"/>
          </a:p>
        </p:txBody>
      </p:sp>
    </p:spTree>
    <p:extLst>
      <p:ext uri="{BB962C8B-B14F-4D97-AF65-F5344CB8AC3E}">
        <p14:creationId xmlns:p14="http://schemas.microsoft.com/office/powerpoint/2010/main" val="7637330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u="sng" kern="100" dirty="0">
                <a:solidFill>
                  <a:srgbClr val="467886"/>
                </a:solidFill>
                <a:effectLst/>
                <a:latin typeface="Verdana" panose="020B0604030504040204" pitchFamily="34" charset="0"/>
                <a:ea typeface="Aptos" panose="020B0004020202020204" pitchFamily="34" charset="0"/>
                <a:cs typeface="Times New Roman" panose="02020603050405020304" pitchFamily="18" charset="0"/>
                <a:hlinkClick r:id="rId3"/>
              </a:rPr>
              <a:t>https://pixabay.com/illustrations/ai-generated-question-mark-balloon-8800026/</a:t>
            </a:r>
            <a:endParaRPr lang="en-US" sz="1200" kern="100" dirty="0">
              <a:effectLst/>
              <a:latin typeface="Verdana" panose="020B060403050404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7384A02-D147-49A8-A06D-A5C08FF69055}" type="slidenum">
              <a:rPr lang="en-US" smtClean="0"/>
              <a:t>56</a:t>
            </a:fld>
            <a:endParaRPr lang="en-US" dirty="0"/>
          </a:p>
        </p:txBody>
      </p:sp>
    </p:spTree>
    <p:extLst>
      <p:ext uri="{BB962C8B-B14F-4D97-AF65-F5344CB8AC3E}">
        <p14:creationId xmlns:p14="http://schemas.microsoft.com/office/powerpoint/2010/main" val="15356230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57</a:t>
            </a:fld>
            <a:endParaRPr lang="en-US" dirty="0"/>
          </a:p>
        </p:txBody>
      </p:sp>
    </p:spTree>
    <p:extLst>
      <p:ext uri="{BB962C8B-B14F-4D97-AF65-F5344CB8AC3E}">
        <p14:creationId xmlns:p14="http://schemas.microsoft.com/office/powerpoint/2010/main" val="34630171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58</a:t>
            </a:fld>
            <a:endParaRPr lang="en-US" dirty="0"/>
          </a:p>
        </p:txBody>
      </p:sp>
    </p:spTree>
    <p:extLst>
      <p:ext uri="{BB962C8B-B14F-4D97-AF65-F5344CB8AC3E}">
        <p14:creationId xmlns:p14="http://schemas.microsoft.com/office/powerpoint/2010/main" val="2143761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Disability Source: https://www.cdc.gov/ncbddd/disabilityandhealth/disability.html#:~:text=What%20is%20disability%3F,around%20them%20(participation%20restrictions)</a:t>
            </a:r>
          </a:p>
        </p:txBody>
      </p:sp>
      <p:sp>
        <p:nvSpPr>
          <p:cNvPr id="4" name="Slide Number Placeholder 3"/>
          <p:cNvSpPr>
            <a:spLocks noGrp="1"/>
          </p:cNvSpPr>
          <p:nvPr>
            <p:ph type="sldNum" sz="quarter" idx="5"/>
          </p:nvPr>
        </p:nvSpPr>
        <p:spPr/>
        <p:txBody>
          <a:bodyPr/>
          <a:lstStyle/>
          <a:p>
            <a:fld id="{87384A02-D147-49A8-A06D-A5C08FF69055}" type="slidenum">
              <a:rPr lang="en-US" smtClean="0"/>
              <a:t>8</a:t>
            </a:fld>
            <a:endParaRPr lang="en-US" dirty="0"/>
          </a:p>
        </p:txBody>
      </p:sp>
    </p:spTree>
    <p:extLst>
      <p:ext uri="{BB962C8B-B14F-4D97-AF65-F5344CB8AC3E}">
        <p14:creationId xmlns:p14="http://schemas.microsoft.com/office/powerpoint/2010/main" val="2603319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u="sng" kern="100" dirty="0">
                <a:solidFill>
                  <a:srgbClr val="467886"/>
                </a:solidFill>
                <a:effectLst/>
                <a:latin typeface="Verdana" panose="020B0604030504040204" pitchFamily="34" charset="0"/>
                <a:ea typeface="Aptos" panose="020B0004020202020204" pitchFamily="34" charset="0"/>
                <a:cs typeface="Times New Roman" panose="02020603050405020304" pitchFamily="18" charset="0"/>
                <a:hlinkClick r:id="rId3"/>
              </a:rPr>
              <a:t>https://pixabay.com/illustrations/ai-generated-question-mark-balloon-8800026/</a:t>
            </a:r>
            <a:endParaRPr lang="en-US" sz="1200" kern="100" dirty="0">
              <a:effectLst/>
              <a:latin typeface="Verdana" panose="020B060403050404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9</a:t>
            </a:fld>
            <a:endParaRPr lang="en-US" dirty="0"/>
          </a:p>
        </p:txBody>
      </p:sp>
    </p:spTree>
    <p:extLst>
      <p:ext uri="{BB962C8B-B14F-4D97-AF65-F5344CB8AC3E}">
        <p14:creationId xmlns:p14="http://schemas.microsoft.com/office/powerpoint/2010/main" val="2729250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Verdana" panose="020B060403050404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7384A02-D147-49A8-A06D-A5C08FF69055}" type="slidenum">
              <a:rPr lang="en-US" smtClean="0"/>
              <a:t>10</a:t>
            </a:fld>
            <a:endParaRPr lang="en-US" dirty="0"/>
          </a:p>
        </p:txBody>
      </p:sp>
    </p:spTree>
    <p:extLst>
      <p:ext uri="{BB962C8B-B14F-4D97-AF65-F5344CB8AC3E}">
        <p14:creationId xmlns:p14="http://schemas.microsoft.com/office/powerpoint/2010/main" val="4107994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231F20"/>
                </a:solidFill>
                <a:effectLst/>
                <a:highlight>
                  <a:srgbClr val="FFFFFF"/>
                </a:highlight>
                <a:latin typeface="+mn-lt"/>
              </a:rPr>
              <a:t>What Is the Meaning of A11Y?</a:t>
            </a:r>
            <a:r>
              <a:rPr lang="en-US" sz="1800" b="0" i="0" kern="100" dirty="0">
                <a:solidFill>
                  <a:srgbClr val="231F20"/>
                </a:solidFill>
                <a:effectLst/>
                <a:highlight>
                  <a:srgbClr val="FFFFFF"/>
                </a:highlight>
                <a:latin typeface="+mn-lt"/>
                <a:cs typeface="Times New Roman" panose="02020603050405020304" pitchFamily="18" charset="0"/>
              </a:rPr>
              <a:t> Source: https://www.continualengine.com/blog/what-is-a11y/ </a:t>
            </a:r>
            <a:endParaRPr lang="en-US" sz="2800" b="0" i="0" dirty="0">
              <a:solidFill>
                <a:srgbClr val="231F20"/>
              </a:solidFill>
              <a:effectLst/>
              <a:highlight>
                <a:srgbClr val="FFFFFF"/>
              </a:highlight>
              <a:latin typeface="+mn-lt"/>
            </a:endParaRPr>
          </a:p>
        </p:txBody>
      </p:sp>
      <p:sp>
        <p:nvSpPr>
          <p:cNvPr id="4" name="Slide Number Placeholder 3"/>
          <p:cNvSpPr>
            <a:spLocks noGrp="1"/>
          </p:cNvSpPr>
          <p:nvPr>
            <p:ph type="sldNum" sz="quarter" idx="5"/>
          </p:nvPr>
        </p:nvSpPr>
        <p:spPr/>
        <p:txBody>
          <a:bodyPr/>
          <a:lstStyle/>
          <a:p>
            <a:fld id="{87384A02-D147-49A8-A06D-A5C08FF69055}" type="slidenum">
              <a:rPr lang="en-US" smtClean="0"/>
              <a:t>11</a:t>
            </a:fld>
            <a:endParaRPr lang="en-US" dirty="0"/>
          </a:p>
        </p:txBody>
      </p:sp>
    </p:spTree>
    <p:extLst>
      <p:ext uri="{BB962C8B-B14F-4D97-AF65-F5344CB8AC3E}">
        <p14:creationId xmlns:p14="http://schemas.microsoft.com/office/powerpoint/2010/main" val="1791102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Aptos" panose="020B0004020202020204" pitchFamily="34" charset="0"/>
                <a:cs typeface="Calibri" panose="020F0502020204030204" pitchFamily="34" charset="0"/>
              </a:rPr>
              <a:t>Digital Accessibility Source: </a:t>
            </a:r>
            <a:r>
              <a:rPr lang="en-US" sz="1800" u="sng" kern="100" dirty="0">
                <a:solidFill>
                  <a:srgbClr val="467886"/>
                </a:solidFill>
                <a:effectLst/>
                <a:latin typeface="Calibri" panose="020F0502020204030204" pitchFamily="34" charset="0"/>
                <a:ea typeface="Aptos" panose="020B0004020202020204" pitchFamily="34" charset="0"/>
                <a:cs typeface="Calibri" panose="020F0502020204030204" pitchFamily="34" charset="0"/>
                <a:hlinkClick r:id="rId3"/>
              </a:rPr>
              <a:t>https://www.grackledocs.com/en/why-digital-accessibility-is-a-must-in-todays-corporate-world/?ref=ad#:~:text=Digital%20accessibility%20is%20important%20because,accessing%20important%20information%20and%20services</a:t>
            </a:r>
            <a:r>
              <a:rPr lang="en-US" sz="1800" kern="100" dirty="0">
                <a:effectLst/>
                <a:latin typeface="Calibri" panose="020F0502020204030204" pitchFamily="34" charset="0"/>
                <a:ea typeface="Aptos" panose="020B0004020202020204" pitchFamily="34" charset="0"/>
                <a:cs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12</a:t>
            </a:fld>
            <a:endParaRPr lang="en-US" dirty="0"/>
          </a:p>
        </p:txBody>
      </p:sp>
    </p:spTree>
    <p:extLst>
      <p:ext uri="{BB962C8B-B14F-4D97-AF65-F5344CB8AC3E}">
        <p14:creationId xmlns:p14="http://schemas.microsoft.com/office/powerpoint/2010/main" val="1401850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186" y="3863688"/>
            <a:ext cx="11115967"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494144" y="4976665"/>
            <a:ext cx="11185237"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493184" y="5769405"/>
            <a:ext cx="6153149"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pic>
        <p:nvPicPr>
          <p:cNvPr id="6" name="Picture 5"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5362523" y="0"/>
            <a:ext cx="6829477" cy="3749964"/>
          </a:xfrm>
          <a:prstGeom prst="rect">
            <a:avLst/>
          </a:prstGeom>
        </p:spPr>
      </p:pic>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8"/>
            <a:ext cx="105156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73"/>
            <a:ext cx="105156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D050C99A-C753-4499-A91D-5F42026EA8F2}" type="datetime1">
              <a:rPr lang="en-US" smtClean="0"/>
              <a:t>7/22/2024</a:t>
            </a:fld>
            <a:endParaRPr lang="en-US" dirty="0"/>
          </a:p>
        </p:txBody>
      </p:sp>
      <p:sp>
        <p:nvSpPr>
          <p:cNvPr id="11"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dirty="0"/>
          </a:p>
        </p:txBody>
      </p:sp>
      <p:sp>
        <p:nvSpPr>
          <p:cNvPr id="14"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832"/>
            <a:ext cx="4067706" cy="1481791"/>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D050C99A-C753-4499-A91D-5F42026EA8F2}" type="datetime1">
              <a:rPr lang="en-US" smtClean="0"/>
              <a:t>7/22/2024</a:t>
            </a:fld>
            <a:endParaRPr lang="en-US" dirty="0"/>
          </a:p>
        </p:txBody>
      </p:sp>
      <p:sp>
        <p:nvSpPr>
          <p:cNvPr id="11"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dirty="0"/>
          </a:p>
        </p:txBody>
      </p:sp>
      <p:sp>
        <p:nvSpPr>
          <p:cNvPr id="14"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201"/>
            <a:ext cx="11069783"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692722" y="1174172"/>
            <a:ext cx="11115967"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4584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476958"/>
            <a:ext cx="105156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838200" y="2265367"/>
            <a:ext cx="105156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sp>
        <p:nvSpPr>
          <p:cNvPr id="10" name="TextBox 9">
            <a:extLst>
              <a:ext uri="{FF2B5EF4-FFF2-40B4-BE49-F238E27FC236}">
                <a16:creationId xmlns:a16="http://schemas.microsoft.com/office/drawing/2014/main" id="{AD9A014E-7345-4161-B6F8-70E7EA234759}"/>
              </a:ext>
            </a:extLst>
          </p:cNvPr>
          <p:cNvSpPr txBox="1"/>
          <p:nvPr userDrawn="1"/>
        </p:nvSpPr>
        <p:spPr>
          <a:xfrm>
            <a:off x="1107823" y="6445502"/>
            <a:ext cx="5046616" cy="207749"/>
          </a:xfrm>
          <a:prstGeom prst="rect">
            <a:avLst/>
          </a:prstGeom>
          <a:noFill/>
        </p:spPr>
        <p:txBody>
          <a:bodyPr wrap="square" rtlCol="0">
            <a:spAutoFit/>
          </a:bodyPr>
          <a:lstStyle/>
          <a:p>
            <a:r>
              <a:rPr lang="en-US" sz="750" b="0" i="1" u="sng" kern="1200" dirty="0">
                <a:solidFill>
                  <a:schemeClr val="tx1"/>
                </a:solidFill>
                <a:effectLst/>
                <a:latin typeface="+mn-lt"/>
                <a:ea typeface="+mn-ea"/>
                <a:cs typeface="+mn-cs"/>
              </a:rPr>
              <a:t>CC BY 4.0</a:t>
            </a:r>
            <a:r>
              <a:rPr lang="en-US" sz="750" b="0" i="1" u="none" kern="1200" dirty="0">
                <a:solidFill>
                  <a:schemeClr val="bg1">
                    <a:lumMod val="50000"/>
                  </a:schemeClr>
                </a:solidFill>
                <a:effectLst/>
                <a:latin typeface="+mn-lt"/>
                <a:ea typeface="+mn-ea"/>
                <a:cs typeface="+mn-cs"/>
              </a:rPr>
              <a:t>,</a:t>
            </a:r>
            <a:r>
              <a:rPr lang="en-US" sz="750" b="0" i="1" u="none" kern="1200" baseline="0" dirty="0">
                <a:solidFill>
                  <a:schemeClr val="bg1">
                    <a:lumMod val="50000"/>
                  </a:schemeClr>
                </a:solidFill>
                <a:effectLst/>
                <a:latin typeface="+mn-lt"/>
                <a:ea typeface="+mn-ea"/>
                <a:cs typeface="+mn-cs"/>
              </a:rPr>
              <a:t> except where otherwise noted.</a:t>
            </a:r>
            <a:endParaRPr lang="en-US" sz="750" b="0" i="1" dirty="0">
              <a:solidFill>
                <a:schemeClr val="bg1">
                  <a:lumMod val="50000"/>
                </a:schemeClr>
              </a:solidFill>
              <a:latin typeface="+mn-lt"/>
            </a:endParaRPr>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4" name="Picture 13"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5218"/>
            <a:ext cx="4067706" cy="1481791"/>
          </a:xfrm>
          <a:prstGeom prst="rect">
            <a:avLst/>
          </a:prstGeom>
        </p:spPr>
      </p:pic>
      <p:grpSp>
        <p:nvGrpSpPr>
          <p:cNvPr id="17" name="Group 16"/>
          <p:cNvGrpSpPr/>
          <p:nvPr userDrawn="1"/>
        </p:nvGrpSpPr>
        <p:grpSpPr>
          <a:xfrm>
            <a:off x="627417" y="6435076"/>
            <a:ext cx="480406" cy="228600"/>
            <a:chOff x="973916" y="6435073"/>
            <a:chExt cx="480406" cy="228600"/>
          </a:xfrm>
        </p:grpSpPr>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3916" y="6435073"/>
              <a:ext cx="228600" cy="228600"/>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5722" y="6435073"/>
              <a:ext cx="228600" cy="228600"/>
            </a:xfrm>
            <a:prstGeom prst="rect">
              <a:avLst/>
            </a:prstGeom>
          </p:spPr>
        </p:pic>
      </p:grpSp>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30380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1"/>
          <p:cNvSpPr>
            <a:spLocks noGrp="1"/>
          </p:cNvSpPr>
          <p:nvPr>
            <p:ph type="title"/>
          </p:nvPr>
        </p:nvSpPr>
        <p:spPr>
          <a:xfrm>
            <a:off x="715815" y="1549936"/>
            <a:ext cx="11115967" cy="797070"/>
          </a:xfrm>
          <a:prstGeom prst="rect">
            <a:avLst/>
          </a:prstGeom>
        </p:spPr>
        <p:txBody>
          <a:bodyPr/>
          <a:lstStyle>
            <a:lvl1pPr>
              <a:defRPr sz="3500" cap="none" baseline="0">
                <a:solidFill>
                  <a:srgbClr val="003764"/>
                </a:solidFill>
              </a:defRPr>
            </a:lvl1pPr>
          </a:lstStyle>
          <a:p>
            <a:r>
              <a:rPr lang="en-US" dirty="0"/>
              <a:t>Click to edit Master title style</a:t>
            </a:r>
          </a:p>
        </p:txBody>
      </p:sp>
      <p:sp>
        <p:nvSpPr>
          <p:cNvPr id="15" name="Content Placeholder 2"/>
          <p:cNvSpPr>
            <a:spLocks noGrp="1"/>
          </p:cNvSpPr>
          <p:nvPr>
            <p:ph idx="1"/>
          </p:nvPr>
        </p:nvSpPr>
        <p:spPr>
          <a:xfrm>
            <a:off x="715815" y="2415155"/>
            <a:ext cx="11115967"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F79CB6C7-AD96-437F-A75B-A1987D8D9ACA}" type="datetime1">
              <a:rPr lang="en-US" smtClean="0"/>
              <a:t>7/22/2024</a:t>
            </a:fld>
            <a:endParaRPr lang="en-US" dirty="0"/>
          </a:p>
        </p:txBody>
      </p:sp>
      <p:sp>
        <p:nvSpPr>
          <p:cNvPr id="16"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dirty="0"/>
          </a:p>
        </p:txBody>
      </p:sp>
      <p:sp>
        <p:nvSpPr>
          <p:cNvPr id="17" name="Slide Number Placeholder 5"/>
          <p:cNvSpPr>
            <a:spLocks noGrp="1"/>
          </p:cNvSpPr>
          <p:nvPr>
            <p:ph type="sldNum" sz="quarter" idx="12"/>
          </p:nvPr>
        </p:nvSpPr>
        <p:spPr>
          <a:xfrm>
            <a:off x="11208328" y="6483929"/>
            <a:ext cx="623453" cy="237549"/>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051"/>
            <a:ext cx="4067706" cy="1481791"/>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1"/>
          <p:cNvSpPr>
            <a:spLocks noGrp="1"/>
          </p:cNvSpPr>
          <p:nvPr>
            <p:ph type="title"/>
          </p:nvPr>
        </p:nvSpPr>
        <p:spPr>
          <a:xfrm>
            <a:off x="776625" y="1709747"/>
            <a:ext cx="11027451" cy="2852737"/>
          </a:xfrm>
          <a:prstGeom prst="rect">
            <a:avLst/>
          </a:prstGeom>
        </p:spPr>
        <p:txBody>
          <a:bodyPr anchor="b"/>
          <a:lstStyle>
            <a:lvl1pPr>
              <a:defRPr sz="4800" cap="none" baseline="0">
                <a:solidFill>
                  <a:srgbClr val="003764"/>
                </a:solidFill>
              </a:defRPr>
            </a:lvl1pPr>
          </a:lstStyle>
          <a:p>
            <a:r>
              <a:rPr lang="en-US" dirty="0"/>
              <a:t>Click to edit Master title style</a:t>
            </a:r>
          </a:p>
        </p:txBody>
      </p:sp>
      <p:sp>
        <p:nvSpPr>
          <p:cNvPr id="15" name="Text Placeholder 2"/>
          <p:cNvSpPr>
            <a:spLocks noGrp="1"/>
          </p:cNvSpPr>
          <p:nvPr>
            <p:ph type="body" idx="1"/>
          </p:nvPr>
        </p:nvSpPr>
        <p:spPr>
          <a:xfrm>
            <a:off x="776625" y="4589472"/>
            <a:ext cx="11027451"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0E68BEF8-F67A-4B64-B2F2-CC4AA048128C}" type="datetime1">
              <a:rPr lang="en-US" smtClean="0"/>
              <a:t>7/22/2024</a:t>
            </a:fld>
            <a:endParaRPr lang="en-US" dirty="0"/>
          </a:p>
        </p:txBody>
      </p:sp>
      <p:sp>
        <p:nvSpPr>
          <p:cNvPr id="16"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dirty="0"/>
          </a:p>
        </p:txBody>
      </p:sp>
      <p:sp>
        <p:nvSpPr>
          <p:cNvPr id="17"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834"/>
            <a:ext cx="4067706" cy="1481791"/>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itle 1"/>
          <p:cNvSpPr>
            <a:spLocks noGrp="1"/>
          </p:cNvSpPr>
          <p:nvPr>
            <p:ph type="title"/>
          </p:nvPr>
        </p:nvSpPr>
        <p:spPr>
          <a:xfrm>
            <a:off x="563415" y="1462241"/>
            <a:ext cx="11379204"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563415" y="2400303"/>
            <a:ext cx="5352476"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6345695" y="2400307"/>
            <a:ext cx="5596924"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1001848F-E7F6-4E55-B1DE-CC691BBD4F09}" type="datetime1">
              <a:rPr lang="en-US" smtClean="0"/>
              <a:t>7/22/2024</a:t>
            </a:fld>
            <a:endParaRPr lang="en-US" dirty="0"/>
          </a:p>
        </p:txBody>
      </p:sp>
      <p:sp>
        <p:nvSpPr>
          <p:cNvPr id="18"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dirty="0"/>
          </a:p>
        </p:txBody>
      </p:sp>
      <p:sp>
        <p:nvSpPr>
          <p:cNvPr id="19"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0"/>
            <a:ext cx="4067706" cy="1481791"/>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Title 1"/>
          <p:cNvSpPr>
            <a:spLocks noGrp="1"/>
          </p:cNvSpPr>
          <p:nvPr>
            <p:ph type="title"/>
          </p:nvPr>
        </p:nvSpPr>
        <p:spPr>
          <a:xfrm>
            <a:off x="676369" y="1485854"/>
            <a:ext cx="11113851"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676371" y="2385437"/>
            <a:ext cx="5336504"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676371" y="3003843"/>
            <a:ext cx="5336504"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6386943" y="2385430"/>
            <a:ext cx="5403276"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6386943" y="3003843"/>
            <a:ext cx="5403276"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5E48A247-4D0D-4017-954A-CBEE1B524F16}" type="datetime1">
              <a:rPr lang="en-US" smtClean="0"/>
              <a:t>7/22/2024</a:t>
            </a:fld>
            <a:endParaRPr lang="en-US" dirty="0"/>
          </a:p>
        </p:txBody>
      </p:sp>
      <p:sp>
        <p:nvSpPr>
          <p:cNvPr id="22"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dirty="0"/>
          </a:p>
        </p:txBody>
      </p:sp>
      <p:sp>
        <p:nvSpPr>
          <p:cNvPr id="23"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4" name="Picture 23"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0"/>
            <a:ext cx="4067706" cy="1481791"/>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
          <p:cNvSpPr>
            <a:spLocks noGrp="1"/>
          </p:cNvSpPr>
          <p:nvPr>
            <p:ph type="title"/>
          </p:nvPr>
        </p:nvSpPr>
        <p:spPr>
          <a:xfrm>
            <a:off x="720436" y="1457982"/>
            <a:ext cx="11069783"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3F43D62C-E4AB-4F6C-BB6E-7C3A3BBC5E2B}" type="datetime1">
              <a:rPr lang="en-US" smtClean="0"/>
              <a:t>7/22/2024</a:t>
            </a:fld>
            <a:endParaRPr lang="en-US" dirty="0"/>
          </a:p>
        </p:txBody>
      </p:sp>
      <p:sp>
        <p:nvSpPr>
          <p:cNvPr id="14"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dirty="0"/>
          </a:p>
        </p:txBody>
      </p:sp>
      <p:sp>
        <p:nvSpPr>
          <p:cNvPr id="15"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0"/>
            <a:ext cx="4067706" cy="1481791"/>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92275FF0-9E97-4E0A-B533-109FB6621FD2}" type="datetime1">
              <a:rPr lang="en-US" smtClean="0"/>
              <a:t>7/22/2024</a:t>
            </a:fld>
            <a:endParaRPr lang="en-US" dirty="0"/>
          </a:p>
        </p:txBody>
      </p:sp>
      <p:sp>
        <p:nvSpPr>
          <p:cNvPr id="12"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dirty="0"/>
          </a:p>
        </p:txBody>
      </p:sp>
      <p:sp>
        <p:nvSpPr>
          <p:cNvPr id="13"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4" name="Picture 13"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0"/>
            <a:ext cx="4067706" cy="1481791"/>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Title 1"/>
          <p:cNvSpPr>
            <a:spLocks noGrp="1"/>
          </p:cNvSpPr>
          <p:nvPr>
            <p:ph type="title"/>
          </p:nvPr>
        </p:nvSpPr>
        <p:spPr>
          <a:xfrm>
            <a:off x="648661" y="1385541"/>
            <a:ext cx="4214287"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648661" y="2888673"/>
            <a:ext cx="4214287"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5151389" y="1569027"/>
            <a:ext cx="672195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A3C062AC-1CC2-40A8-B531-F2154AC26E35}" type="datetime1">
              <a:rPr lang="en-US" smtClean="0"/>
              <a:t>7/22/2024</a:t>
            </a:fld>
            <a:endParaRPr lang="en-US" dirty="0"/>
          </a:p>
        </p:txBody>
      </p:sp>
      <p:sp>
        <p:nvSpPr>
          <p:cNvPr id="18"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dirty="0"/>
          </a:p>
        </p:txBody>
      </p:sp>
      <p:sp>
        <p:nvSpPr>
          <p:cNvPr id="19"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5140"/>
            <a:ext cx="4067706" cy="1481791"/>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185269"/>
            <a:ext cx="3080223" cy="1097280"/>
          </a:xfrm>
          <a:prstGeom prst="rect">
            <a:avLst/>
          </a:prstGeom>
        </p:spPr>
      </p:pic>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Title 1"/>
          <p:cNvSpPr>
            <a:spLocks noGrp="1"/>
          </p:cNvSpPr>
          <p:nvPr>
            <p:ph type="title"/>
          </p:nvPr>
        </p:nvSpPr>
        <p:spPr>
          <a:xfrm>
            <a:off x="537829" y="1385541"/>
            <a:ext cx="447751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537829" y="2888676"/>
            <a:ext cx="447751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5365397" y="1569029"/>
            <a:ext cx="6452531"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06EA93EB-E55E-4DBB-B6AA-C54A9BA5E4A4}" type="datetime1">
              <a:rPr lang="en-US" smtClean="0"/>
              <a:t>7/22/2024</a:t>
            </a:fld>
            <a:endParaRPr lang="en-US" dirty="0"/>
          </a:p>
        </p:txBody>
      </p:sp>
      <p:sp>
        <p:nvSpPr>
          <p:cNvPr id="18"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dirty="0"/>
          </a:p>
        </p:txBody>
      </p:sp>
      <p:sp>
        <p:nvSpPr>
          <p:cNvPr id="19"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1111"/>
            <a:ext cx="4067706" cy="1481791"/>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185269"/>
            <a:ext cx="3080223" cy="1097280"/>
          </a:xfrm>
          <a:prstGeom prst="rect">
            <a:avLst/>
          </a:prstGeom>
        </p:spPr>
      </p:pic>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YH823aBAX3w?feature=oembed" TargetMode="Externa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tEkZUlNfcZo?feature=oembed" TargetMode="Externa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hyperlink" Target="https://watech.wa.gov/policies/accessibility-policy" TargetMode="External"/><Relationship Id="rId7" Type="http://schemas.openxmlformats.org/officeDocument/2006/relationships/hyperlink" Target="https://www.justice.gov/opa/pr/justice-department-publish-final-rule-strengthen-web-and-mobile-app-access-peopl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ada.gov/topics/title-ii/" TargetMode="External"/><Relationship Id="rId5" Type="http://schemas.openxmlformats.org/officeDocument/2006/relationships/hyperlink" Target="https://www.section508.gov/blog/accessibility-news-the-section-508-Update/" TargetMode="External"/><Relationship Id="rId4" Type="http://schemas.openxmlformats.org/officeDocument/2006/relationships/hyperlink" Target="https://www.hhs.gov/sites/default/files/ocr/civilrights/resources/factsheets/504.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2.ed.gov/policy/highered/leg/hea08/index.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ebaim.org/techniques/alttex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sbctc.instructure.com/courses/1578604/pages/alt-text-for-images?module_item_id=33185585"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hyperlink" Target="https://www2.ed.gov/about/offices/list/ocr/docs/investigations/more/10122118-b.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sbctc.instructure.com/courses/1578604/pages/hyperlinks?module_item_id=33185587" TargetMode="External"/><Relationship Id="rId2" Type="http://schemas.openxmlformats.org/officeDocument/2006/relationships/hyperlink" Target="https://sbctc.instructure.com/courses/1578604" TargetMode="Externa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tpgi.com/color-contrast-checker/"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ebaim.org/techniques/word/word365win#table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molsson@sbctc.edu"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mailto:vwalton@sbctc.edu"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docs.google.com/document/d/1TvOAxxLDs1tgmauahKebSLSyVfdKIt4x/edit?usp=sharing&amp;ouid=102698993403466181453&amp;rtpof=true&amp;sd=true" TargetMode="External"/><Relationship Id="rId3" Type="http://schemas.openxmlformats.org/officeDocument/2006/relationships/hyperlink" Target="https://sbctc.instructure.com/courses/1578604/pages/relevant-laws-and-policies?module_item_id=33185571" TargetMode="External"/><Relationship Id="rId7" Type="http://schemas.openxmlformats.org/officeDocument/2006/relationships/hyperlink" Target="https://docs.google.com/document/d/1_MUr7tP0B1xjnsTl4j-wCDknX44Lz1EN/edit?usp=sharing&amp;ouid=102698993403466181453&amp;rtpof=true&amp;sd=true"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hyperlink" Target="https://docs.google.com/document/d/1H5FnmrkNZuDXPT_Ri12WeyjMdpkjsPJ8/edit?usp=sharing&amp;ouid=102698993403466181453&amp;rtpof=true&amp;sd=true" TargetMode="External"/><Relationship Id="rId11" Type="http://schemas.openxmlformats.org/officeDocument/2006/relationships/hyperlink" Target="https://support.microsoft.com/en-au/office/rules-for-the-accessibility-checker-651e08f2-0fc3-4e10-aaca-74b4a67101c1" TargetMode="External"/><Relationship Id="rId5" Type="http://schemas.openxmlformats.org/officeDocument/2006/relationships/hyperlink" Target="https://sbctc.instructure.com/courses/1578604" TargetMode="External"/><Relationship Id="rId10" Type="http://schemas.openxmlformats.org/officeDocument/2006/relationships/hyperlink" Target="https://webaim.org/techniques/word/word365win" TargetMode="External"/><Relationship Id="rId4" Type="http://schemas.openxmlformats.org/officeDocument/2006/relationships/hyperlink" Target="https://www.sbctc.edu/colleges-staff/programs-services/educational-technology-open-education/training-registration.aspx" TargetMode="External"/><Relationship Id="rId9" Type="http://schemas.openxmlformats.org/officeDocument/2006/relationships/hyperlink" Target="https://docs.google.com/document/d/1ujIPhmNa907CIBVDdksjOQzuJQIzWzkUVs4GDpM0EME/edit#heading=h.runkvmt2x7mj"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3.org/WAI/fundamentals/accessibility-intr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84" y="3872741"/>
            <a:ext cx="11115967" cy="999259"/>
          </a:xfrm>
        </p:spPr>
        <p:txBody>
          <a:bodyPr/>
          <a:lstStyle/>
          <a:p>
            <a:r>
              <a:rPr lang="en-US" cap="none" dirty="0">
                <a:effectLst/>
                <a:ea typeface="Aptos" panose="020B0004020202020204" pitchFamily="34" charset="0"/>
                <a:cs typeface="Times New Roman" panose="02020603050405020304" pitchFamily="18" charset="0"/>
              </a:rPr>
              <a:t>Best Practices for Creating Accessible Digital Content</a:t>
            </a:r>
            <a:endParaRPr lang="en-US" cap="none" dirty="0"/>
          </a:p>
        </p:txBody>
      </p:sp>
      <p:sp>
        <p:nvSpPr>
          <p:cNvPr id="6" name="Text Placeholder 5"/>
          <p:cNvSpPr>
            <a:spLocks noGrp="1"/>
          </p:cNvSpPr>
          <p:nvPr>
            <p:ph type="body" sz="quarter" idx="10"/>
          </p:nvPr>
        </p:nvSpPr>
        <p:spPr/>
        <p:txBody>
          <a:bodyPr/>
          <a:lstStyle/>
          <a:p>
            <a:r>
              <a:rPr lang="en-US" dirty="0"/>
              <a:t>Vicki Walton</a:t>
            </a:r>
          </a:p>
          <a:p>
            <a:r>
              <a:rPr lang="en-US" dirty="0"/>
              <a:t>July 24, 2024</a:t>
            </a:r>
          </a:p>
        </p:txBody>
      </p:sp>
    </p:spTree>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1" y="2043698"/>
            <a:ext cx="10874830" cy="2770604"/>
          </a:xfrm>
        </p:spPr>
        <p:txBody>
          <a:bodyPr/>
          <a:lstStyle/>
          <a:p>
            <a:pPr algn="ctr"/>
            <a:r>
              <a:rPr lang="en-US" sz="6600" cap="none" dirty="0"/>
              <a:t>UNDERSTANDING ACCESSIBILITY'S SIGNIFICANCE</a:t>
            </a:r>
          </a:p>
        </p:txBody>
      </p:sp>
      <p:sp>
        <p:nvSpPr>
          <p:cNvPr id="4" name="Slide Number Placeholder 3"/>
          <p:cNvSpPr>
            <a:spLocks noGrp="1"/>
          </p:cNvSpPr>
          <p:nvPr>
            <p:ph type="sldNum" sz="quarter" idx="12"/>
          </p:nvPr>
        </p:nvSpPr>
        <p:spPr/>
        <p:txBody>
          <a:bodyPr/>
          <a:lstStyle/>
          <a:p>
            <a:fld id="{DEE5BC03-7CE3-4FE3-BC0A-0ACCA8AC1F24}" type="slidenum">
              <a:rPr lang="en-US" smtClean="0"/>
              <a:pPr/>
              <a:t>10</a:t>
            </a:fld>
            <a:endParaRPr lang="en-US" dirty="0"/>
          </a:p>
        </p:txBody>
      </p:sp>
    </p:spTree>
    <p:extLst>
      <p:ext uri="{BB962C8B-B14F-4D97-AF65-F5344CB8AC3E}">
        <p14:creationId xmlns:p14="http://schemas.microsoft.com/office/powerpoint/2010/main" val="1313510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i="0" dirty="0">
                <a:effectLst/>
                <a:highlight>
                  <a:srgbClr val="FFFFFF"/>
                </a:highlight>
              </a:rPr>
              <a:t>WHAT IS THE MEANING OF A11Y?</a:t>
            </a:r>
          </a:p>
        </p:txBody>
      </p:sp>
      <p:pic>
        <p:nvPicPr>
          <p:cNvPr id="10" name="Picture 9" descr="A11Y is shorthand for “accessibility. Here’s a breakdown of the term:&#10;a: Represents the first letter of “accessible”&#10;11: Represents the number of letters between the first “a” and the last “y” in “accessibility”&#10;y: Represents the last letter of “accessibility”">
            <a:extLst>
              <a:ext uri="{FF2B5EF4-FFF2-40B4-BE49-F238E27FC236}">
                <a16:creationId xmlns:a16="http://schemas.microsoft.com/office/drawing/2014/main" id="{D7810B25-3284-6D73-71F8-CFBD335EB7F8}"/>
              </a:ext>
            </a:extLst>
          </p:cNvPr>
          <p:cNvPicPr>
            <a:picLocks noChangeAspect="1"/>
          </p:cNvPicPr>
          <p:nvPr/>
        </p:nvPicPr>
        <p:blipFill>
          <a:blip r:embed="rId3"/>
          <a:stretch>
            <a:fillRect/>
          </a:stretch>
        </p:blipFill>
        <p:spPr>
          <a:xfrm>
            <a:off x="1863042" y="2381836"/>
            <a:ext cx="7965487" cy="4102093"/>
          </a:xfrm>
          <a:prstGeom prst="rect">
            <a:avLst/>
          </a:prstGeom>
        </p:spPr>
      </p:pic>
      <p:sp>
        <p:nvSpPr>
          <p:cNvPr id="4" name="Slide Number Placeholder 3"/>
          <p:cNvSpPr>
            <a:spLocks noGrp="1"/>
          </p:cNvSpPr>
          <p:nvPr>
            <p:ph type="sldNum" sz="quarter" idx="12"/>
          </p:nvPr>
        </p:nvSpPr>
        <p:spPr/>
        <p:txBody>
          <a:bodyPr/>
          <a:lstStyle/>
          <a:p>
            <a:fld id="{DEE5BC03-7CE3-4FE3-BC0A-0ACCA8AC1F24}" type="slidenum">
              <a:rPr lang="en-US" smtClean="0"/>
              <a:pPr/>
              <a:t>11</a:t>
            </a:fld>
            <a:endParaRPr lang="en-US" dirty="0"/>
          </a:p>
        </p:txBody>
      </p:sp>
    </p:spTree>
    <p:extLst>
      <p:ext uri="{BB962C8B-B14F-4D97-AF65-F5344CB8AC3E}">
        <p14:creationId xmlns:p14="http://schemas.microsoft.com/office/powerpoint/2010/main" val="1787839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cap="none" dirty="0"/>
              <a:t>WHY ACCESSIBILITY MATTERS</a:t>
            </a:r>
            <a:endParaRPr lang="en-US" dirty="0"/>
          </a:p>
        </p:txBody>
      </p:sp>
      <p:sp>
        <p:nvSpPr>
          <p:cNvPr id="3" name="Content Placeholder 2"/>
          <p:cNvSpPr>
            <a:spLocks noGrp="1"/>
          </p:cNvSpPr>
          <p:nvPr>
            <p:ph idx="1"/>
          </p:nvPr>
        </p:nvSpPr>
        <p:spPr>
          <a:xfrm>
            <a:off x="715815" y="2310408"/>
            <a:ext cx="11115967" cy="3757046"/>
          </a:xfrm>
        </p:spPr>
        <p:txBody>
          <a:bodyPr/>
          <a:lstStyle/>
          <a:p>
            <a:r>
              <a:rPr lang="en-US" b="0" i="0" dirty="0">
                <a:effectLst/>
              </a:rPr>
              <a:t>Digital accessibility is important because it ensures that everyone, including people with disabilities, can access and use digital content. It is a way to promote inclusion and diversity and to ensure that no one is excluded from accessing important information and services.</a:t>
            </a:r>
          </a:p>
          <a:p>
            <a:r>
              <a:rPr lang="en-US" sz="2800" b="0" i="0" dirty="0">
                <a:effectLst/>
                <a:highlight>
                  <a:srgbClr val="FFFFFF"/>
                </a:highlight>
              </a:rPr>
              <a:t>When producing or sharing documents, PowerPoint slides, web pages, images or videos, colleges have a legal obligation to make sure people with disabilities can access it.</a:t>
            </a:r>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12</a:t>
            </a:fld>
            <a:endParaRPr lang="en-US" dirty="0"/>
          </a:p>
        </p:txBody>
      </p:sp>
    </p:spTree>
    <p:extLst>
      <p:ext uri="{BB962C8B-B14F-4D97-AF65-F5344CB8AC3E}">
        <p14:creationId xmlns:p14="http://schemas.microsoft.com/office/powerpoint/2010/main" val="70527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00" dirty="0">
                <a:effectLst/>
                <a:ea typeface="Aptos" panose="020B0004020202020204" pitchFamily="34" charset="0"/>
                <a:cs typeface="Times New Roman" panose="02020603050405020304" pitchFamily="18" charset="0"/>
              </a:rPr>
              <a:t>VOICE CONTROL with DRAGON NATURALLY SPEAKING</a:t>
            </a:r>
            <a:endParaRPr lang="en-US" dirty="0"/>
          </a:p>
        </p:txBody>
      </p:sp>
      <p:sp>
        <p:nvSpPr>
          <p:cNvPr id="3" name="Content Placeholder 2"/>
          <p:cNvSpPr>
            <a:spLocks noGrp="1"/>
          </p:cNvSpPr>
          <p:nvPr>
            <p:ph idx="1"/>
          </p:nvPr>
        </p:nvSpPr>
        <p:spPr>
          <a:xfrm>
            <a:off x="715815" y="2279585"/>
            <a:ext cx="11115967" cy="3757046"/>
          </a:xfrm>
        </p:spPr>
        <p:txBody>
          <a:bodyPr/>
          <a:lstStyle/>
          <a:p>
            <a:r>
              <a:rPr lang="en-US" sz="2400" dirty="0"/>
              <a:t>This type of speech recognition software is extremely valuable to anyone who needs to generate a lot of written content without a lot of manual typing. It is also useful for people with disabilities that make it difficult for them to use a keyboard and/or mouse. </a:t>
            </a:r>
          </a:p>
          <a:p>
            <a:r>
              <a:rPr lang="en-US" sz="2400" dirty="0">
                <a:effectLst/>
                <a:ea typeface="Aptos" panose="020B0004020202020204" pitchFamily="34" charset="0"/>
                <a:cs typeface="Aptos" panose="020B0004020202020204" pitchFamily="34" charset="0"/>
              </a:rPr>
              <a:t>Many individuals cannot use a keyboard and/or mouse so they can use voice commands to navigate their computer or compose text. I use Dragon NaturallySpeaking not only in my accessibility evaluations, but I also use it for work because I have some arthritis in my hands, and it gives me a break from having to use the mouse and keyboard all the time.</a:t>
            </a:r>
          </a:p>
          <a:p>
            <a:r>
              <a:rPr lang="en-US" sz="2400" b="1" dirty="0"/>
              <a:t>Video Demo [2 min]</a:t>
            </a:r>
          </a:p>
        </p:txBody>
      </p:sp>
      <p:sp>
        <p:nvSpPr>
          <p:cNvPr id="4" name="Slide Number Placeholder 3"/>
          <p:cNvSpPr>
            <a:spLocks noGrp="1"/>
          </p:cNvSpPr>
          <p:nvPr>
            <p:ph type="sldNum" sz="quarter" idx="12"/>
          </p:nvPr>
        </p:nvSpPr>
        <p:spPr/>
        <p:txBody>
          <a:bodyPr/>
          <a:lstStyle/>
          <a:p>
            <a:fld id="{DEE5BC03-7CE3-4FE3-BC0A-0ACCA8AC1F24}" type="slidenum">
              <a:rPr lang="en-US" smtClean="0"/>
              <a:pPr/>
              <a:t>13</a:t>
            </a:fld>
            <a:endParaRPr lang="en-US" dirty="0"/>
          </a:p>
        </p:txBody>
      </p:sp>
    </p:spTree>
    <p:extLst>
      <p:ext uri="{BB962C8B-B14F-4D97-AF65-F5344CB8AC3E}">
        <p14:creationId xmlns:p14="http://schemas.microsoft.com/office/powerpoint/2010/main" val="1795306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4" y="1378486"/>
            <a:ext cx="11115967" cy="797070"/>
          </a:xfrm>
        </p:spPr>
        <p:txBody>
          <a:bodyPr/>
          <a:lstStyle/>
          <a:p>
            <a:r>
              <a:rPr lang="en-US" sz="3200" kern="100" dirty="0">
                <a:effectLst/>
                <a:ea typeface="Aptos" panose="020B0004020202020204" pitchFamily="34" charset="0"/>
                <a:cs typeface="Times New Roman" panose="02020603050405020304" pitchFamily="18" charset="0"/>
              </a:rPr>
              <a:t>DEMO with DRAGON NATURALLY SPEAKING</a:t>
            </a:r>
            <a:endParaRPr lang="en-US" dirty="0"/>
          </a:p>
        </p:txBody>
      </p:sp>
      <p:pic>
        <p:nvPicPr>
          <p:cNvPr id="7" name="Online Media 6" descr="Voice Control Software Demonstration   Dragon Naturally Speaking video demo.">
            <a:hlinkClick r:id="" action="ppaction://media"/>
            <a:extLst>
              <a:ext uri="{FF2B5EF4-FFF2-40B4-BE49-F238E27FC236}">
                <a16:creationId xmlns:a16="http://schemas.microsoft.com/office/drawing/2014/main" id="{06C07369-54FF-20DE-702D-7C775824AA73}"/>
              </a:ext>
            </a:extLst>
          </p:cNvPr>
          <p:cNvPicPr>
            <a:picLocks noRot="1" noChangeAspect="1"/>
          </p:cNvPicPr>
          <p:nvPr>
            <a:videoFile r:link="rId1"/>
          </p:nvPr>
        </p:nvPicPr>
        <p:blipFill>
          <a:blip r:embed="rId4"/>
          <a:stretch>
            <a:fillRect/>
          </a:stretch>
        </p:blipFill>
        <p:spPr>
          <a:xfrm>
            <a:off x="26988" y="0"/>
            <a:ext cx="12138025" cy="6858000"/>
          </a:xfrm>
          <a:prstGeom prst="rect">
            <a:avLst/>
          </a:prstGeom>
        </p:spPr>
      </p:pic>
      <p:sp>
        <p:nvSpPr>
          <p:cNvPr id="4" name="Slide Number Placeholder 3"/>
          <p:cNvSpPr>
            <a:spLocks noGrp="1"/>
          </p:cNvSpPr>
          <p:nvPr>
            <p:ph type="sldNum" sz="quarter" idx="12"/>
          </p:nvPr>
        </p:nvSpPr>
        <p:spPr/>
        <p:txBody>
          <a:bodyPr/>
          <a:lstStyle/>
          <a:p>
            <a:fld id="{DEE5BC03-7CE3-4FE3-BC0A-0ACCA8AC1F24}" type="slidenum">
              <a:rPr lang="en-US" smtClean="0"/>
              <a:pPr/>
              <a:t>14</a:t>
            </a:fld>
            <a:endParaRPr lang="en-US" dirty="0"/>
          </a:p>
        </p:txBody>
      </p:sp>
    </p:spTree>
    <p:extLst>
      <p:ext uri="{BB962C8B-B14F-4D97-AF65-F5344CB8AC3E}">
        <p14:creationId xmlns:p14="http://schemas.microsoft.com/office/powerpoint/2010/main" val="121070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00" dirty="0">
                <a:effectLst/>
                <a:ea typeface="Aptos" panose="020B0004020202020204" pitchFamily="34" charset="0"/>
                <a:cs typeface="Times New Roman" panose="02020603050405020304" pitchFamily="18" charset="0"/>
              </a:rPr>
              <a:t>SCREEN READER NAVIGATING A PDF</a:t>
            </a:r>
            <a:endParaRPr lang="en-US" dirty="0"/>
          </a:p>
        </p:txBody>
      </p:sp>
      <p:sp>
        <p:nvSpPr>
          <p:cNvPr id="3" name="Content Placeholder 2"/>
          <p:cNvSpPr>
            <a:spLocks noGrp="1"/>
          </p:cNvSpPr>
          <p:nvPr>
            <p:ph idx="1"/>
          </p:nvPr>
        </p:nvSpPr>
        <p:spPr>
          <a:xfrm>
            <a:off x="715815" y="2279585"/>
            <a:ext cx="11115967" cy="3757046"/>
          </a:xfrm>
        </p:spPr>
        <p:txBody>
          <a:bodyPr/>
          <a:lstStyle/>
          <a:p>
            <a:pPr>
              <a:spcBef>
                <a:spcPts val="600"/>
              </a:spcBef>
            </a:pPr>
            <a:r>
              <a:rPr lang="en-US" sz="2400" kern="100" dirty="0">
                <a:effectLst/>
                <a:ea typeface="Aptos" panose="020B0004020202020204" pitchFamily="34" charset="0"/>
                <a:cs typeface="Times New Roman" panose="02020603050405020304" pitchFamily="18" charset="0"/>
              </a:rPr>
              <a:t>This PDF is accessible because </a:t>
            </a:r>
            <a:r>
              <a:rPr lang="en-US" sz="2400" b="1" u="sng" kern="100" dirty="0">
                <a:effectLst/>
                <a:ea typeface="Aptos" panose="020B0004020202020204" pitchFamily="34" charset="0"/>
                <a:cs typeface="Times New Roman" panose="02020603050405020304" pitchFamily="18" charset="0"/>
              </a:rPr>
              <a:t>proper tags </a:t>
            </a:r>
            <a:r>
              <a:rPr lang="en-US" sz="2400" kern="100" dirty="0">
                <a:effectLst/>
                <a:ea typeface="Aptos" panose="020B0004020202020204" pitchFamily="34" charset="0"/>
                <a:cs typeface="Times New Roman" panose="02020603050405020304" pitchFamily="18" charset="0"/>
              </a:rPr>
              <a:t>have been added to the document. Tagging a PDF adds structure to the document and is what makes the content readable by screen readers or search engines, providing a logical and meaningful reading order. </a:t>
            </a:r>
          </a:p>
          <a:p>
            <a:pPr>
              <a:spcBef>
                <a:spcPts val="600"/>
              </a:spcBef>
            </a:pPr>
            <a:r>
              <a:rPr lang="en-US" sz="2400" kern="100" dirty="0">
                <a:effectLst/>
                <a:ea typeface="Aptos" panose="020B0004020202020204" pitchFamily="34" charset="0"/>
                <a:cs typeface="Times New Roman" panose="02020603050405020304" pitchFamily="18" charset="0"/>
              </a:rPr>
              <a:t>By including tags that identify text, headings, lists, tables, and other elements, assistive technology can better understand and navigate the content of the document, making it easier for users with visual impairments to access the information they need. Without tags, none of these accessibility features are possible and the PDF will be inaccessible to individuals who need to use screen readers.</a:t>
            </a:r>
          </a:p>
          <a:p>
            <a:r>
              <a:rPr lang="en-US" sz="2400" b="1" kern="100" dirty="0">
                <a:effectLst/>
                <a:ea typeface="Aptos" panose="020B0004020202020204" pitchFamily="34" charset="0"/>
                <a:cs typeface="Times New Roman" panose="02020603050405020304" pitchFamily="18" charset="0"/>
              </a:rPr>
              <a:t>Video Demo [1:20 min]</a:t>
            </a:r>
            <a:endParaRPr lang="en-US" b="1"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15</a:t>
            </a:fld>
            <a:endParaRPr lang="en-US" dirty="0"/>
          </a:p>
        </p:txBody>
      </p:sp>
    </p:spTree>
    <p:extLst>
      <p:ext uri="{BB962C8B-B14F-4D97-AF65-F5344CB8AC3E}">
        <p14:creationId xmlns:p14="http://schemas.microsoft.com/office/powerpoint/2010/main" val="43712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4" y="1309906"/>
            <a:ext cx="11115967" cy="797070"/>
          </a:xfrm>
        </p:spPr>
        <p:txBody>
          <a:bodyPr/>
          <a:lstStyle/>
          <a:p>
            <a:r>
              <a:rPr lang="en-US" sz="3200" kern="100" dirty="0">
                <a:effectLst/>
                <a:ea typeface="Aptos" panose="020B0004020202020204" pitchFamily="34" charset="0"/>
                <a:cs typeface="Times New Roman" panose="02020603050405020304" pitchFamily="18" charset="0"/>
              </a:rPr>
              <a:t>SCREEN READER DEMO </a:t>
            </a:r>
            <a:endParaRPr lang="en-US" dirty="0"/>
          </a:p>
        </p:txBody>
      </p:sp>
      <p:pic>
        <p:nvPicPr>
          <p:cNvPr id="7" name="Online Media 6" descr="Accessible PDF screen reader demo video demo.">
            <a:hlinkClick r:id="" action="ppaction://media"/>
            <a:extLst>
              <a:ext uri="{FF2B5EF4-FFF2-40B4-BE49-F238E27FC236}">
                <a16:creationId xmlns:a16="http://schemas.microsoft.com/office/drawing/2014/main" id="{02273830-68BD-8485-C833-6A758842277A}"/>
              </a:ext>
            </a:extLst>
          </p:cNvPr>
          <p:cNvPicPr>
            <a:picLocks noRot="1" noChangeAspect="1"/>
          </p:cNvPicPr>
          <p:nvPr>
            <a:videoFile r:link="rId1"/>
          </p:nvPr>
        </p:nvPicPr>
        <p:blipFill>
          <a:blip r:embed="rId4"/>
          <a:stretch>
            <a:fillRect/>
          </a:stretch>
        </p:blipFill>
        <p:spPr>
          <a:xfrm>
            <a:off x="26988" y="0"/>
            <a:ext cx="12138025" cy="6858000"/>
          </a:xfrm>
          <a:prstGeom prst="rect">
            <a:avLst/>
          </a:prstGeom>
        </p:spPr>
      </p:pic>
      <p:sp>
        <p:nvSpPr>
          <p:cNvPr id="4" name="Slide Number Placeholder 3"/>
          <p:cNvSpPr>
            <a:spLocks noGrp="1"/>
          </p:cNvSpPr>
          <p:nvPr>
            <p:ph type="sldNum" sz="quarter" idx="12"/>
          </p:nvPr>
        </p:nvSpPr>
        <p:spPr/>
        <p:txBody>
          <a:bodyPr/>
          <a:lstStyle/>
          <a:p>
            <a:fld id="{DEE5BC03-7CE3-4FE3-BC0A-0ACCA8AC1F24}" type="slidenum">
              <a:rPr lang="en-US" smtClean="0"/>
              <a:pPr/>
              <a:t>16</a:t>
            </a:fld>
            <a:endParaRPr lang="en-US" dirty="0"/>
          </a:p>
        </p:txBody>
      </p:sp>
    </p:spTree>
    <p:extLst>
      <p:ext uri="{BB962C8B-B14F-4D97-AF65-F5344CB8AC3E}">
        <p14:creationId xmlns:p14="http://schemas.microsoft.com/office/powerpoint/2010/main" val="278848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cap="none" dirty="0"/>
              <a:t>*LEGAL OBLIGATIONS*</a:t>
            </a:r>
            <a:endParaRPr lang="en-US" dirty="0"/>
          </a:p>
        </p:txBody>
      </p:sp>
      <p:sp>
        <p:nvSpPr>
          <p:cNvPr id="3" name="Content Placeholder 2"/>
          <p:cNvSpPr>
            <a:spLocks noGrp="1"/>
          </p:cNvSpPr>
          <p:nvPr>
            <p:ph idx="1"/>
          </p:nvPr>
        </p:nvSpPr>
        <p:spPr>
          <a:xfrm>
            <a:off x="715814" y="2300133"/>
            <a:ext cx="11115967" cy="3757046"/>
          </a:xfrm>
        </p:spPr>
        <p:txBody>
          <a:bodyPr/>
          <a:lstStyle/>
          <a:p>
            <a:pPr marL="0" indent="0">
              <a:buNone/>
            </a:pPr>
            <a:r>
              <a:rPr lang="en-US" sz="2400" dirty="0">
                <a:effectLst/>
                <a:ea typeface="Aptos" panose="020B0004020202020204" pitchFamily="34" charset="0"/>
                <a:cs typeface="Times New Roman" panose="02020603050405020304" pitchFamily="18" charset="0"/>
              </a:rPr>
              <a:t>We are legally mandated to procure accessible products and produce accessible content.</a:t>
            </a:r>
            <a:endParaRPr lang="en-US" sz="800" dirty="0">
              <a:effectLst/>
              <a:ea typeface="Aptos" panose="020B0004020202020204" pitchFamily="34" charset="0"/>
              <a:cs typeface="Times New Roman" panose="02020603050405020304" pitchFamily="18" charset="0"/>
            </a:endParaRPr>
          </a:p>
          <a:p>
            <a:pPr lvl="1"/>
            <a:r>
              <a:rPr lang="en-US" kern="100" dirty="0">
                <a:effectLst/>
                <a:ea typeface="Aptos" panose="020B0004020202020204" pitchFamily="34" charset="0"/>
                <a:cs typeface="Times New Roman" panose="02020603050405020304" pitchFamily="18" charset="0"/>
              </a:rPr>
              <a:t>Office of the Chief Information Officer (OCIO) </a:t>
            </a:r>
            <a:r>
              <a:rPr lang="en-US" b="1" u="sng" kern="100" dirty="0">
                <a:solidFill>
                  <a:srgbClr val="467886"/>
                </a:solidFill>
                <a:effectLst/>
                <a:ea typeface="Aptos" panose="020B0004020202020204" pitchFamily="34" charset="0"/>
                <a:cs typeface="Times New Roman" panose="02020603050405020304" pitchFamily="18" charset="0"/>
                <a:hlinkClick r:id="rId3"/>
              </a:rPr>
              <a:t>Washington State Policy 188</a:t>
            </a:r>
            <a:endParaRPr lang="en-US" kern="100" dirty="0">
              <a:effectLst/>
              <a:ea typeface="Aptos" panose="020B0004020202020204" pitchFamily="34" charset="0"/>
              <a:cs typeface="Times New Roman" panose="02020603050405020304" pitchFamily="18" charset="0"/>
            </a:endParaRPr>
          </a:p>
          <a:p>
            <a:pPr lvl="1"/>
            <a:r>
              <a:rPr lang="en-US" b="1" u="sng" dirty="0">
                <a:solidFill>
                  <a:srgbClr val="467886"/>
                </a:solidFill>
                <a:effectLst/>
                <a:ea typeface="Aptos" panose="020B0004020202020204" pitchFamily="34" charset="0"/>
                <a:cs typeface="Times New Roman" panose="02020603050405020304" pitchFamily="18" charset="0"/>
                <a:hlinkClick r:id="rId4"/>
              </a:rPr>
              <a:t>Section 504 of the Rehabilitation Act of 1973</a:t>
            </a:r>
            <a:endParaRPr lang="en-US" b="1" u="sng" dirty="0">
              <a:solidFill>
                <a:srgbClr val="467886"/>
              </a:solidFill>
              <a:effectLst/>
              <a:ea typeface="Aptos" panose="020B0004020202020204" pitchFamily="34" charset="0"/>
              <a:cs typeface="Times New Roman" panose="02020603050405020304" pitchFamily="18" charset="0"/>
            </a:endParaRPr>
          </a:p>
          <a:p>
            <a:pPr lvl="1"/>
            <a:r>
              <a:rPr lang="en-US" b="1" u="sng" dirty="0">
                <a:solidFill>
                  <a:srgbClr val="467886"/>
                </a:solidFill>
                <a:effectLst/>
                <a:ea typeface="Aptos" panose="020B0004020202020204" pitchFamily="34" charset="0"/>
                <a:cs typeface="Times New Roman" panose="02020603050405020304" pitchFamily="18" charset="0"/>
                <a:hlinkClick r:id="rId5"/>
              </a:rPr>
              <a:t>Section 508 Refresh</a:t>
            </a:r>
            <a:endParaRPr lang="en-US" b="1" u="sng" dirty="0">
              <a:solidFill>
                <a:srgbClr val="467886"/>
              </a:solidFill>
              <a:ea typeface="Aptos" panose="020B0004020202020204" pitchFamily="34" charset="0"/>
              <a:cs typeface="Times New Roman" panose="02020603050405020304" pitchFamily="18" charset="0"/>
            </a:endParaRPr>
          </a:p>
          <a:p>
            <a:pPr lvl="1"/>
            <a:r>
              <a:rPr lang="en-US" b="1" u="sng" dirty="0">
                <a:solidFill>
                  <a:srgbClr val="467886"/>
                </a:solidFill>
                <a:effectLst/>
                <a:ea typeface="Aptos" panose="020B0004020202020204" pitchFamily="34" charset="0"/>
                <a:cs typeface="Times New Roman" panose="02020603050405020304" pitchFamily="18" charset="0"/>
                <a:hlinkClick r:id="rId6"/>
              </a:rPr>
              <a:t>ADA Title II</a:t>
            </a:r>
            <a:endParaRPr lang="en-US" b="1" u="sng" dirty="0">
              <a:solidFill>
                <a:srgbClr val="467886"/>
              </a:solidFill>
              <a:effectLst/>
              <a:ea typeface="Aptos" panose="020B0004020202020204" pitchFamily="34" charset="0"/>
              <a:cs typeface="Times New Roman" panose="02020603050405020304" pitchFamily="18" charset="0"/>
            </a:endParaRPr>
          </a:p>
          <a:p>
            <a:pPr lvl="1"/>
            <a:r>
              <a:rPr lang="en-US" b="1" u="sng" dirty="0">
                <a:solidFill>
                  <a:srgbClr val="467886"/>
                </a:solidFill>
                <a:effectLst/>
                <a:ea typeface="Aptos" panose="020B0004020202020204" pitchFamily="34" charset="0"/>
                <a:cs typeface="Times New Roman" panose="02020603050405020304" pitchFamily="18" charset="0"/>
                <a:hlinkClick r:id="rId7"/>
              </a:rPr>
              <a:t>On April 24, 2024</a:t>
            </a:r>
            <a:r>
              <a:rPr lang="en-US" dirty="0">
                <a:effectLst/>
                <a:ea typeface="Aptos" panose="020B0004020202020204" pitchFamily="34" charset="0"/>
                <a:cs typeface="Times New Roman" panose="02020603050405020304" pitchFamily="18" charset="0"/>
              </a:rPr>
              <a:t>, the Department of Justice’s Civil Rights Division (DOJ) issued a final rule revising Title II of the Americans with Disabilities Act (ADA)</a:t>
            </a:r>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17</a:t>
            </a:fld>
            <a:endParaRPr lang="en-US" dirty="0"/>
          </a:p>
        </p:txBody>
      </p:sp>
    </p:spTree>
    <p:extLst>
      <p:ext uri="{BB962C8B-B14F-4D97-AF65-F5344CB8AC3E}">
        <p14:creationId xmlns:p14="http://schemas.microsoft.com/office/powerpoint/2010/main" val="3474390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cap="none" dirty="0"/>
              <a:t>QUESTIONS ABOUT UNDERSTANDING ACCESSIBILITY</a:t>
            </a:r>
            <a:endParaRPr lang="en-US" dirty="0"/>
          </a:p>
        </p:txBody>
      </p:sp>
      <p:pic>
        <p:nvPicPr>
          <p:cNvPr id="8" name="Content Placeholder 7" descr="A group of colorful question marks.">
            <a:extLst>
              <a:ext uri="{FF2B5EF4-FFF2-40B4-BE49-F238E27FC236}">
                <a16:creationId xmlns:a16="http://schemas.microsoft.com/office/drawing/2014/main" id="{4804C080-977F-B897-FD6B-96B04CF44E9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48700" y="2536661"/>
            <a:ext cx="5636418" cy="3757612"/>
          </a:xfrm>
        </p:spPr>
      </p:pic>
      <p:sp>
        <p:nvSpPr>
          <p:cNvPr id="4" name="Slide Number Placeholder 3"/>
          <p:cNvSpPr>
            <a:spLocks noGrp="1"/>
          </p:cNvSpPr>
          <p:nvPr>
            <p:ph type="sldNum" sz="quarter" idx="12"/>
          </p:nvPr>
        </p:nvSpPr>
        <p:spPr/>
        <p:txBody>
          <a:bodyPr/>
          <a:lstStyle/>
          <a:p>
            <a:fld id="{DEE5BC03-7CE3-4FE3-BC0A-0ACCA8AC1F24}" type="slidenum">
              <a:rPr lang="en-US" smtClean="0"/>
              <a:pPr/>
              <a:t>18</a:t>
            </a:fld>
            <a:endParaRPr lang="en-US" dirty="0"/>
          </a:p>
        </p:txBody>
      </p:sp>
    </p:spTree>
    <p:extLst>
      <p:ext uri="{BB962C8B-B14F-4D97-AF65-F5344CB8AC3E}">
        <p14:creationId xmlns:p14="http://schemas.microsoft.com/office/powerpoint/2010/main" val="474137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016" y="2322552"/>
            <a:ext cx="11115967" cy="797070"/>
          </a:xfrm>
        </p:spPr>
        <p:txBody>
          <a:bodyPr/>
          <a:lstStyle/>
          <a:p>
            <a:pPr algn="ctr"/>
            <a:r>
              <a:rPr lang="en-US" sz="6000" dirty="0"/>
              <a:t>UNIVERSAL DESIGN FOR LEARNING (UDL)</a:t>
            </a:r>
          </a:p>
        </p:txBody>
      </p:sp>
      <p:sp>
        <p:nvSpPr>
          <p:cNvPr id="4" name="Slide Number Placeholder 3"/>
          <p:cNvSpPr>
            <a:spLocks noGrp="1"/>
          </p:cNvSpPr>
          <p:nvPr>
            <p:ph type="sldNum" sz="quarter" idx="12"/>
          </p:nvPr>
        </p:nvSpPr>
        <p:spPr/>
        <p:txBody>
          <a:bodyPr/>
          <a:lstStyle/>
          <a:p>
            <a:fld id="{DEE5BC03-7CE3-4FE3-BC0A-0ACCA8AC1F24}" type="slidenum">
              <a:rPr lang="en-US" smtClean="0"/>
              <a:pPr/>
              <a:t>19</a:t>
            </a:fld>
            <a:endParaRPr lang="en-US" dirty="0"/>
          </a:p>
        </p:txBody>
      </p:sp>
    </p:spTree>
    <p:extLst>
      <p:ext uri="{BB962C8B-B14F-4D97-AF65-F5344CB8AC3E}">
        <p14:creationId xmlns:p14="http://schemas.microsoft.com/office/powerpoint/2010/main" val="716261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5" y="1529388"/>
            <a:ext cx="11115967" cy="797070"/>
          </a:xfrm>
        </p:spPr>
        <p:txBody>
          <a:bodyPr/>
          <a:lstStyle/>
          <a:p>
            <a:r>
              <a:rPr lang="en-US" cap="none" dirty="0"/>
              <a:t>AGENDA</a:t>
            </a:r>
          </a:p>
        </p:txBody>
      </p:sp>
      <p:sp>
        <p:nvSpPr>
          <p:cNvPr id="3" name="Content Placeholder 2"/>
          <p:cNvSpPr>
            <a:spLocks noGrp="1"/>
          </p:cNvSpPr>
          <p:nvPr>
            <p:ph idx="1"/>
          </p:nvPr>
        </p:nvSpPr>
        <p:spPr/>
        <p:txBody>
          <a:bodyPr/>
          <a:lstStyle/>
          <a:p>
            <a:r>
              <a:rPr lang="en-US" sz="3600" dirty="0">
                <a:effectLst/>
                <a:ea typeface="Aptos" panose="020B0004020202020204" pitchFamily="34" charset="0"/>
                <a:cs typeface="Arial" panose="020B0604020202020204" pitchFamily="34" charset="0"/>
              </a:rPr>
              <a:t>Definitions</a:t>
            </a:r>
          </a:p>
          <a:p>
            <a:r>
              <a:rPr lang="en-US" sz="3600" dirty="0">
                <a:effectLst/>
                <a:ea typeface="Aptos" panose="020B0004020202020204" pitchFamily="34" charset="0"/>
                <a:cs typeface="Arial" panose="020B0604020202020204" pitchFamily="34" charset="0"/>
              </a:rPr>
              <a:t>Understanding Accessibility's Significance</a:t>
            </a:r>
          </a:p>
          <a:p>
            <a:r>
              <a:rPr lang="en-US" sz="3600" dirty="0">
                <a:effectLst/>
                <a:ea typeface="Aptos" panose="020B0004020202020204" pitchFamily="34" charset="0"/>
                <a:cs typeface="Arial" panose="020B0604020202020204" pitchFamily="34" charset="0"/>
              </a:rPr>
              <a:t>Universal Design for Learning (UDL)</a:t>
            </a:r>
            <a:endParaRPr lang="en-US" sz="3600" dirty="0">
              <a:ea typeface="Aptos" panose="020B0004020202020204" pitchFamily="34" charset="0"/>
              <a:cs typeface="Arial" panose="020B0604020202020204" pitchFamily="34" charset="0"/>
            </a:endParaRPr>
          </a:p>
          <a:p>
            <a:r>
              <a:rPr lang="en-US" sz="3600" dirty="0">
                <a:effectLst/>
                <a:ea typeface="Aptos" panose="020B0004020202020204" pitchFamily="34" charset="0"/>
                <a:cs typeface="Arial" panose="020B0604020202020204" pitchFamily="34" charset="0"/>
              </a:rPr>
              <a:t>Core Concepts for Accessible Content</a:t>
            </a:r>
            <a:endParaRPr lang="en-US" sz="36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DEE5BC03-7CE3-4FE3-BC0A-0ACCA8AC1F24}" type="slidenum">
              <a:rPr lang="en-US" smtClean="0"/>
              <a:pPr/>
              <a:t>2</a:t>
            </a:fld>
            <a:endParaRPr lang="en-US" dirty="0"/>
          </a:p>
        </p:txBody>
      </p:sp>
    </p:spTree>
    <p:extLst>
      <p:ext uri="{BB962C8B-B14F-4D97-AF65-F5344CB8AC3E}">
        <p14:creationId xmlns:p14="http://schemas.microsoft.com/office/powerpoint/2010/main" val="61151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DESIGN FOR LEARNING (UDL)- INTRO</a:t>
            </a:r>
          </a:p>
        </p:txBody>
      </p:sp>
      <p:sp>
        <p:nvSpPr>
          <p:cNvPr id="3" name="Content Placeholder 2"/>
          <p:cNvSpPr>
            <a:spLocks noGrp="1"/>
          </p:cNvSpPr>
          <p:nvPr>
            <p:ph idx="1"/>
          </p:nvPr>
        </p:nvSpPr>
        <p:spPr/>
        <p:txBody>
          <a:bodyPr/>
          <a:lstStyle/>
          <a:p>
            <a:pPr marL="0" marR="0" lvl="0" indent="0">
              <a:spcBef>
                <a:spcPts val="600"/>
              </a:spcBef>
              <a:spcAft>
                <a:spcPts val="0"/>
              </a:spcAft>
              <a:buNone/>
              <a:tabLst>
                <a:tab pos="457200" algn="l"/>
              </a:tabLst>
            </a:pPr>
            <a:r>
              <a:rPr lang="en-US" b="0" i="0" dirty="0">
                <a:effectLst/>
              </a:rPr>
              <a:t>Influenced by the Americans with Disabilities Act of 1990, the concept of Universal Design (UD) originated in the field of architecture, recognizing buildings with built-in accessibility for everyone was a superior approach to retrofitting buildings to accommodate diverse individual needs. The concept of Universal Design for Learning (UDL) emerged in the late 1990s, focusing on principles of UD but instead applied to schools, classrooms, and curricula. </a:t>
            </a:r>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20</a:t>
            </a:fld>
            <a:endParaRPr lang="en-US" dirty="0"/>
          </a:p>
        </p:txBody>
      </p:sp>
    </p:spTree>
    <p:extLst>
      <p:ext uri="{BB962C8B-B14F-4D97-AF65-F5344CB8AC3E}">
        <p14:creationId xmlns:p14="http://schemas.microsoft.com/office/powerpoint/2010/main" val="114056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UNIVERSAL DESIGN FOR LEARNING (UDL)</a:t>
            </a:r>
          </a:p>
        </p:txBody>
      </p:sp>
      <p:sp>
        <p:nvSpPr>
          <p:cNvPr id="3" name="Content Placeholder 2"/>
          <p:cNvSpPr>
            <a:spLocks noGrp="1"/>
          </p:cNvSpPr>
          <p:nvPr>
            <p:ph idx="1"/>
          </p:nvPr>
        </p:nvSpPr>
        <p:spPr/>
        <p:txBody>
          <a:bodyPr/>
          <a:lstStyle/>
          <a:p>
            <a:pPr marL="0" marR="0" lvl="0" indent="0">
              <a:spcBef>
                <a:spcPts val="600"/>
              </a:spcBef>
              <a:spcAft>
                <a:spcPts val="0"/>
              </a:spcAft>
              <a:buNone/>
              <a:tabLst>
                <a:tab pos="457200" algn="l"/>
              </a:tabLst>
            </a:pPr>
            <a:r>
              <a:rPr lang="en-US" sz="2800" kern="100" dirty="0">
                <a:effectLst/>
                <a:ea typeface="Aptos" panose="020B0004020202020204" pitchFamily="34" charset="0"/>
                <a:cs typeface="Times New Roman" panose="02020603050405020304" pitchFamily="18" charset="0"/>
              </a:rPr>
              <a:t>A scientifically valid framework for guiding educational practice that — (A) provides flexibility in the ways information is presented, in the ways students respond or demonstrate knowledge and skills, and in the ways students are engaged; and (B) reduces barriers in instruction, provides appropriate accommodations, supports, and challenges, and maintains high achievement expectations for all students, including students with disabilities and students who are limited English proficient. (Source:  </a:t>
            </a:r>
            <a:r>
              <a:rPr lang="en-US" sz="2800" u="sng" kern="100" dirty="0">
                <a:solidFill>
                  <a:srgbClr val="467886"/>
                </a:solidFill>
                <a:effectLst/>
                <a:ea typeface="Aptos" panose="020B0004020202020204" pitchFamily="34" charset="0"/>
                <a:cs typeface="Times New Roman" panose="02020603050405020304" pitchFamily="18" charset="0"/>
                <a:hlinkClick r:id="rId3"/>
              </a:rPr>
              <a:t>Higher Education Opportunity Act of 2008</a:t>
            </a:r>
            <a:r>
              <a:rPr lang="en-US" sz="2800" kern="100" dirty="0">
                <a:effectLst/>
                <a:ea typeface="Aptos" panose="020B0004020202020204" pitchFamily="34" charset="0"/>
                <a:cs typeface="Times New Roman" panose="02020603050405020304" pitchFamily="18" charset="0"/>
              </a:rPr>
              <a:t>)</a:t>
            </a:r>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21</a:t>
            </a:fld>
            <a:endParaRPr lang="en-US" dirty="0"/>
          </a:p>
        </p:txBody>
      </p:sp>
    </p:spTree>
    <p:extLst>
      <p:ext uri="{BB962C8B-B14F-4D97-AF65-F5344CB8AC3E}">
        <p14:creationId xmlns:p14="http://schemas.microsoft.com/office/powerpoint/2010/main" val="3781158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00" dirty="0">
                <a:effectLst/>
                <a:ea typeface="Aptos" panose="020B0004020202020204" pitchFamily="34" charset="0"/>
                <a:cs typeface="Times New Roman" panose="02020603050405020304" pitchFamily="18" charset="0"/>
              </a:rPr>
              <a:t>THE THREE GUIDING PRINCIPLES OF UDL </a:t>
            </a:r>
            <a:endParaRPr lang="en-US" dirty="0"/>
          </a:p>
        </p:txBody>
      </p:sp>
      <p:sp>
        <p:nvSpPr>
          <p:cNvPr id="3" name="Content Placeholder 2"/>
          <p:cNvSpPr>
            <a:spLocks noGrp="1"/>
          </p:cNvSpPr>
          <p:nvPr>
            <p:ph idx="1"/>
          </p:nvPr>
        </p:nvSpPr>
        <p:spPr/>
        <p:txBody>
          <a:bodyPr/>
          <a:lstStyle/>
          <a:p>
            <a:r>
              <a:rPr lang="en-US" b="1" dirty="0">
                <a:effectLst/>
                <a:ea typeface="Aptos" panose="020B0004020202020204" pitchFamily="34" charset="0"/>
                <a:cs typeface="Times New Roman" panose="02020603050405020304" pitchFamily="18" charset="0"/>
              </a:rPr>
              <a:t>Principle 1</a:t>
            </a:r>
            <a:r>
              <a:rPr lang="en-US" dirty="0">
                <a:effectLst/>
                <a:ea typeface="Aptos" panose="020B0004020202020204" pitchFamily="34" charset="0"/>
                <a:cs typeface="Times New Roman" panose="02020603050405020304" pitchFamily="18" charset="0"/>
              </a:rPr>
              <a:t>: </a:t>
            </a:r>
            <a:r>
              <a:rPr lang="en-US" kern="100" dirty="0">
                <a:effectLst/>
                <a:ea typeface="Aptos" panose="020B0004020202020204" pitchFamily="34" charset="0"/>
                <a:cs typeface="Times New Roman" panose="02020603050405020304" pitchFamily="18" charset="0"/>
              </a:rPr>
              <a:t>Provide Multiple Means of Representation. Present information and content in different ways.</a:t>
            </a:r>
          </a:p>
          <a:p>
            <a:endParaRPr lang="en-US" sz="800" dirty="0">
              <a:effectLst/>
              <a:ea typeface="Aptos" panose="020B0004020202020204" pitchFamily="34" charset="0"/>
              <a:cs typeface="Times New Roman" panose="02020603050405020304" pitchFamily="18" charset="0"/>
            </a:endParaRPr>
          </a:p>
          <a:p>
            <a:r>
              <a:rPr lang="en-US" b="1" dirty="0">
                <a:effectLst/>
                <a:ea typeface="Aptos" panose="020B0004020202020204" pitchFamily="34" charset="0"/>
                <a:cs typeface="Times New Roman" panose="02020603050405020304" pitchFamily="18" charset="0"/>
              </a:rPr>
              <a:t>Principle 2</a:t>
            </a:r>
            <a:r>
              <a:rPr lang="en-US" dirty="0">
                <a:effectLst/>
                <a:ea typeface="Aptos" panose="020B0004020202020204" pitchFamily="34" charset="0"/>
                <a:cs typeface="Times New Roman" panose="02020603050405020304" pitchFamily="18" charset="0"/>
              </a:rPr>
              <a:t>: </a:t>
            </a:r>
            <a:r>
              <a:rPr lang="en-US" kern="100" dirty="0">
                <a:effectLst/>
                <a:ea typeface="Aptos" panose="020B0004020202020204" pitchFamily="34" charset="0"/>
                <a:cs typeface="Times New Roman" panose="02020603050405020304" pitchFamily="18" charset="0"/>
              </a:rPr>
              <a:t>Provide Multiple Means of Action and Expression. Differentiate the ways that students can express what they know.</a:t>
            </a:r>
          </a:p>
          <a:p>
            <a:endParaRPr lang="en-US" sz="800" dirty="0">
              <a:effectLst/>
              <a:ea typeface="Aptos" panose="020B0004020202020204" pitchFamily="34" charset="0"/>
              <a:cs typeface="Times New Roman" panose="02020603050405020304" pitchFamily="18" charset="0"/>
            </a:endParaRPr>
          </a:p>
          <a:p>
            <a:r>
              <a:rPr lang="en-US" b="1" dirty="0">
                <a:effectLst/>
                <a:ea typeface="Aptos" panose="020B0004020202020204" pitchFamily="34" charset="0"/>
                <a:cs typeface="Times New Roman" panose="02020603050405020304" pitchFamily="18" charset="0"/>
              </a:rPr>
              <a:t>Principle 3</a:t>
            </a:r>
            <a:r>
              <a:rPr lang="en-US" dirty="0">
                <a:effectLst/>
                <a:ea typeface="Aptos" panose="020B0004020202020204" pitchFamily="34" charset="0"/>
                <a:cs typeface="Times New Roman" panose="02020603050405020304" pitchFamily="18" charset="0"/>
              </a:rPr>
              <a:t>: Provide Multiple Means of Engagement. </a:t>
            </a:r>
            <a:r>
              <a:rPr lang="en-US" b="0" i="0" dirty="0">
                <a:effectLst/>
                <a:highlight>
                  <a:srgbClr val="FFFFFF"/>
                </a:highlight>
                <a:latin typeface="Lato" panose="020F0502020204030203" pitchFamily="34" charset="0"/>
              </a:rPr>
              <a:t>Stimulate interest and motivation for learning.</a:t>
            </a:r>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22</a:t>
            </a:fld>
            <a:endParaRPr lang="en-US" dirty="0"/>
          </a:p>
        </p:txBody>
      </p:sp>
    </p:spTree>
    <p:extLst>
      <p:ext uri="{BB962C8B-B14F-4D97-AF65-F5344CB8AC3E}">
        <p14:creationId xmlns:p14="http://schemas.microsoft.com/office/powerpoint/2010/main" val="1861015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983" y="1549936"/>
            <a:ext cx="11085815" cy="797070"/>
          </a:xfrm>
        </p:spPr>
        <p:txBody>
          <a:bodyPr/>
          <a:lstStyle/>
          <a:p>
            <a:r>
              <a:rPr lang="en-US" sz="2900" dirty="0">
                <a:effectLst/>
                <a:ea typeface="Aptos" panose="020B0004020202020204" pitchFamily="34" charset="0"/>
                <a:cs typeface="Times New Roman" panose="02020603050405020304" pitchFamily="18" charset="0"/>
              </a:rPr>
              <a:t>MULTIPLE MEANS OF REPRESENTATION: THE "WHAT" OF LEARNING </a:t>
            </a:r>
            <a:endParaRPr lang="en-US" sz="2900" dirty="0"/>
          </a:p>
        </p:txBody>
      </p:sp>
      <p:sp>
        <p:nvSpPr>
          <p:cNvPr id="3" name="Content Placeholder 2"/>
          <p:cNvSpPr>
            <a:spLocks noGrp="1"/>
          </p:cNvSpPr>
          <p:nvPr>
            <p:ph idx="1"/>
          </p:nvPr>
        </p:nvSpPr>
        <p:spPr>
          <a:xfrm>
            <a:off x="833774" y="2854984"/>
            <a:ext cx="3568509" cy="1656011"/>
          </a:xfrm>
        </p:spPr>
        <p:txBody>
          <a:bodyPr/>
          <a:lstStyle/>
          <a:p>
            <a:pPr marL="0" indent="0">
              <a:buNone/>
            </a:pPr>
            <a:r>
              <a:rPr lang="en-US" sz="3200" dirty="0"/>
              <a:t>For resourceful, knowledgeable learners, present information and content in different ways</a:t>
            </a:r>
          </a:p>
        </p:txBody>
      </p:sp>
      <p:pic>
        <p:nvPicPr>
          <p:cNvPr id="7" name="Picture 6" descr="Text on image: Multiple means of representation.  Offer more than one format for students to access course materials and information. The image shows a brain with the middle section highlighted in purple. Text reads Recognition Networks: The WHAT of Learning.">
            <a:extLst>
              <a:ext uri="{FF2B5EF4-FFF2-40B4-BE49-F238E27FC236}">
                <a16:creationId xmlns:a16="http://schemas.microsoft.com/office/drawing/2014/main" id="{B48D2EF3-AA02-DB4B-897A-52F943B085E6}"/>
              </a:ext>
            </a:extLst>
          </p:cNvPr>
          <p:cNvPicPr>
            <a:picLocks noChangeAspect="1"/>
          </p:cNvPicPr>
          <p:nvPr/>
        </p:nvPicPr>
        <p:blipFill rotWithShape="1">
          <a:blip r:embed="rId3"/>
          <a:srcRect l="2109" r="9731" b="9876"/>
          <a:stretch/>
        </p:blipFill>
        <p:spPr>
          <a:xfrm>
            <a:off x="4546090" y="2347006"/>
            <a:ext cx="6922390" cy="3734832"/>
          </a:xfrm>
          <a:prstGeom prst="rect">
            <a:avLst/>
          </a:prstGeom>
          <a:ln>
            <a:solidFill>
              <a:schemeClr val="accent5"/>
            </a:solidFill>
          </a:ln>
        </p:spPr>
      </p:pic>
      <p:sp>
        <p:nvSpPr>
          <p:cNvPr id="4" name="Slide Number Placeholder 3"/>
          <p:cNvSpPr>
            <a:spLocks noGrp="1"/>
          </p:cNvSpPr>
          <p:nvPr>
            <p:ph type="sldNum" sz="quarter" idx="12"/>
          </p:nvPr>
        </p:nvSpPr>
        <p:spPr/>
        <p:txBody>
          <a:bodyPr/>
          <a:lstStyle/>
          <a:p>
            <a:fld id="{DEE5BC03-7CE3-4FE3-BC0A-0ACCA8AC1F24}" type="slidenum">
              <a:rPr lang="en-US" smtClean="0"/>
              <a:pPr/>
              <a:t>23</a:t>
            </a:fld>
            <a:endParaRPr lang="en-US" dirty="0"/>
          </a:p>
        </p:txBody>
      </p:sp>
    </p:spTree>
    <p:extLst>
      <p:ext uri="{BB962C8B-B14F-4D97-AF65-F5344CB8AC3E}">
        <p14:creationId xmlns:p14="http://schemas.microsoft.com/office/powerpoint/2010/main" val="2693151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F9D4-CFBD-FCEE-A8E7-5FD7EC21B2CF}"/>
              </a:ext>
            </a:extLst>
          </p:cNvPr>
          <p:cNvSpPr>
            <a:spLocks noGrp="1"/>
          </p:cNvSpPr>
          <p:nvPr>
            <p:ph type="title"/>
          </p:nvPr>
        </p:nvSpPr>
        <p:spPr/>
        <p:txBody>
          <a:bodyPr/>
          <a:lstStyle/>
          <a:p>
            <a:r>
              <a:rPr lang="en-US" sz="3600" dirty="0">
                <a:effectLst/>
                <a:ea typeface="Aptos" panose="020B0004020202020204" pitchFamily="34" charset="0"/>
                <a:cs typeface="Times New Roman" panose="02020603050405020304" pitchFamily="18" charset="0"/>
              </a:rPr>
              <a:t>EXAMPLES OF MULTIPLE MEANS OF REPRESENTATION</a:t>
            </a:r>
            <a:endParaRPr lang="en-US" dirty="0"/>
          </a:p>
        </p:txBody>
      </p:sp>
      <p:sp>
        <p:nvSpPr>
          <p:cNvPr id="3" name="Content Placeholder 2">
            <a:extLst>
              <a:ext uri="{FF2B5EF4-FFF2-40B4-BE49-F238E27FC236}">
                <a16:creationId xmlns:a16="http://schemas.microsoft.com/office/drawing/2014/main" id="{19CD993F-FE02-3F6A-FFE5-AD43C0D80A6C}"/>
              </a:ext>
            </a:extLst>
          </p:cNvPr>
          <p:cNvSpPr>
            <a:spLocks noGrp="1"/>
          </p:cNvSpPr>
          <p:nvPr>
            <p:ph sz="half" idx="1"/>
          </p:nvPr>
        </p:nvSpPr>
        <p:spPr/>
        <p:txBody>
          <a:bodyPr/>
          <a:lstStyle/>
          <a:p>
            <a:pPr marL="0" indent="0" algn="l">
              <a:buNone/>
            </a:pPr>
            <a:r>
              <a:rPr lang="en-US" sz="2800" dirty="0"/>
              <a:t>How can I present information in ways that reach all learners?</a:t>
            </a:r>
          </a:p>
          <a:p>
            <a:pPr algn="l"/>
            <a:r>
              <a:rPr lang="en-US" sz="2800" dirty="0"/>
              <a:t>Have I considered options for how printed texts, pictures, and charts are displayed?</a:t>
            </a:r>
          </a:p>
          <a:p>
            <a:pPr algn="l"/>
            <a:r>
              <a:rPr lang="en-US" sz="2800" dirty="0"/>
              <a:t>What options do I provide for students who need support engaging with texts and/or with auditory learning?</a:t>
            </a:r>
          </a:p>
          <a:p>
            <a:endParaRPr lang="en-US" dirty="0"/>
          </a:p>
        </p:txBody>
      </p:sp>
      <p:sp>
        <p:nvSpPr>
          <p:cNvPr id="4" name="Content Placeholder 3">
            <a:extLst>
              <a:ext uri="{FF2B5EF4-FFF2-40B4-BE49-F238E27FC236}">
                <a16:creationId xmlns:a16="http://schemas.microsoft.com/office/drawing/2014/main" id="{6244AB7B-41C6-F157-1B39-9A02E8477F47}"/>
              </a:ext>
            </a:extLst>
          </p:cNvPr>
          <p:cNvSpPr>
            <a:spLocks noGrp="1"/>
          </p:cNvSpPr>
          <p:nvPr>
            <p:ph sz="half" idx="2"/>
          </p:nvPr>
        </p:nvSpPr>
        <p:spPr/>
        <p:txBody>
          <a:bodyPr/>
          <a:lstStyle/>
          <a:p>
            <a:pPr marL="0" indent="0" algn="l">
              <a:buNone/>
            </a:pPr>
            <a:r>
              <a:rPr lang="en-US" sz="2800" dirty="0"/>
              <a:t>Examples:</a:t>
            </a:r>
          </a:p>
          <a:p>
            <a:pPr algn="l"/>
            <a:r>
              <a:rPr lang="en-US" sz="2800" dirty="0"/>
              <a:t>Make it easy for students to adjust font sizes and background colors through technology.</a:t>
            </a:r>
          </a:p>
          <a:p>
            <a:pPr algn="l"/>
            <a:r>
              <a:rPr lang="en-US" sz="2800" dirty="0"/>
              <a:t>Provide options for engaging with texts, such as text-to-speech, audiobooks, or partner reading.</a:t>
            </a:r>
          </a:p>
          <a:p>
            <a:endParaRPr lang="en-US" dirty="0"/>
          </a:p>
        </p:txBody>
      </p:sp>
      <p:sp>
        <p:nvSpPr>
          <p:cNvPr id="5" name="Slide Number Placeholder 4">
            <a:extLst>
              <a:ext uri="{FF2B5EF4-FFF2-40B4-BE49-F238E27FC236}">
                <a16:creationId xmlns:a16="http://schemas.microsoft.com/office/drawing/2014/main" id="{9E62147A-1F59-AEC0-AD4A-704E975CDFC2}"/>
              </a:ext>
            </a:extLst>
          </p:cNvPr>
          <p:cNvSpPr>
            <a:spLocks noGrp="1"/>
          </p:cNvSpPr>
          <p:nvPr>
            <p:ph type="sldNum" sz="quarter" idx="12"/>
          </p:nvPr>
        </p:nvSpPr>
        <p:spPr/>
        <p:txBody>
          <a:bodyPr/>
          <a:lstStyle/>
          <a:p>
            <a:fld id="{DEE5BC03-7CE3-4FE3-BC0A-0ACCA8AC1F24}" type="slidenum">
              <a:rPr lang="en-US" smtClean="0"/>
              <a:pPr/>
              <a:t>24</a:t>
            </a:fld>
            <a:endParaRPr lang="en-US" dirty="0"/>
          </a:p>
        </p:txBody>
      </p:sp>
    </p:spTree>
    <p:extLst>
      <p:ext uri="{BB962C8B-B14F-4D97-AF65-F5344CB8AC3E}">
        <p14:creationId xmlns:p14="http://schemas.microsoft.com/office/powerpoint/2010/main" val="3183056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991" y="1549936"/>
            <a:ext cx="11600306" cy="797070"/>
          </a:xfrm>
        </p:spPr>
        <p:txBody>
          <a:bodyPr/>
          <a:lstStyle/>
          <a:p>
            <a:r>
              <a:rPr lang="en-US" sz="2900" dirty="0">
                <a:effectLst/>
                <a:ea typeface="Aptos" panose="020B0004020202020204" pitchFamily="34" charset="0"/>
                <a:cs typeface="Times New Roman" panose="02020603050405020304" pitchFamily="18" charset="0"/>
              </a:rPr>
              <a:t>MULTIPLE MEANS OF ACTION &amp; EXPRESSION: THE "HOW" OF LEARNING </a:t>
            </a:r>
            <a:endParaRPr lang="en-US" sz="2900" dirty="0"/>
          </a:p>
        </p:txBody>
      </p:sp>
      <p:sp>
        <p:nvSpPr>
          <p:cNvPr id="3" name="Content Placeholder 2"/>
          <p:cNvSpPr>
            <a:spLocks noGrp="1"/>
          </p:cNvSpPr>
          <p:nvPr>
            <p:ph idx="1"/>
          </p:nvPr>
        </p:nvSpPr>
        <p:spPr>
          <a:xfrm>
            <a:off x="622296" y="2843768"/>
            <a:ext cx="4095177" cy="1536292"/>
          </a:xfrm>
        </p:spPr>
        <p:txBody>
          <a:bodyPr/>
          <a:lstStyle/>
          <a:p>
            <a:pPr marL="0" indent="0">
              <a:buNone/>
            </a:pPr>
            <a:r>
              <a:rPr lang="en-US" sz="3200" dirty="0"/>
              <a:t>For strategic, goal-directed listeners, differentiate the ways that students can express what they know.</a:t>
            </a:r>
          </a:p>
        </p:txBody>
      </p:sp>
      <p:pic>
        <p:nvPicPr>
          <p:cNvPr id="7" name="Picture 6" descr="Text on image: Multiple means of Action and Expression.  Offer a variety of assessment types that allow students to demonstrate their knowledge in ways that don’t disadvantage them. The image shows a brain with the front section highlighted in blue. Text reads Strategic Networks: The HOW of Learning.">
            <a:extLst>
              <a:ext uri="{FF2B5EF4-FFF2-40B4-BE49-F238E27FC236}">
                <a16:creationId xmlns:a16="http://schemas.microsoft.com/office/drawing/2014/main" id="{52056A11-7CD2-C566-FFE8-7E3FFD104D72}"/>
              </a:ext>
            </a:extLst>
          </p:cNvPr>
          <p:cNvPicPr>
            <a:picLocks noChangeAspect="1"/>
          </p:cNvPicPr>
          <p:nvPr/>
        </p:nvPicPr>
        <p:blipFill rotWithShape="1">
          <a:blip r:embed="rId3"/>
          <a:srcRect l="2111" r="10047"/>
          <a:stretch/>
        </p:blipFill>
        <p:spPr>
          <a:xfrm>
            <a:off x="4717473" y="2347006"/>
            <a:ext cx="7016793" cy="3688448"/>
          </a:xfrm>
          <a:prstGeom prst="rect">
            <a:avLst/>
          </a:prstGeom>
          <a:ln>
            <a:solidFill>
              <a:schemeClr val="accent5"/>
            </a:solidFill>
          </a:ln>
        </p:spPr>
      </p:pic>
      <p:sp>
        <p:nvSpPr>
          <p:cNvPr id="4" name="Slide Number Placeholder 3"/>
          <p:cNvSpPr>
            <a:spLocks noGrp="1"/>
          </p:cNvSpPr>
          <p:nvPr>
            <p:ph type="sldNum" sz="quarter" idx="12"/>
          </p:nvPr>
        </p:nvSpPr>
        <p:spPr/>
        <p:txBody>
          <a:bodyPr/>
          <a:lstStyle/>
          <a:p>
            <a:fld id="{DEE5BC03-7CE3-4FE3-BC0A-0ACCA8AC1F24}" type="slidenum">
              <a:rPr lang="en-US" smtClean="0"/>
              <a:pPr/>
              <a:t>25</a:t>
            </a:fld>
            <a:endParaRPr lang="en-US" dirty="0"/>
          </a:p>
        </p:txBody>
      </p:sp>
    </p:spTree>
    <p:extLst>
      <p:ext uri="{BB962C8B-B14F-4D97-AF65-F5344CB8AC3E}">
        <p14:creationId xmlns:p14="http://schemas.microsoft.com/office/powerpoint/2010/main" val="908156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9AE89-3BD2-6E29-7ADF-F60414BDCCCC}"/>
              </a:ext>
            </a:extLst>
          </p:cNvPr>
          <p:cNvSpPr>
            <a:spLocks noGrp="1"/>
          </p:cNvSpPr>
          <p:nvPr>
            <p:ph type="title"/>
          </p:nvPr>
        </p:nvSpPr>
        <p:spPr/>
        <p:txBody>
          <a:bodyPr/>
          <a:lstStyle/>
          <a:p>
            <a:r>
              <a:rPr lang="en-US" sz="3400" dirty="0">
                <a:effectLst/>
                <a:ea typeface="Aptos" panose="020B0004020202020204" pitchFamily="34" charset="0"/>
                <a:cs typeface="Times New Roman" panose="02020603050405020304" pitchFamily="18" charset="0"/>
              </a:rPr>
              <a:t>EXAMPLES OF MULTIPLE MEANS OF ACTION &amp; EXPRESSION</a:t>
            </a:r>
            <a:endParaRPr lang="en-US" sz="3400" dirty="0"/>
          </a:p>
        </p:txBody>
      </p:sp>
      <p:sp>
        <p:nvSpPr>
          <p:cNvPr id="3" name="Content Placeholder 2">
            <a:extLst>
              <a:ext uri="{FF2B5EF4-FFF2-40B4-BE49-F238E27FC236}">
                <a16:creationId xmlns:a16="http://schemas.microsoft.com/office/drawing/2014/main" id="{450A8603-8D0E-3520-4F55-7738481B0C56}"/>
              </a:ext>
            </a:extLst>
          </p:cNvPr>
          <p:cNvSpPr>
            <a:spLocks noGrp="1"/>
          </p:cNvSpPr>
          <p:nvPr>
            <p:ph sz="half" idx="1"/>
          </p:nvPr>
        </p:nvSpPr>
        <p:spPr>
          <a:xfrm>
            <a:off x="563415" y="2371307"/>
            <a:ext cx="5352476" cy="3969327"/>
          </a:xfrm>
        </p:spPr>
        <p:txBody>
          <a:bodyPr/>
          <a:lstStyle/>
          <a:p>
            <a:pPr marL="0" indent="0" algn="l">
              <a:buNone/>
            </a:pPr>
            <a:r>
              <a:rPr lang="en-US" sz="2500" dirty="0"/>
              <a:t>How can I offer purposeful options for students to show what they know?</a:t>
            </a:r>
          </a:p>
          <a:p>
            <a:pPr algn="l"/>
            <a:r>
              <a:rPr lang="en-US" sz="2500" dirty="0"/>
              <a:t>When can I provide flexibility with timing and pacing?</a:t>
            </a:r>
          </a:p>
          <a:p>
            <a:pPr algn="l"/>
            <a:r>
              <a:rPr lang="en-US" sz="2500" dirty="0"/>
              <a:t>Have I considered methods aside from paper-and-pencil tasks for students to show what they know?</a:t>
            </a:r>
          </a:p>
          <a:p>
            <a:r>
              <a:rPr lang="en-US" sz="2500" dirty="0"/>
              <a:t>Am I providing students access to assistive technology (AT)?</a:t>
            </a:r>
          </a:p>
          <a:p>
            <a:endParaRPr lang="en-US" dirty="0"/>
          </a:p>
        </p:txBody>
      </p:sp>
      <p:sp>
        <p:nvSpPr>
          <p:cNvPr id="4" name="Content Placeholder 3">
            <a:extLst>
              <a:ext uri="{FF2B5EF4-FFF2-40B4-BE49-F238E27FC236}">
                <a16:creationId xmlns:a16="http://schemas.microsoft.com/office/drawing/2014/main" id="{7F41B75D-5A13-7124-4982-22EF50D93428}"/>
              </a:ext>
            </a:extLst>
          </p:cNvPr>
          <p:cNvSpPr>
            <a:spLocks noGrp="1"/>
          </p:cNvSpPr>
          <p:nvPr>
            <p:ph sz="half" idx="2"/>
          </p:nvPr>
        </p:nvSpPr>
        <p:spPr>
          <a:xfrm>
            <a:off x="6345695" y="2371311"/>
            <a:ext cx="5596924" cy="3969323"/>
          </a:xfrm>
        </p:spPr>
        <p:txBody>
          <a:bodyPr/>
          <a:lstStyle/>
          <a:p>
            <a:pPr marL="0" indent="0" algn="l">
              <a:buNone/>
            </a:pPr>
            <a:r>
              <a:rPr lang="en-US" sz="2500" dirty="0"/>
              <a:t>Examples:</a:t>
            </a:r>
          </a:p>
          <a:p>
            <a:pPr algn="l"/>
            <a:r>
              <a:rPr lang="en-US" sz="2500" dirty="0"/>
              <a:t>Provide calendars and checklists to help students track the subtasks for meeting a learning goal.</a:t>
            </a:r>
          </a:p>
          <a:p>
            <a:pPr algn="l"/>
            <a:r>
              <a:rPr lang="en-US" sz="2500" dirty="0"/>
              <a:t>Allow students to show what they know through a variety of formats, such as a poster presentation or a graphic organizer.</a:t>
            </a:r>
          </a:p>
          <a:p>
            <a:r>
              <a:rPr lang="en-US" sz="2500" dirty="0"/>
              <a:t>Provide students with access to common AT, such as speech-to-text and text-to-speech.</a:t>
            </a:r>
            <a:endParaRPr lang="en-US" dirty="0"/>
          </a:p>
        </p:txBody>
      </p:sp>
      <p:sp>
        <p:nvSpPr>
          <p:cNvPr id="5" name="Slide Number Placeholder 4">
            <a:extLst>
              <a:ext uri="{FF2B5EF4-FFF2-40B4-BE49-F238E27FC236}">
                <a16:creationId xmlns:a16="http://schemas.microsoft.com/office/drawing/2014/main" id="{6C50CC6B-3F02-B574-7CCD-780FB0BF0B9B}"/>
              </a:ext>
            </a:extLst>
          </p:cNvPr>
          <p:cNvSpPr>
            <a:spLocks noGrp="1"/>
          </p:cNvSpPr>
          <p:nvPr>
            <p:ph type="sldNum" sz="quarter" idx="12"/>
          </p:nvPr>
        </p:nvSpPr>
        <p:spPr/>
        <p:txBody>
          <a:bodyPr/>
          <a:lstStyle/>
          <a:p>
            <a:fld id="{DEE5BC03-7CE3-4FE3-BC0A-0ACCA8AC1F24}" type="slidenum">
              <a:rPr lang="en-US" smtClean="0"/>
              <a:pPr/>
              <a:t>26</a:t>
            </a:fld>
            <a:endParaRPr lang="en-US" dirty="0"/>
          </a:p>
        </p:txBody>
      </p:sp>
    </p:spTree>
    <p:extLst>
      <p:ext uri="{BB962C8B-B14F-4D97-AF65-F5344CB8AC3E}">
        <p14:creationId xmlns:p14="http://schemas.microsoft.com/office/powerpoint/2010/main" val="1461171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effectLst/>
                <a:ea typeface="Aptos" panose="020B0004020202020204" pitchFamily="34" charset="0"/>
                <a:cs typeface="Times New Roman" panose="02020603050405020304" pitchFamily="18" charset="0"/>
              </a:rPr>
              <a:t>MULTIPLE MEANS OF ENGAGEMENT - THE "WHY" OF LEARNING </a:t>
            </a:r>
            <a:endParaRPr lang="en-US" sz="3000" dirty="0"/>
          </a:p>
        </p:txBody>
      </p:sp>
      <p:sp>
        <p:nvSpPr>
          <p:cNvPr id="3" name="Content Placeholder 2"/>
          <p:cNvSpPr>
            <a:spLocks noGrp="1"/>
          </p:cNvSpPr>
          <p:nvPr>
            <p:ph idx="1"/>
          </p:nvPr>
        </p:nvSpPr>
        <p:spPr>
          <a:xfrm>
            <a:off x="715815" y="3043197"/>
            <a:ext cx="3523676" cy="1757403"/>
          </a:xfrm>
        </p:spPr>
        <p:txBody>
          <a:bodyPr/>
          <a:lstStyle/>
          <a:p>
            <a:pPr marL="0" indent="0">
              <a:buNone/>
            </a:pPr>
            <a:r>
              <a:rPr lang="en-US" sz="3200" dirty="0"/>
              <a:t>For purposeful, motivated learners, stimulate interest and motivation for learning.</a:t>
            </a:r>
          </a:p>
        </p:txBody>
      </p:sp>
      <p:pic>
        <p:nvPicPr>
          <p:cNvPr id="7" name="Picture 6" descr="Text on image: Multiple means of Engagement. &#10;Offer choices, when possible, on how students interact with material and participate in class. The image shows a brain with the center section outlined in green. Text reads Affective Networks: The WHY of Learning.">
            <a:extLst>
              <a:ext uri="{FF2B5EF4-FFF2-40B4-BE49-F238E27FC236}">
                <a16:creationId xmlns:a16="http://schemas.microsoft.com/office/drawing/2014/main" id="{8F80D0D2-7594-0499-3693-72E083219556}"/>
              </a:ext>
            </a:extLst>
          </p:cNvPr>
          <p:cNvPicPr>
            <a:picLocks noChangeAspect="1"/>
          </p:cNvPicPr>
          <p:nvPr/>
        </p:nvPicPr>
        <p:blipFill rotWithShape="1">
          <a:blip r:embed="rId3"/>
          <a:srcRect l="1881" r="7968"/>
          <a:stretch/>
        </p:blipFill>
        <p:spPr>
          <a:xfrm>
            <a:off x="4489014" y="2347006"/>
            <a:ext cx="7211444" cy="3665487"/>
          </a:xfrm>
          <a:prstGeom prst="rect">
            <a:avLst/>
          </a:prstGeom>
          <a:ln>
            <a:solidFill>
              <a:schemeClr val="accent5"/>
            </a:solidFill>
          </a:ln>
        </p:spPr>
      </p:pic>
      <p:sp>
        <p:nvSpPr>
          <p:cNvPr id="4" name="Slide Number Placeholder 3"/>
          <p:cNvSpPr>
            <a:spLocks noGrp="1"/>
          </p:cNvSpPr>
          <p:nvPr>
            <p:ph type="sldNum" sz="quarter" idx="12"/>
          </p:nvPr>
        </p:nvSpPr>
        <p:spPr/>
        <p:txBody>
          <a:bodyPr/>
          <a:lstStyle/>
          <a:p>
            <a:fld id="{DEE5BC03-7CE3-4FE3-BC0A-0ACCA8AC1F24}" type="slidenum">
              <a:rPr lang="en-US" smtClean="0"/>
              <a:pPr/>
              <a:t>27</a:t>
            </a:fld>
            <a:endParaRPr lang="en-US" dirty="0"/>
          </a:p>
        </p:txBody>
      </p:sp>
    </p:spTree>
    <p:extLst>
      <p:ext uri="{BB962C8B-B14F-4D97-AF65-F5344CB8AC3E}">
        <p14:creationId xmlns:p14="http://schemas.microsoft.com/office/powerpoint/2010/main" val="3028291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E4865-0786-437E-AF30-DE5377C65D7B}"/>
              </a:ext>
            </a:extLst>
          </p:cNvPr>
          <p:cNvSpPr>
            <a:spLocks noGrp="1"/>
          </p:cNvSpPr>
          <p:nvPr>
            <p:ph type="title"/>
          </p:nvPr>
        </p:nvSpPr>
        <p:spPr/>
        <p:txBody>
          <a:bodyPr/>
          <a:lstStyle/>
          <a:p>
            <a:r>
              <a:rPr lang="en-US" dirty="0">
                <a:effectLst/>
                <a:ea typeface="Aptos" panose="020B0004020202020204" pitchFamily="34" charset="0"/>
                <a:cs typeface="Times New Roman" panose="02020603050405020304" pitchFamily="18" charset="0"/>
              </a:rPr>
              <a:t>EXAMPLES OF MULTIPLE MEANS OF ENGAGEMENT</a:t>
            </a:r>
            <a:endParaRPr lang="en-US" dirty="0"/>
          </a:p>
        </p:txBody>
      </p:sp>
      <p:sp>
        <p:nvSpPr>
          <p:cNvPr id="3" name="Content Placeholder 2">
            <a:extLst>
              <a:ext uri="{FF2B5EF4-FFF2-40B4-BE49-F238E27FC236}">
                <a16:creationId xmlns:a16="http://schemas.microsoft.com/office/drawing/2014/main" id="{5D24EF0D-4971-6B6E-D681-3EBF43B88DD7}"/>
              </a:ext>
            </a:extLst>
          </p:cNvPr>
          <p:cNvSpPr>
            <a:spLocks noGrp="1"/>
          </p:cNvSpPr>
          <p:nvPr>
            <p:ph sz="half" idx="1"/>
          </p:nvPr>
        </p:nvSpPr>
        <p:spPr>
          <a:xfrm>
            <a:off x="563415" y="2323628"/>
            <a:ext cx="5352476" cy="3969327"/>
          </a:xfrm>
        </p:spPr>
        <p:txBody>
          <a:bodyPr/>
          <a:lstStyle/>
          <a:p>
            <a:pPr marL="0" indent="0" algn="l">
              <a:spcBef>
                <a:spcPts val="1110"/>
              </a:spcBef>
              <a:buNone/>
            </a:pPr>
            <a:r>
              <a:rPr lang="en-US" sz="2800" dirty="0"/>
              <a:t>How can I engage all students in my class?</a:t>
            </a:r>
          </a:p>
          <a:p>
            <a:pPr algn="l"/>
            <a:r>
              <a:rPr lang="en-US" sz="2800" dirty="0"/>
              <a:t>In what ways do I give students choice and autonomy?</a:t>
            </a:r>
          </a:p>
          <a:p>
            <a:pPr algn="l"/>
            <a:r>
              <a:rPr lang="en-US" sz="2800" dirty="0"/>
              <a:t>How do I make learning relevant to students’ needs and wants?</a:t>
            </a:r>
          </a:p>
          <a:p>
            <a:r>
              <a:rPr lang="en-US" sz="2800" dirty="0"/>
              <a:t>In what ways is my classroom accepting and supportive of all students?</a:t>
            </a:r>
          </a:p>
          <a:p>
            <a:endParaRPr lang="en-US" dirty="0"/>
          </a:p>
        </p:txBody>
      </p:sp>
      <p:sp>
        <p:nvSpPr>
          <p:cNvPr id="4" name="Content Placeholder 3">
            <a:extLst>
              <a:ext uri="{FF2B5EF4-FFF2-40B4-BE49-F238E27FC236}">
                <a16:creationId xmlns:a16="http://schemas.microsoft.com/office/drawing/2014/main" id="{5F47EE80-B101-CFEF-17A6-79E0543C0B6F}"/>
              </a:ext>
            </a:extLst>
          </p:cNvPr>
          <p:cNvSpPr>
            <a:spLocks noGrp="1"/>
          </p:cNvSpPr>
          <p:nvPr>
            <p:ph sz="half" idx="2"/>
          </p:nvPr>
        </p:nvSpPr>
        <p:spPr>
          <a:xfrm>
            <a:off x="6345695" y="2202357"/>
            <a:ext cx="5596924" cy="3969323"/>
          </a:xfrm>
        </p:spPr>
        <p:txBody>
          <a:bodyPr/>
          <a:lstStyle/>
          <a:p>
            <a:pPr marL="0" indent="0" algn="l">
              <a:buNone/>
            </a:pPr>
            <a:r>
              <a:rPr lang="en-US" sz="2800" dirty="0"/>
              <a:t>Examples:</a:t>
            </a:r>
          </a:p>
          <a:p>
            <a:pPr algn="l"/>
            <a:r>
              <a:rPr lang="en-US" sz="2800" dirty="0"/>
              <a:t>Survey students about their interests, strengths, and needs. Incorporate the findings into lessons.</a:t>
            </a:r>
          </a:p>
          <a:p>
            <a:pPr algn="l"/>
            <a:r>
              <a:rPr lang="en-US" sz="2800" dirty="0"/>
              <a:t>Use choice menus for working toward goals.</a:t>
            </a:r>
          </a:p>
          <a:p>
            <a:r>
              <a:rPr lang="en-US" sz="2800" dirty="0"/>
              <a:t>State learning goals clearly and in a way that feels relevant to students</a:t>
            </a:r>
            <a:endParaRPr lang="en-US" dirty="0"/>
          </a:p>
        </p:txBody>
      </p:sp>
      <p:sp>
        <p:nvSpPr>
          <p:cNvPr id="5" name="Slide Number Placeholder 4">
            <a:extLst>
              <a:ext uri="{FF2B5EF4-FFF2-40B4-BE49-F238E27FC236}">
                <a16:creationId xmlns:a16="http://schemas.microsoft.com/office/drawing/2014/main" id="{E0CE6091-4D23-4AB2-2FE8-C8E8BB1AAAF7}"/>
              </a:ext>
            </a:extLst>
          </p:cNvPr>
          <p:cNvSpPr>
            <a:spLocks noGrp="1"/>
          </p:cNvSpPr>
          <p:nvPr>
            <p:ph type="sldNum" sz="quarter" idx="12"/>
          </p:nvPr>
        </p:nvSpPr>
        <p:spPr/>
        <p:txBody>
          <a:bodyPr/>
          <a:lstStyle/>
          <a:p>
            <a:fld id="{DEE5BC03-7CE3-4FE3-BC0A-0ACCA8AC1F24}" type="slidenum">
              <a:rPr lang="en-US" smtClean="0"/>
              <a:pPr/>
              <a:t>28</a:t>
            </a:fld>
            <a:endParaRPr lang="en-US" dirty="0"/>
          </a:p>
        </p:txBody>
      </p:sp>
    </p:spTree>
    <p:extLst>
      <p:ext uri="{BB962C8B-B14F-4D97-AF65-F5344CB8AC3E}">
        <p14:creationId xmlns:p14="http://schemas.microsoft.com/office/powerpoint/2010/main" val="2223272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WHY USE UNIVERSAL DESIGN FOR LEARNING?</a:t>
            </a:r>
          </a:p>
        </p:txBody>
      </p:sp>
      <p:sp>
        <p:nvSpPr>
          <p:cNvPr id="3" name="Content Placeholder 2"/>
          <p:cNvSpPr>
            <a:spLocks noGrp="1"/>
          </p:cNvSpPr>
          <p:nvPr>
            <p:ph idx="1"/>
          </p:nvPr>
        </p:nvSpPr>
        <p:spPr/>
        <p:txBody>
          <a:bodyPr/>
          <a:lstStyle/>
          <a:p>
            <a:pPr algn="l"/>
            <a:r>
              <a:rPr lang="en-US" dirty="0"/>
              <a:t>UDL may change how you think about what prevents students from learning. Instead of thinking that something needs to change about the students, UDL looks at the learning environment. The learning environment can include barriers to learning, like the design of the curricular goals, assessments, methods, and materials. In this way, the learning environment itself can be “abled” or “dis-abled.”</a:t>
            </a:r>
          </a:p>
          <a:p>
            <a:pPr algn="l"/>
            <a:r>
              <a:rPr lang="en-US" dirty="0"/>
              <a:t>UDL gives you a framework to follow so you can reduce the barriers to learning. The main way to do this is to prepare a learning environment where students have what they need to flexibly meet learning goals. </a:t>
            </a:r>
          </a:p>
        </p:txBody>
      </p:sp>
      <p:sp>
        <p:nvSpPr>
          <p:cNvPr id="4" name="Slide Number Placeholder 3"/>
          <p:cNvSpPr>
            <a:spLocks noGrp="1"/>
          </p:cNvSpPr>
          <p:nvPr>
            <p:ph type="sldNum" sz="quarter" idx="12"/>
          </p:nvPr>
        </p:nvSpPr>
        <p:spPr/>
        <p:txBody>
          <a:bodyPr/>
          <a:lstStyle/>
          <a:p>
            <a:fld id="{DEE5BC03-7CE3-4FE3-BC0A-0ACCA8AC1F24}" type="slidenum">
              <a:rPr lang="en-US" smtClean="0"/>
              <a:pPr/>
              <a:t>29</a:t>
            </a:fld>
            <a:endParaRPr lang="en-US" dirty="0"/>
          </a:p>
        </p:txBody>
      </p:sp>
    </p:spTree>
    <p:extLst>
      <p:ext uri="{BB962C8B-B14F-4D97-AF65-F5344CB8AC3E}">
        <p14:creationId xmlns:p14="http://schemas.microsoft.com/office/powerpoint/2010/main" val="424213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016" y="2500938"/>
            <a:ext cx="11115967" cy="797070"/>
          </a:xfrm>
        </p:spPr>
        <p:txBody>
          <a:bodyPr/>
          <a:lstStyle/>
          <a:p>
            <a:pPr algn="ctr"/>
            <a:r>
              <a:rPr lang="en-US" sz="9600" dirty="0"/>
              <a:t>DEFINITIONS</a:t>
            </a:r>
            <a:endParaRPr lang="en-US" sz="9600" cap="none"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3</a:t>
            </a:fld>
            <a:endParaRPr lang="en-US" dirty="0"/>
          </a:p>
        </p:txBody>
      </p:sp>
    </p:spTree>
    <p:extLst>
      <p:ext uri="{BB962C8B-B14F-4D97-AF65-F5344CB8AC3E}">
        <p14:creationId xmlns:p14="http://schemas.microsoft.com/office/powerpoint/2010/main" val="685498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UDL LOOK LIKE IN THE CLASSROOM?</a:t>
            </a:r>
          </a:p>
        </p:txBody>
      </p:sp>
      <p:sp>
        <p:nvSpPr>
          <p:cNvPr id="3" name="Content Placeholder 2"/>
          <p:cNvSpPr>
            <a:spLocks noGrp="1"/>
          </p:cNvSpPr>
          <p:nvPr>
            <p:ph idx="1"/>
          </p:nvPr>
        </p:nvSpPr>
        <p:spPr>
          <a:xfrm>
            <a:off x="715815" y="2279585"/>
            <a:ext cx="11115967" cy="3757046"/>
          </a:xfrm>
        </p:spPr>
        <p:txBody>
          <a:bodyPr/>
          <a:lstStyle/>
          <a:p>
            <a:pPr marL="0" indent="0" algn="l">
              <a:buNone/>
            </a:pPr>
            <a:r>
              <a:rPr lang="en-US" dirty="0"/>
              <a:t>Universal Design for Learning looks different in every classroom. But there are commonalities. To start with, there’s always a focus on building expert learning for all. Other common elements of a UDL experience include:</a:t>
            </a:r>
          </a:p>
          <a:p>
            <a:pPr lvl="1"/>
            <a:r>
              <a:rPr lang="en-US" sz="2800" dirty="0"/>
              <a:t>All learners knowing the goal</a:t>
            </a:r>
          </a:p>
          <a:p>
            <a:pPr lvl="1"/>
            <a:r>
              <a:rPr lang="en-US" sz="2800" dirty="0"/>
              <a:t>Intentional, flexible options for all students to use</a:t>
            </a:r>
          </a:p>
          <a:p>
            <a:pPr lvl="1"/>
            <a:r>
              <a:rPr lang="en-US" sz="2800" dirty="0"/>
              <a:t>Student access to resources from the start of a lesson</a:t>
            </a:r>
          </a:p>
          <a:p>
            <a:pPr lvl="1"/>
            <a:r>
              <a:rPr lang="en-US" sz="2800" dirty="0"/>
              <a:t>Students building and internalizing their own learning</a:t>
            </a:r>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30</a:t>
            </a:fld>
            <a:endParaRPr lang="en-US" dirty="0"/>
          </a:p>
        </p:txBody>
      </p:sp>
    </p:spTree>
    <p:extLst>
      <p:ext uri="{BB962C8B-B14F-4D97-AF65-F5344CB8AC3E}">
        <p14:creationId xmlns:p14="http://schemas.microsoft.com/office/powerpoint/2010/main" val="1459627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ABOUT UDL</a:t>
            </a:r>
          </a:p>
        </p:txBody>
      </p:sp>
      <p:pic>
        <p:nvPicPr>
          <p:cNvPr id="6" name="Content Placeholder 5" descr="A group of colorful question marks.">
            <a:extLst>
              <a:ext uri="{FF2B5EF4-FFF2-40B4-BE49-F238E27FC236}">
                <a16:creationId xmlns:a16="http://schemas.microsoft.com/office/drawing/2014/main" id="{CBF0193D-3E85-5485-E466-FA9CBD50E36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77790" y="2347006"/>
            <a:ext cx="5636419" cy="3757613"/>
          </a:xfrm>
        </p:spPr>
      </p:pic>
      <p:sp>
        <p:nvSpPr>
          <p:cNvPr id="4" name="Slide Number Placeholder 3"/>
          <p:cNvSpPr>
            <a:spLocks noGrp="1"/>
          </p:cNvSpPr>
          <p:nvPr>
            <p:ph type="sldNum" sz="quarter" idx="12"/>
          </p:nvPr>
        </p:nvSpPr>
        <p:spPr/>
        <p:txBody>
          <a:bodyPr/>
          <a:lstStyle/>
          <a:p>
            <a:fld id="{DEE5BC03-7CE3-4FE3-BC0A-0ACCA8AC1F24}" type="slidenum">
              <a:rPr lang="en-US" smtClean="0"/>
              <a:pPr/>
              <a:t>31</a:t>
            </a:fld>
            <a:endParaRPr lang="en-US" dirty="0"/>
          </a:p>
        </p:txBody>
      </p:sp>
    </p:spTree>
    <p:extLst>
      <p:ext uri="{BB962C8B-B14F-4D97-AF65-F5344CB8AC3E}">
        <p14:creationId xmlns:p14="http://schemas.microsoft.com/office/powerpoint/2010/main" val="1767502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923" y="2323628"/>
            <a:ext cx="11496781" cy="797070"/>
          </a:xfrm>
        </p:spPr>
        <p:txBody>
          <a:bodyPr/>
          <a:lstStyle/>
          <a:p>
            <a:pPr algn="ctr"/>
            <a:r>
              <a:rPr lang="en" sz="6000" dirty="0"/>
              <a:t>CORE CONCEPTS FOR CREATING </a:t>
            </a:r>
            <a:br>
              <a:rPr lang="en" sz="6000" dirty="0"/>
            </a:br>
            <a:r>
              <a:rPr lang="en" sz="6000" dirty="0"/>
              <a:t>ACCESSIBLE CONTENT</a:t>
            </a:r>
            <a:endParaRPr lang="en-US" sz="6000"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32</a:t>
            </a:fld>
            <a:endParaRPr lang="en-US" dirty="0"/>
          </a:p>
        </p:txBody>
      </p:sp>
    </p:spTree>
    <p:extLst>
      <p:ext uri="{BB962C8B-B14F-4D97-AF65-F5344CB8AC3E}">
        <p14:creationId xmlns:p14="http://schemas.microsoft.com/office/powerpoint/2010/main" val="2698767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B9AFC-D06C-2BB1-191F-0185763FC596}"/>
              </a:ext>
            </a:extLst>
          </p:cNvPr>
          <p:cNvSpPr>
            <a:spLocks noGrp="1"/>
          </p:cNvSpPr>
          <p:nvPr>
            <p:ph type="title"/>
          </p:nvPr>
        </p:nvSpPr>
        <p:spPr/>
        <p:txBody>
          <a:bodyPr/>
          <a:lstStyle/>
          <a:p>
            <a:r>
              <a:rPr lang="en" sz="3600" dirty="0"/>
              <a:t>CORE CONCEPT 1: </a:t>
            </a:r>
            <a:r>
              <a:rPr lang="en" sz="3600" dirty="0">
                <a:solidFill>
                  <a:schemeClr val="dk2"/>
                </a:solidFill>
              </a:rPr>
              <a:t>REAL TEXT</a:t>
            </a:r>
            <a:endParaRPr lang="en-US" dirty="0"/>
          </a:p>
        </p:txBody>
      </p:sp>
      <p:sp>
        <p:nvSpPr>
          <p:cNvPr id="3" name="Content Placeholder 2">
            <a:extLst>
              <a:ext uri="{FF2B5EF4-FFF2-40B4-BE49-F238E27FC236}">
                <a16:creationId xmlns:a16="http://schemas.microsoft.com/office/drawing/2014/main" id="{772C06A5-79E1-D66D-79CB-05FDC871B5AD}"/>
              </a:ext>
            </a:extLst>
          </p:cNvPr>
          <p:cNvSpPr>
            <a:spLocks noGrp="1"/>
          </p:cNvSpPr>
          <p:nvPr>
            <p:ph idx="1"/>
          </p:nvPr>
        </p:nvSpPr>
        <p:spPr>
          <a:xfrm>
            <a:off x="715815" y="2415155"/>
            <a:ext cx="5705935" cy="3757046"/>
          </a:xfrm>
        </p:spPr>
        <p:txBody>
          <a:bodyPr/>
          <a:lstStyle/>
          <a:p>
            <a:pPr marL="457200" indent="-381000">
              <a:lnSpc>
                <a:spcPct val="100000"/>
              </a:lnSpc>
              <a:spcBef>
                <a:spcPts val="0"/>
              </a:spcBef>
              <a:buSzPts val="2400"/>
              <a:buFont typeface="Arial" panose="020B0604020202020204" pitchFamily="34" charset="0"/>
              <a:buChar char="●"/>
            </a:pPr>
            <a:r>
              <a:rPr lang="en-US" sz="2800" dirty="0"/>
              <a:t>Real text is searchable.</a:t>
            </a:r>
          </a:p>
          <a:p>
            <a:pPr marL="457200" indent="-381000">
              <a:lnSpc>
                <a:spcPct val="100000"/>
              </a:lnSpc>
              <a:spcBef>
                <a:spcPts val="1400"/>
              </a:spcBef>
              <a:buSzPts val="2400"/>
              <a:buFont typeface="Arial" panose="020B0604020202020204" pitchFamily="34" charset="0"/>
              <a:buChar char="●"/>
            </a:pPr>
            <a:r>
              <a:rPr lang="en-US" sz="2800" dirty="0"/>
              <a:t>Real text can be read by a screen reader.</a:t>
            </a:r>
          </a:p>
          <a:p>
            <a:pPr marL="457200" indent="-381000">
              <a:lnSpc>
                <a:spcPct val="100000"/>
              </a:lnSpc>
              <a:spcBef>
                <a:spcPts val="1400"/>
              </a:spcBef>
              <a:buSzPts val="2400"/>
              <a:buFont typeface="Arial" panose="020B0604020202020204" pitchFamily="34" charset="0"/>
              <a:buChar char="●"/>
            </a:pPr>
            <a:r>
              <a:rPr lang="en-US" sz="2800" dirty="0"/>
              <a:t>Real text can be modified by assistive technology.</a:t>
            </a:r>
          </a:p>
          <a:p>
            <a:pPr marL="457200" indent="-381000">
              <a:lnSpc>
                <a:spcPct val="100000"/>
              </a:lnSpc>
              <a:spcBef>
                <a:spcPts val="1400"/>
              </a:spcBef>
              <a:spcAft>
                <a:spcPts val="1400"/>
              </a:spcAft>
              <a:buSzPts val="2400"/>
              <a:buFont typeface="Arial" panose="020B0604020202020204" pitchFamily="34" charset="0"/>
              <a:buChar char="●"/>
            </a:pPr>
            <a:r>
              <a:rPr lang="en-US" sz="2800" dirty="0"/>
              <a:t>You can select the text with your mouse.</a:t>
            </a:r>
            <a:endParaRPr lang="en-US" dirty="0"/>
          </a:p>
        </p:txBody>
      </p:sp>
      <p:pic>
        <p:nvPicPr>
          <p:cNvPr id="5" name="Google Shape;235;p14" descr="An example of text saved as an image.  The text reads: This is not real text. It is an image of text. You cannot select it, search it, or adapt it.&#10;">
            <a:extLst>
              <a:ext uri="{FF2B5EF4-FFF2-40B4-BE49-F238E27FC236}">
                <a16:creationId xmlns:a16="http://schemas.microsoft.com/office/drawing/2014/main" id="{8751389F-5DB1-CF21-7B70-81592845B197}"/>
              </a:ext>
            </a:extLst>
          </p:cNvPr>
          <p:cNvPicPr preferRelativeResize="0"/>
          <p:nvPr/>
        </p:nvPicPr>
        <p:blipFill rotWithShape="1">
          <a:blip r:embed="rId3">
            <a:alphaModFix/>
          </a:blip>
          <a:srcRect l="54390" t="38316" r="14402" b="11410"/>
          <a:stretch/>
        </p:blipFill>
        <p:spPr>
          <a:xfrm>
            <a:off x="6965821" y="2347006"/>
            <a:ext cx="4510364" cy="3580400"/>
          </a:xfrm>
          <a:prstGeom prst="rect">
            <a:avLst/>
          </a:prstGeom>
          <a:noFill/>
          <a:ln>
            <a:solidFill>
              <a:schemeClr val="tx2"/>
            </a:solidFill>
          </a:ln>
        </p:spPr>
      </p:pic>
      <p:sp>
        <p:nvSpPr>
          <p:cNvPr id="4" name="Slide Number Placeholder 3">
            <a:extLst>
              <a:ext uri="{FF2B5EF4-FFF2-40B4-BE49-F238E27FC236}">
                <a16:creationId xmlns:a16="http://schemas.microsoft.com/office/drawing/2014/main" id="{870BF5D8-5E9B-C4BD-8668-EACC95F63E88}"/>
              </a:ext>
            </a:extLst>
          </p:cNvPr>
          <p:cNvSpPr>
            <a:spLocks noGrp="1"/>
          </p:cNvSpPr>
          <p:nvPr>
            <p:ph type="sldNum" sz="quarter" idx="12"/>
          </p:nvPr>
        </p:nvSpPr>
        <p:spPr/>
        <p:txBody>
          <a:bodyPr/>
          <a:lstStyle/>
          <a:p>
            <a:fld id="{DEE5BC03-7CE3-4FE3-BC0A-0ACCA8AC1F24}" type="slidenum">
              <a:rPr lang="en-US" smtClean="0"/>
              <a:pPr/>
              <a:t>33</a:t>
            </a:fld>
            <a:endParaRPr lang="en-US" dirty="0"/>
          </a:p>
        </p:txBody>
      </p:sp>
    </p:spTree>
    <p:extLst>
      <p:ext uri="{BB962C8B-B14F-4D97-AF65-F5344CB8AC3E}">
        <p14:creationId xmlns:p14="http://schemas.microsoft.com/office/powerpoint/2010/main" val="2375442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3BD51-AC73-7F7F-6B50-42D88C67911F}"/>
              </a:ext>
            </a:extLst>
          </p:cNvPr>
          <p:cNvSpPr>
            <a:spLocks noGrp="1"/>
          </p:cNvSpPr>
          <p:nvPr>
            <p:ph type="title"/>
          </p:nvPr>
        </p:nvSpPr>
        <p:spPr/>
        <p:txBody>
          <a:bodyPr/>
          <a:lstStyle/>
          <a:p>
            <a:r>
              <a:rPr lang="en-US" dirty="0"/>
              <a:t>CORE CONCEPT 2: </a:t>
            </a:r>
            <a:r>
              <a:rPr lang="en-US" dirty="0">
                <a:solidFill>
                  <a:srgbClr val="0070C0"/>
                </a:solidFill>
              </a:rPr>
              <a:t>HEADING STRUCTURE</a:t>
            </a:r>
            <a:endParaRPr lang="en-US" dirty="0"/>
          </a:p>
        </p:txBody>
      </p:sp>
      <p:sp>
        <p:nvSpPr>
          <p:cNvPr id="3" name="Content Placeholder 2">
            <a:extLst>
              <a:ext uri="{FF2B5EF4-FFF2-40B4-BE49-F238E27FC236}">
                <a16:creationId xmlns:a16="http://schemas.microsoft.com/office/drawing/2014/main" id="{1B098465-21CB-FFE8-1F39-5D8B2A67A465}"/>
              </a:ext>
            </a:extLst>
          </p:cNvPr>
          <p:cNvSpPr>
            <a:spLocks noGrp="1"/>
          </p:cNvSpPr>
          <p:nvPr>
            <p:ph idx="1"/>
          </p:nvPr>
        </p:nvSpPr>
        <p:spPr/>
        <p:txBody>
          <a:bodyPr/>
          <a:lstStyle/>
          <a:p>
            <a:pPr marL="395288" indent="-395288">
              <a:lnSpc>
                <a:spcPct val="100000"/>
              </a:lnSpc>
              <a:spcBef>
                <a:spcPts val="0"/>
              </a:spcBef>
              <a:buSzPts val="2000"/>
            </a:pPr>
            <a:r>
              <a:rPr lang="en-US" sz="2800" dirty="0"/>
              <a:t>Using logical and sequential headings in your document provides the basis for good document structure (sections) and navigation.</a:t>
            </a:r>
          </a:p>
          <a:p>
            <a:pPr marL="395288" indent="-395288">
              <a:lnSpc>
                <a:spcPct val="115000"/>
              </a:lnSpc>
              <a:buSzPts val="2200"/>
            </a:pPr>
            <a:r>
              <a:rPr lang="en-US" sz="2800" dirty="0"/>
              <a:t>The title of the document should be H1 and you do not want to repeat Heading level 1. After that, using Headings in sequential order, and don’t skip heading levels.</a:t>
            </a:r>
          </a:p>
        </p:txBody>
      </p:sp>
      <p:sp>
        <p:nvSpPr>
          <p:cNvPr id="4" name="Slide Number Placeholder 3">
            <a:extLst>
              <a:ext uri="{FF2B5EF4-FFF2-40B4-BE49-F238E27FC236}">
                <a16:creationId xmlns:a16="http://schemas.microsoft.com/office/drawing/2014/main" id="{F51DFFB6-A2C1-D38B-745E-F450CA85D2EC}"/>
              </a:ext>
            </a:extLst>
          </p:cNvPr>
          <p:cNvSpPr>
            <a:spLocks noGrp="1"/>
          </p:cNvSpPr>
          <p:nvPr>
            <p:ph type="sldNum" sz="quarter" idx="12"/>
          </p:nvPr>
        </p:nvSpPr>
        <p:spPr/>
        <p:txBody>
          <a:bodyPr/>
          <a:lstStyle/>
          <a:p>
            <a:fld id="{DEE5BC03-7CE3-4FE3-BC0A-0ACCA8AC1F24}" type="slidenum">
              <a:rPr lang="en-US" smtClean="0"/>
              <a:pPr/>
              <a:t>34</a:t>
            </a:fld>
            <a:endParaRPr lang="en-US" dirty="0"/>
          </a:p>
        </p:txBody>
      </p:sp>
    </p:spTree>
    <p:extLst>
      <p:ext uri="{BB962C8B-B14F-4D97-AF65-F5344CB8AC3E}">
        <p14:creationId xmlns:p14="http://schemas.microsoft.com/office/powerpoint/2010/main" val="283677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E63F2-E8FC-DB7A-03CB-49D21C3EC0F0}"/>
              </a:ext>
            </a:extLst>
          </p:cNvPr>
          <p:cNvSpPr>
            <a:spLocks noGrp="1"/>
          </p:cNvSpPr>
          <p:nvPr>
            <p:ph type="title"/>
          </p:nvPr>
        </p:nvSpPr>
        <p:spPr/>
        <p:txBody>
          <a:bodyPr/>
          <a:lstStyle/>
          <a:p>
            <a:r>
              <a:rPr lang="en-US" dirty="0"/>
              <a:t>HEADING STRUCTURE EXAMPLE</a:t>
            </a:r>
          </a:p>
        </p:txBody>
      </p:sp>
      <p:pic>
        <p:nvPicPr>
          <p:cNvPr id="13" name="Content Placeholder 12" descr="Heading level one is the title of the document and then text. Heading level two is the first section then more text. Heading level three is a subsection of the first heading level two, then more text. Heading 2 is the next section. The following is a bulleted list of items: list item one, list item two, list item three.  Heading 3 is a subsection of the second Heading level two. ">
            <a:extLst>
              <a:ext uri="{FF2B5EF4-FFF2-40B4-BE49-F238E27FC236}">
                <a16:creationId xmlns:a16="http://schemas.microsoft.com/office/drawing/2014/main" id="{63DB4260-F225-0B67-66CF-BF7F4D29AD8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17427" y="2269510"/>
            <a:ext cx="6559633" cy="4214419"/>
          </a:xfrm>
        </p:spPr>
      </p:pic>
      <p:sp>
        <p:nvSpPr>
          <p:cNvPr id="4" name="Slide Number Placeholder 3">
            <a:extLst>
              <a:ext uri="{FF2B5EF4-FFF2-40B4-BE49-F238E27FC236}">
                <a16:creationId xmlns:a16="http://schemas.microsoft.com/office/drawing/2014/main" id="{25D60C53-2BC9-655D-51B7-77AE2063AD7D}"/>
              </a:ext>
            </a:extLst>
          </p:cNvPr>
          <p:cNvSpPr>
            <a:spLocks noGrp="1"/>
          </p:cNvSpPr>
          <p:nvPr>
            <p:ph type="sldNum" sz="quarter" idx="12"/>
          </p:nvPr>
        </p:nvSpPr>
        <p:spPr/>
        <p:txBody>
          <a:bodyPr/>
          <a:lstStyle/>
          <a:p>
            <a:fld id="{DEE5BC03-7CE3-4FE3-BC0A-0ACCA8AC1F24}" type="slidenum">
              <a:rPr lang="en-US" smtClean="0"/>
              <a:pPr/>
              <a:t>35</a:t>
            </a:fld>
            <a:endParaRPr lang="en-US" dirty="0"/>
          </a:p>
        </p:txBody>
      </p:sp>
    </p:spTree>
    <p:extLst>
      <p:ext uri="{BB962C8B-B14F-4D97-AF65-F5344CB8AC3E}">
        <p14:creationId xmlns:p14="http://schemas.microsoft.com/office/powerpoint/2010/main" val="3928694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39FC-6D96-0ED0-57AE-E1E1AF90F9F8}"/>
              </a:ext>
            </a:extLst>
          </p:cNvPr>
          <p:cNvSpPr>
            <a:spLocks noGrp="1"/>
          </p:cNvSpPr>
          <p:nvPr>
            <p:ph type="title"/>
          </p:nvPr>
        </p:nvSpPr>
        <p:spPr>
          <a:xfrm>
            <a:off x="715816" y="1549936"/>
            <a:ext cx="7050798" cy="797070"/>
          </a:xfrm>
        </p:spPr>
        <p:txBody>
          <a:bodyPr/>
          <a:lstStyle/>
          <a:p>
            <a:r>
              <a:rPr lang="en-US" dirty="0"/>
              <a:t>HOW TO CREATE HEADINGS</a:t>
            </a:r>
          </a:p>
        </p:txBody>
      </p:sp>
      <p:pic>
        <p:nvPicPr>
          <p:cNvPr id="7" name="Picture 6" descr="MS Word Styles Group that shows a modified list: Normal, Heading, Heading 2, Heading 3. and Heading 4.">
            <a:extLst>
              <a:ext uri="{FF2B5EF4-FFF2-40B4-BE49-F238E27FC236}">
                <a16:creationId xmlns:a16="http://schemas.microsoft.com/office/drawing/2014/main" id="{04009C82-72EB-58EF-9E1B-76943285F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815" y="2804020"/>
            <a:ext cx="7473988" cy="1249960"/>
          </a:xfrm>
          <a:prstGeom prst="rect">
            <a:avLst/>
          </a:prstGeom>
        </p:spPr>
      </p:pic>
      <p:sp>
        <p:nvSpPr>
          <p:cNvPr id="3" name="Content Placeholder 2">
            <a:extLst>
              <a:ext uri="{FF2B5EF4-FFF2-40B4-BE49-F238E27FC236}">
                <a16:creationId xmlns:a16="http://schemas.microsoft.com/office/drawing/2014/main" id="{FEB1D185-48D8-9688-51B4-E9431DDEA141}"/>
              </a:ext>
            </a:extLst>
          </p:cNvPr>
          <p:cNvSpPr>
            <a:spLocks noGrp="1"/>
          </p:cNvSpPr>
          <p:nvPr>
            <p:ph idx="1"/>
          </p:nvPr>
        </p:nvSpPr>
        <p:spPr>
          <a:xfrm>
            <a:off x="877861" y="4730092"/>
            <a:ext cx="6738281" cy="797070"/>
          </a:xfrm>
        </p:spPr>
        <p:txBody>
          <a:bodyPr/>
          <a:lstStyle/>
          <a:p>
            <a:r>
              <a:rPr lang="en-US" sz="2800" b="1" i="0" dirty="0">
                <a:effectLst/>
                <a:highlight>
                  <a:srgbClr val="FFFFFF"/>
                </a:highlight>
              </a:rPr>
              <a:t>Headings are ranked &lt;h1&gt; through &lt;h6&gt;</a:t>
            </a:r>
            <a:endParaRPr lang="en-US" dirty="0"/>
          </a:p>
        </p:txBody>
      </p:sp>
      <p:pic>
        <p:nvPicPr>
          <p:cNvPr id="8" name="Picture 7" descr="A view of the full list of Styles using the Dialog Box Launcher.">
            <a:extLst>
              <a:ext uri="{FF2B5EF4-FFF2-40B4-BE49-F238E27FC236}">
                <a16:creationId xmlns:a16="http://schemas.microsoft.com/office/drawing/2014/main" id="{A4D60C74-73FE-7A45-ABF6-6FD6B976DFE6}"/>
              </a:ext>
            </a:extLst>
          </p:cNvPr>
          <p:cNvPicPr>
            <a:picLocks noChangeAspect="1"/>
          </p:cNvPicPr>
          <p:nvPr/>
        </p:nvPicPr>
        <p:blipFill>
          <a:blip r:embed="rId3"/>
          <a:stretch>
            <a:fillRect/>
          </a:stretch>
        </p:blipFill>
        <p:spPr>
          <a:xfrm>
            <a:off x="8784513" y="1549936"/>
            <a:ext cx="1981477" cy="4810796"/>
          </a:xfrm>
          <a:prstGeom prst="rect">
            <a:avLst/>
          </a:prstGeom>
        </p:spPr>
      </p:pic>
      <p:sp>
        <p:nvSpPr>
          <p:cNvPr id="4" name="Slide Number Placeholder 3">
            <a:extLst>
              <a:ext uri="{FF2B5EF4-FFF2-40B4-BE49-F238E27FC236}">
                <a16:creationId xmlns:a16="http://schemas.microsoft.com/office/drawing/2014/main" id="{DD2314BF-73D7-E722-FEC1-58FBE2609111}"/>
              </a:ext>
            </a:extLst>
          </p:cNvPr>
          <p:cNvSpPr>
            <a:spLocks noGrp="1"/>
          </p:cNvSpPr>
          <p:nvPr>
            <p:ph type="sldNum" sz="quarter" idx="12"/>
          </p:nvPr>
        </p:nvSpPr>
        <p:spPr/>
        <p:txBody>
          <a:bodyPr/>
          <a:lstStyle/>
          <a:p>
            <a:fld id="{DEE5BC03-7CE3-4FE3-BC0A-0ACCA8AC1F24}" type="slidenum">
              <a:rPr lang="en-US" smtClean="0"/>
              <a:pPr/>
              <a:t>36</a:t>
            </a:fld>
            <a:endParaRPr lang="en-US" dirty="0"/>
          </a:p>
        </p:txBody>
      </p:sp>
    </p:spTree>
    <p:extLst>
      <p:ext uri="{BB962C8B-B14F-4D97-AF65-F5344CB8AC3E}">
        <p14:creationId xmlns:p14="http://schemas.microsoft.com/office/powerpoint/2010/main" val="3707663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CONCEPT 3: </a:t>
            </a:r>
            <a:r>
              <a:rPr lang="en-US" dirty="0">
                <a:solidFill>
                  <a:srgbClr val="0070C0"/>
                </a:solidFill>
              </a:rPr>
              <a:t>ALT TEXT</a:t>
            </a:r>
          </a:p>
        </p:txBody>
      </p:sp>
      <p:sp>
        <p:nvSpPr>
          <p:cNvPr id="3" name="Content Placeholder 2"/>
          <p:cNvSpPr>
            <a:spLocks noGrp="1"/>
          </p:cNvSpPr>
          <p:nvPr>
            <p:ph idx="1"/>
          </p:nvPr>
        </p:nvSpPr>
        <p:spPr/>
        <p:txBody>
          <a:bodyPr/>
          <a:lstStyle/>
          <a:p>
            <a:pPr>
              <a:spcBef>
                <a:spcPts val="600"/>
              </a:spcBef>
            </a:pPr>
            <a:r>
              <a:rPr lang="en-US" sz="3200" b="0" i="0" dirty="0">
                <a:effectLst/>
                <a:highlight>
                  <a:srgbClr val="FFFFFF"/>
                </a:highlight>
              </a:rPr>
              <a:t>Alt Text is short for Alternative Text </a:t>
            </a:r>
          </a:p>
          <a:p>
            <a:pPr>
              <a:spcBef>
                <a:spcPts val="600"/>
              </a:spcBef>
            </a:pPr>
            <a:r>
              <a:rPr lang="en-US" sz="3200" b="0" i="0" dirty="0">
                <a:effectLst/>
                <a:highlight>
                  <a:srgbClr val="FFFFFF"/>
                </a:highlight>
              </a:rPr>
              <a:t>Alternative text is the back-end information added to an image. With the help of alt text, a screen reader can describe the image’s content to someone unable to see it.</a:t>
            </a:r>
            <a:endParaRPr lang="en-US" sz="3200" kern="100" dirty="0">
              <a:effectLst/>
              <a:ea typeface="Aptos" panose="020B0004020202020204" pitchFamily="34" charset="0"/>
              <a:cs typeface="Times New Roman" panose="02020603050405020304" pitchFamily="18" charset="0"/>
            </a:endParaRPr>
          </a:p>
          <a:p>
            <a:pPr>
              <a:spcBef>
                <a:spcPts val="600"/>
              </a:spcBef>
            </a:pPr>
            <a:r>
              <a:rPr lang="en-US" sz="3200" kern="100" dirty="0">
                <a:effectLst/>
                <a:ea typeface="Aptos" panose="020B0004020202020204" pitchFamily="34" charset="0"/>
                <a:cs typeface="Times New Roman" panose="02020603050405020304" pitchFamily="18" charset="0"/>
              </a:rPr>
              <a:t>Alternative text is a text substitute for non-text content like images, charts, graphs, etc.</a:t>
            </a:r>
            <a:endParaRPr lang="en-US" sz="3200"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37</a:t>
            </a:fld>
            <a:endParaRPr lang="en-US" dirty="0"/>
          </a:p>
        </p:txBody>
      </p:sp>
    </p:spTree>
    <p:extLst>
      <p:ext uri="{BB962C8B-B14F-4D97-AF65-F5344CB8AC3E}">
        <p14:creationId xmlns:p14="http://schemas.microsoft.com/office/powerpoint/2010/main" val="3106202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MAKE IMAGES ACCESSIBLE</a:t>
            </a:r>
          </a:p>
        </p:txBody>
      </p:sp>
      <p:sp>
        <p:nvSpPr>
          <p:cNvPr id="3" name="Content Placeholder 2"/>
          <p:cNvSpPr>
            <a:spLocks noGrp="1"/>
          </p:cNvSpPr>
          <p:nvPr>
            <p:ph idx="1"/>
          </p:nvPr>
        </p:nvSpPr>
        <p:spPr/>
        <p:txBody>
          <a:bodyPr/>
          <a:lstStyle/>
          <a:p>
            <a:pPr marL="287338" indent="-282575">
              <a:lnSpc>
                <a:spcPct val="100000"/>
              </a:lnSpc>
              <a:spcBef>
                <a:spcPts val="0"/>
              </a:spcBef>
              <a:buClr>
                <a:srgbClr val="000000"/>
              </a:buClr>
              <a:buSzPts val="2400"/>
            </a:pPr>
            <a:r>
              <a:rPr lang="en-US" sz="3600" kern="100" dirty="0">
                <a:effectLst/>
                <a:ea typeface="Aptos" panose="020B0004020202020204" pitchFamily="34" charset="0"/>
                <a:cs typeface="Times New Roman" panose="02020603050405020304" pitchFamily="18" charset="0"/>
              </a:rPr>
              <a:t>By writing </a:t>
            </a:r>
            <a:r>
              <a:rPr lang="en-US" sz="3600" b="1" kern="100" dirty="0">
                <a:effectLst/>
                <a:ea typeface="Aptos" panose="020B0004020202020204" pitchFamily="34" charset="0"/>
                <a:cs typeface="Times New Roman" panose="02020603050405020304" pitchFamily="18" charset="0"/>
                <a:hlinkClick r:id="rId3"/>
              </a:rPr>
              <a:t>meaningful alternative text descriptions </a:t>
            </a:r>
            <a:r>
              <a:rPr lang="en-US" sz="3600" kern="100" dirty="0">
                <a:effectLst/>
                <a:ea typeface="Aptos" panose="020B0004020202020204" pitchFamily="34" charset="0"/>
                <a:cs typeface="Times New Roman" panose="02020603050405020304" pitchFamily="18" charset="0"/>
              </a:rPr>
              <a:t>for images and pictures.</a:t>
            </a:r>
          </a:p>
          <a:p>
            <a:pPr marL="287338" indent="-282575">
              <a:lnSpc>
                <a:spcPct val="100000"/>
              </a:lnSpc>
              <a:spcBef>
                <a:spcPts val="0"/>
              </a:spcBef>
              <a:buClr>
                <a:srgbClr val="000000"/>
              </a:buClr>
              <a:buSzPts val="2400"/>
            </a:pPr>
            <a:r>
              <a:rPr lang="en-US" sz="3600" dirty="0"/>
              <a:t>By </a:t>
            </a:r>
            <a:r>
              <a:rPr lang="en-US" sz="3600" dirty="0">
                <a:hlinkClick r:id="rId4"/>
              </a:rPr>
              <a:t>adding Alt Text </a:t>
            </a:r>
            <a:r>
              <a:rPr lang="en-US" sz="3600" dirty="0"/>
              <a:t>to images.</a:t>
            </a:r>
          </a:p>
          <a:p>
            <a:pPr marL="287338" indent="-282575">
              <a:lnSpc>
                <a:spcPct val="100000"/>
              </a:lnSpc>
              <a:spcBef>
                <a:spcPts val="600"/>
              </a:spcBef>
              <a:spcAft>
                <a:spcPts val="600"/>
              </a:spcAft>
              <a:buClr>
                <a:srgbClr val="000000"/>
              </a:buClr>
              <a:buSzPts val="2400"/>
            </a:pPr>
            <a:r>
              <a:rPr lang="en-US" sz="3600" dirty="0"/>
              <a:t>By marking decorative images as such. </a:t>
            </a:r>
          </a:p>
        </p:txBody>
      </p:sp>
      <p:sp>
        <p:nvSpPr>
          <p:cNvPr id="4" name="Slide Number Placeholder 3"/>
          <p:cNvSpPr>
            <a:spLocks noGrp="1"/>
          </p:cNvSpPr>
          <p:nvPr>
            <p:ph type="sldNum" sz="quarter" idx="12"/>
          </p:nvPr>
        </p:nvSpPr>
        <p:spPr/>
        <p:txBody>
          <a:bodyPr/>
          <a:lstStyle/>
          <a:p>
            <a:fld id="{DEE5BC03-7CE3-4FE3-BC0A-0ACCA8AC1F24}" type="slidenum">
              <a:rPr lang="en-US" smtClean="0"/>
              <a:pPr/>
              <a:t>38</a:t>
            </a:fld>
            <a:endParaRPr lang="en-US" dirty="0"/>
          </a:p>
        </p:txBody>
      </p:sp>
    </p:spTree>
    <p:extLst>
      <p:ext uri="{BB962C8B-B14F-4D97-AF65-F5344CB8AC3E}">
        <p14:creationId xmlns:p14="http://schemas.microsoft.com/office/powerpoint/2010/main" val="2301447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6" y="1549936"/>
            <a:ext cx="4996496" cy="797070"/>
          </a:xfrm>
        </p:spPr>
        <p:txBody>
          <a:bodyPr/>
          <a:lstStyle/>
          <a:p>
            <a:r>
              <a:rPr lang="en-US" dirty="0"/>
              <a:t>HOW TO ADD ALT TEXT</a:t>
            </a:r>
          </a:p>
        </p:txBody>
      </p:sp>
      <p:pic>
        <p:nvPicPr>
          <p:cNvPr id="13" name="Content Placeholder 12" descr="A keyboard with a green key showing to right click on the image and select View Alt Text. &#10;&#10;">
            <a:extLst>
              <a:ext uri="{FF2B5EF4-FFF2-40B4-BE49-F238E27FC236}">
                <a16:creationId xmlns:a16="http://schemas.microsoft.com/office/drawing/2014/main" id="{D5E173D2-E32C-B13A-8D45-279431772E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193" y="2562757"/>
            <a:ext cx="5349003" cy="2966674"/>
          </a:xfrm>
          <a:ln>
            <a:solidFill>
              <a:schemeClr val="tx2"/>
            </a:solidFill>
          </a:ln>
        </p:spPr>
      </p:pic>
      <p:pic>
        <p:nvPicPr>
          <p:cNvPr id="8" name="Picture 7" descr="The Alt Text window where you have space to add alt text or select a checkbox to mark as decorative.">
            <a:extLst>
              <a:ext uri="{FF2B5EF4-FFF2-40B4-BE49-F238E27FC236}">
                <a16:creationId xmlns:a16="http://schemas.microsoft.com/office/drawing/2014/main" id="{A52DD34A-0C4B-A363-E7BA-54F1B715D3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2898" y="1853030"/>
            <a:ext cx="2985807" cy="4386127"/>
          </a:xfrm>
          <a:prstGeom prst="rect">
            <a:avLst/>
          </a:prstGeom>
          <a:ln>
            <a:solidFill>
              <a:schemeClr val="tx2"/>
            </a:solidFill>
          </a:ln>
        </p:spPr>
      </p:pic>
      <p:sp>
        <p:nvSpPr>
          <p:cNvPr id="4" name="Slide Number Placeholder 3"/>
          <p:cNvSpPr>
            <a:spLocks noGrp="1"/>
          </p:cNvSpPr>
          <p:nvPr>
            <p:ph type="sldNum" sz="quarter" idx="12"/>
          </p:nvPr>
        </p:nvSpPr>
        <p:spPr/>
        <p:txBody>
          <a:bodyPr/>
          <a:lstStyle/>
          <a:p>
            <a:fld id="{DEE5BC03-7CE3-4FE3-BC0A-0ACCA8AC1F24}" type="slidenum">
              <a:rPr lang="en-US" smtClean="0"/>
              <a:pPr/>
              <a:t>39</a:t>
            </a:fld>
            <a:endParaRPr lang="en-US" dirty="0"/>
          </a:p>
        </p:txBody>
      </p:sp>
    </p:spTree>
    <p:extLst>
      <p:ext uri="{BB962C8B-B14F-4D97-AF65-F5344CB8AC3E}">
        <p14:creationId xmlns:p14="http://schemas.microsoft.com/office/powerpoint/2010/main" val="1635555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ACCESSIBLE, ACCESSIBILITY, and INCLUSION</a:t>
            </a:r>
          </a:p>
        </p:txBody>
      </p:sp>
      <p:sp>
        <p:nvSpPr>
          <p:cNvPr id="3" name="Content Placeholder 2"/>
          <p:cNvSpPr>
            <a:spLocks noGrp="1"/>
          </p:cNvSpPr>
          <p:nvPr>
            <p:ph idx="1"/>
          </p:nvPr>
        </p:nvSpPr>
        <p:spPr>
          <a:xfrm>
            <a:off x="611906" y="2202272"/>
            <a:ext cx="11115967" cy="3757046"/>
          </a:xfrm>
        </p:spPr>
        <p:txBody>
          <a:bodyPr/>
          <a:lstStyle/>
          <a:p>
            <a:pPr>
              <a:spcBef>
                <a:spcPts val="600"/>
              </a:spcBef>
              <a:tabLst>
                <a:tab pos="457200" algn="l"/>
              </a:tabLst>
            </a:pPr>
            <a:r>
              <a:rPr lang="en-US" sz="2300" b="1" kern="100" dirty="0">
                <a:effectLst/>
                <a:ea typeface="Aptos" panose="020B0004020202020204" pitchFamily="34" charset="0"/>
                <a:cs typeface="Times New Roman" panose="02020603050405020304" pitchFamily="18" charset="0"/>
              </a:rPr>
              <a:t>Accessible:</a:t>
            </a:r>
            <a:r>
              <a:rPr lang="en-US" sz="2300" kern="100" dirty="0">
                <a:effectLst/>
                <a:ea typeface="Aptos" panose="020B0004020202020204" pitchFamily="34" charset="0"/>
                <a:cs typeface="Times New Roman" panose="02020603050405020304" pitchFamily="18" charset="0"/>
              </a:rPr>
              <a:t> “Accessible” means that individuals with disabilities are able to independently acquire the same information, engage in the same interactions, and enjoy the same services within the same timeframe as individuals without disabilities, with substantially equivalent ease of use. </a:t>
            </a:r>
            <a:r>
              <a:rPr lang="en-US" sz="2300" i="1" u="sng" kern="100" dirty="0">
                <a:effectLst/>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(University of Montana 2014 OCR Resolution Agreement 10122118)</a:t>
            </a:r>
            <a:endParaRPr lang="en-US" sz="2300" i="1" u="sng" kern="100" dirty="0">
              <a:effectLst/>
              <a:ea typeface="Aptos" panose="020B0004020202020204" pitchFamily="34" charset="0"/>
              <a:cs typeface="Times New Roman" panose="02020603050405020304" pitchFamily="18" charset="0"/>
            </a:endParaRPr>
          </a:p>
          <a:p>
            <a:r>
              <a:rPr lang="en-US" sz="2300" b="1" dirty="0">
                <a:effectLst/>
                <a:ea typeface="Times New Roman" panose="02020603050405020304" pitchFamily="18" charset="0"/>
                <a:cs typeface="Times New Roman" panose="02020603050405020304" pitchFamily="18" charset="0"/>
              </a:rPr>
              <a:t>Accessibility: </a:t>
            </a:r>
            <a:r>
              <a:rPr lang="en-US" sz="2300" dirty="0">
                <a:effectLst/>
                <a:ea typeface="Calibri" panose="020F0502020204030204" pitchFamily="34" charset="0"/>
                <a:cs typeface="Times New Roman" panose="02020603050405020304" pitchFamily="18" charset="0"/>
              </a:rPr>
              <a:t>Accessibility is the design of products, devices, services, or environments for people with disabilities. The concept of accessible design and practice of accessible development ensures both "direct access" (i.e. unassisted) and "indirect access" meaning compatibility with a person's assistive technology (for example, computer screen readers).</a:t>
            </a:r>
          </a:p>
          <a:p>
            <a:r>
              <a:rPr lang="en-US" sz="2300" b="1" i="0" dirty="0">
                <a:effectLst/>
                <a:highlight>
                  <a:srgbClr val="FFFFFF"/>
                </a:highlight>
              </a:rPr>
              <a:t>Inclusion</a:t>
            </a:r>
            <a:r>
              <a:rPr lang="en-US" sz="2300" b="0" i="0" dirty="0">
                <a:effectLst/>
                <a:highlight>
                  <a:srgbClr val="FFFFFF"/>
                </a:highlight>
              </a:rPr>
              <a:t>: is intricately linked to diversity, equity, accessibility, and belonging.</a:t>
            </a:r>
            <a:endParaRPr lang="en-US" sz="2300" kern="100" dirty="0">
              <a:effectLst/>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EE5BC03-7CE3-4FE3-BC0A-0ACCA8AC1F24}" type="slidenum">
              <a:rPr lang="en-US" smtClean="0"/>
              <a:pPr/>
              <a:t>4</a:t>
            </a:fld>
            <a:endParaRPr lang="en-US" dirty="0"/>
          </a:p>
        </p:txBody>
      </p:sp>
    </p:spTree>
    <p:extLst>
      <p:ext uri="{BB962C8B-B14F-4D97-AF65-F5344CB8AC3E}">
        <p14:creationId xmlns:p14="http://schemas.microsoft.com/office/powerpoint/2010/main" val="1269717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5" y="1549936"/>
            <a:ext cx="3648367" cy="797070"/>
          </a:xfrm>
        </p:spPr>
        <p:txBody>
          <a:bodyPr/>
          <a:lstStyle/>
          <a:p>
            <a:r>
              <a:rPr lang="en-US" dirty="0"/>
              <a:t>Alt Text Example</a:t>
            </a:r>
          </a:p>
        </p:txBody>
      </p:sp>
      <p:pic>
        <p:nvPicPr>
          <p:cNvPr id="5" name="Google Shape;273;p19" descr="A diagram of the Strategic Priorities for University of South Carolina.">
            <a:extLst>
              <a:ext uri="{FF2B5EF4-FFF2-40B4-BE49-F238E27FC236}">
                <a16:creationId xmlns:a16="http://schemas.microsoft.com/office/drawing/2014/main" id="{8C8CB2F3-0249-1528-E521-AD02426D0A1D}"/>
              </a:ext>
            </a:extLst>
          </p:cNvPr>
          <p:cNvPicPr preferRelativeResize="0"/>
          <p:nvPr/>
        </p:nvPicPr>
        <p:blipFill rotWithShape="1">
          <a:blip r:embed="rId3">
            <a:alphaModFix/>
          </a:blip>
          <a:srcRect/>
          <a:stretch/>
        </p:blipFill>
        <p:spPr>
          <a:xfrm>
            <a:off x="715815" y="2415155"/>
            <a:ext cx="4168871" cy="3421001"/>
          </a:xfrm>
          <a:prstGeom prst="rect">
            <a:avLst/>
          </a:prstGeom>
          <a:noFill/>
          <a:ln w="22225">
            <a:solidFill>
              <a:schemeClr val="dk2"/>
            </a:solidFill>
          </a:ln>
        </p:spPr>
      </p:pic>
      <p:sp>
        <p:nvSpPr>
          <p:cNvPr id="3" name="Content Placeholder 2"/>
          <p:cNvSpPr>
            <a:spLocks noGrp="1"/>
          </p:cNvSpPr>
          <p:nvPr>
            <p:ph idx="1"/>
          </p:nvPr>
        </p:nvSpPr>
        <p:spPr>
          <a:xfrm>
            <a:off x="5444837" y="1575182"/>
            <a:ext cx="6179127" cy="4690536"/>
          </a:xfrm>
        </p:spPr>
        <p:txBody>
          <a:bodyPr/>
          <a:lstStyle/>
          <a:p>
            <a:pPr marL="0" lvl="0" indent="0" algn="l" rtl="0">
              <a:lnSpc>
                <a:spcPct val="100000"/>
              </a:lnSpc>
              <a:spcBef>
                <a:spcPts val="0"/>
              </a:spcBef>
              <a:spcAft>
                <a:spcPts val="0"/>
              </a:spcAft>
              <a:buSzPts val="2200"/>
              <a:buNone/>
            </a:pPr>
            <a:r>
              <a:rPr lang="en-US" sz="2200" b="1" dirty="0"/>
              <a:t>Short Description: </a:t>
            </a:r>
            <a:r>
              <a:rPr lang="en-US" sz="2200" dirty="0"/>
              <a:t>A diagram of the Strategic Priorities for University of South Carolina.</a:t>
            </a:r>
          </a:p>
          <a:p>
            <a:pPr marL="0" lvl="0" indent="0" algn="l" rtl="0">
              <a:lnSpc>
                <a:spcPct val="100000"/>
              </a:lnSpc>
              <a:spcBef>
                <a:spcPts val="1000"/>
              </a:spcBef>
              <a:spcAft>
                <a:spcPts val="1000"/>
              </a:spcAft>
              <a:buSzPts val="2200"/>
              <a:buNone/>
            </a:pPr>
            <a:r>
              <a:rPr lang="en-US" sz="2200" b="1" dirty="0"/>
              <a:t>Long Description: </a:t>
            </a:r>
            <a:r>
              <a:rPr lang="en-US" sz="2200" dirty="0"/>
              <a:t>A triangle diagram with three sections, each labeled and coming together to the center that has the words University of South Carolina. The first section has the words Access and Transparency: reimagining the student experience and advancing post-graduate success. The second section has the words Inclusive Excellence: increasing research and scholarship to drive community and economic impact. The third section has the words Service and Integrity: transforming service delivery and promoting operational excellence.</a:t>
            </a:r>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40</a:t>
            </a:fld>
            <a:endParaRPr lang="en-US" dirty="0"/>
          </a:p>
        </p:txBody>
      </p:sp>
    </p:spTree>
    <p:extLst>
      <p:ext uri="{BB962C8B-B14F-4D97-AF65-F5344CB8AC3E}">
        <p14:creationId xmlns:p14="http://schemas.microsoft.com/office/powerpoint/2010/main" val="2381453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5" y="1549936"/>
            <a:ext cx="10982542" cy="797070"/>
          </a:xfrm>
        </p:spPr>
        <p:txBody>
          <a:bodyPr/>
          <a:lstStyle/>
          <a:p>
            <a:r>
              <a:rPr lang="en-US" dirty="0"/>
              <a:t>CORE CONCEPT 4: </a:t>
            </a:r>
            <a:r>
              <a:rPr lang="en-US" dirty="0">
                <a:solidFill>
                  <a:srgbClr val="0070C0"/>
                </a:solidFill>
              </a:rPr>
              <a:t>DESCRIPTIVE HYPERLINKS</a:t>
            </a:r>
          </a:p>
        </p:txBody>
      </p:sp>
      <p:sp>
        <p:nvSpPr>
          <p:cNvPr id="3" name="Content Placeholder 2"/>
          <p:cNvSpPr>
            <a:spLocks noGrp="1"/>
          </p:cNvSpPr>
          <p:nvPr>
            <p:ph idx="1"/>
          </p:nvPr>
        </p:nvSpPr>
        <p:spPr>
          <a:xfrm>
            <a:off x="843976" y="2347006"/>
            <a:ext cx="10726220" cy="2707879"/>
          </a:xfrm>
        </p:spPr>
        <p:txBody>
          <a:bodyPr/>
          <a:lstStyle/>
          <a:p>
            <a:pPr>
              <a:spcBef>
                <a:spcPts val="600"/>
              </a:spcBef>
            </a:pPr>
            <a:r>
              <a:rPr lang="en-US" sz="2400" kern="100" dirty="0">
                <a:effectLst/>
                <a:ea typeface="Aptos" panose="020B0004020202020204" pitchFamily="34" charset="0"/>
                <a:cs typeface="Times New Roman" panose="02020603050405020304" pitchFamily="18" charset="0"/>
              </a:rPr>
              <a:t>Hyperlinks, more commonly known as “links”, are used to navigate within a document or to external locations such as websites.</a:t>
            </a:r>
          </a:p>
          <a:p>
            <a:pPr>
              <a:spcBef>
                <a:spcPts val="600"/>
              </a:spcBef>
            </a:pPr>
            <a:r>
              <a:rPr lang="en-US" sz="2400" kern="100" dirty="0">
                <a:effectLst/>
                <a:ea typeface="Aptos" panose="020B0004020202020204" pitchFamily="34" charset="0"/>
                <a:cs typeface="Times New Roman" panose="02020603050405020304" pitchFamily="18" charset="0"/>
              </a:rPr>
              <a:t>Hyperlinks that are embedded directly into meaningful and contextualized text describing where the link takes you will provide non-sighted and sighted readers with the most useful information.</a:t>
            </a:r>
          </a:p>
          <a:p>
            <a:pPr>
              <a:spcBef>
                <a:spcPts val="600"/>
              </a:spcBef>
            </a:pPr>
            <a:r>
              <a:rPr lang="en-US" sz="2400" kern="100" dirty="0">
                <a:effectLst/>
                <a:ea typeface="Aptos" panose="020B0004020202020204" pitchFamily="34" charset="0"/>
                <a:cs typeface="Times New Roman" panose="02020603050405020304" pitchFamily="18" charset="0"/>
              </a:rPr>
              <a:t>Links are more useful when they make sense out of context. Authors should avoid non-informative link phrases such as:</a:t>
            </a:r>
          </a:p>
          <a:p>
            <a:pPr lvl="1">
              <a:spcBef>
                <a:spcPts val="600"/>
              </a:spcBef>
              <a:buSzPts val="1000"/>
            </a:pPr>
            <a:r>
              <a:rPr lang="en-US" kern="100" dirty="0">
                <a:effectLst/>
                <a:ea typeface="Noto Sans Symbols"/>
                <a:cs typeface="Noto Sans Symbols"/>
              </a:rPr>
              <a:t>click here</a:t>
            </a:r>
          </a:p>
          <a:p>
            <a:pPr lvl="1">
              <a:spcBef>
                <a:spcPts val="600"/>
              </a:spcBef>
              <a:buSzPts val="1000"/>
            </a:pPr>
            <a:r>
              <a:rPr lang="en-US" kern="100" dirty="0">
                <a:effectLst/>
                <a:ea typeface="Noto Sans Symbols"/>
                <a:cs typeface="Noto Sans Symbols"/>
              </a:rPr>
              <a:t>here</a:t>
            </a:r>
          </a:p>
          <a:p>
            <a:pPr lvl="1">
              <a:spcBef>
                <a:spcPts val="600"/>
              </a:spcBef>
              <a:buSzPts val="1000"/>
            </a:pPr>
            <a:r>
              <a:rPr lang="en-US" kern="100" dirty="0">
                <a:effectLst/>
                <a:ea typeface="Noto Sans Symbols"/>
                <a:cs typeface="Noto Sans Symbols"/>
              </a:rPr>
              <a:t>more</a:t>
            </a:r>
          </a:p>
          <a:p>
            <a:pPr lvl="1">
              <a:spcBef>
                <a:spcPts val="600"/>
              </a:spcBef>
              <a:buSzPts val="1000"/>
            </a:pPr>
            <a:r>
              <a:rPr lang="en-US" kern="100" dirty="0">
                <a:effectLst/>
                <a:ea typeface="Noto Sans Symbols"/>
                <a:cs typeface="Noto Sans Symbols"/>
              </a:rPr>
              <a:t>read more</a:t>
            </a:r>
            <a:endParaRPr lang="en-US" sz="3600"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41</a:t>
            </a:fld>
            <a:endParaRPr lang="en-US" dirty="0"/>
          </a:p>
        </p:txBody>
      </p:sp>
    </p:spTree>
    <p:extLst>
      <p:ext uri="{BB962C8B-B14F-4D97-AF65-F5344CB8AC3E}">
        <p14:creationId xmlns:p14="http://schemas.microsoft.com/office/powerpoint/2010/main" val="2195148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812A5-BBC9-EA9F-1361-776801D1AE76}"/>
              </a:ext>
            </a:extLst>
          </p:cNvPr>
          <p:cNvSpPr>
            <a:spLocks noGrp="1"/>
          </p:cNvSpPr>
          <p:nvPr>
            <p:ph type="title"/>
          </p:nvPr>
        </p:nvSpPr>
        <p:spPr>
          <a:xfrm>
            <a:off x="676369" y="1234204"/>
            <a:ext cx="11113851" cy="736311"/>
          </a:xfrm>
        </p:spPr>
        <p:txBody>
          <a:bodyPr/>
          <a:lstStyle/>
          <a:p>
            <a:r>
              <a:rPr lang="en-US" dirty="0"/>
              <a:t>TIPS FOR DESCRIPTIVE HYPERLINKS</a:t>
            </a:r>
          </a:p>
        </p:txBody>
      </p:sp>
      <p:sp>
        <p:nvSpPr>
          <p:cNvPr id="3" name="Text Placeholder 2">
            <a:extLst>
              <a:ext uri="{FF2B5EF4-FFF2-40B4-BE49-F238E27FC236}">
                <a16:creationId xmlns:a16="http://schemas.microsoft.com/office/drawing/2014/main" id="{8CE1DF9A-E269-95B4-63C6-B1A4056A758F}"/>
              </a:ext>
            </a:extLst>
          </p:cNvPr>
          <p:cNvSpPr>
            <a:spLocks noGrp="1"/>
          </p:cNvSpPr>
          <p:nvPr>
            <p:ph type="body" idx="1"/>
          </p:nvPr>
        </p:nvSpPr>
        <p:spPr>
          <a:xfrm>
            <a:off x="676368" y="2235882"/>
            <a:ext cx="5336504" cy="577845"/>
          </a:xfrm>
        </p:spPr>
        <p:txBody>
          <a:bodyPr/>
          <a:lstStyle/>
          <a:p>
            <a:r>
              <a:rPr lang="en-US" sz="2800" b="1" dirty="0"/>
              <a:t>DON’T:</a:t>
            </a:r>
          </a:p>
          <a:p>
            <a:endParaRPr lang="en-US" dirty="0"/>
          </a:p>
        </p:txBody>
      </p:sp>
      <p:sp>
        <p:nvSpPr>
          <p:cNvPr id="4" name="Content Placeholder 3">
            <a:extLst>
              <a:ext uri="{FF2B5EF4-FFF2-40B4-BE49-F238E27FC236}">
                <a16:creationId xmlns:a16="http://schemas.microsoft.com/office/drawing/2014/main" id="{0D7E6953-9781-0526-D549-43DAB10AD6DB}"/>
              </a:ext>
            </a:extLst>
          </p:cNvPr>
          <p:cNvSpPr>
            <a:spLocks noGrp="1"/>
          </p:cNvSpPr>
          <p:nvPr>
            <p:ph sz="half" idx="2"/>
          </p:nvPr>
        </p:nvSpPr>
        <p:spPr>
          <a:xfrm>
            <a:off x="676368" y="2440309"/>
            <a:ext cx="5419631" cy="3313833"/>
          </a:xfrm>
        </p:spPr>
        <p:txBody>
          <a:bodyPr/>
          <a:lstStyle/>
          <a:p>
            <a:pPr marL="457200" lvl="0" indent="-355600" algn="l" rtl="0">
              <a:lnSpc>
                <a:spcPct val="100000"/>
              </a:lnSpc>
              <a:spcBef>
                <a:spcPts val="0"/>
              </a:spcBef>
              <a:spcAft>
                <a:spcPts val="0"/>
              </a:spcAft>
              <a:buSzPts val="2000"/>
              <a:buChar char="●"/>
            </a:pPr>
            <a:r>
              <a:rPr lang="en-US" sz="2300" dirty="0"/>
              <a:t>Unlinked URL text</a:t>
            </a:r>
          </a:p>
          <a:p>
            <a:pPr marL="914400" lvl="1" indent="-330200" algn="l" rtl="0">
              <a:lnSpc>
                <a:spcPct val="100000"/>
              </a:lnSpc>
              <a:spcBef>
                <a:spcPts val="300"/>
              </a:spcBef>
              <a:spcAft>
                <a:spcPts val="0"/>
              </a:spcAft>
              <a:buSzPts val="1600"/>
              <a:buChar char="○"/>
            </a:pPr>
            <a:r>
              <a:rPr lang="en-US" sz="2300" dirty="0"/>
              <a:t>https://sbctc.instructure.com/courses/1578604</a:t>
            </a:r>
          </a:p>
          <a:p>
            <a:pPr marL="457200" lvl="0" indent="-355600" algn="l" rtl="0">
              <a:lnSpc>
                <a:spcPct val="100000"/>
              </a:lnSpc>
              <a:spcBef>
                <a:spcPts val="0"/>
              </a:spcBef>
              <a:spcAft>
                <a:spcPts val="0"/>
              </a:spcAft>
              <a:buSzPts val="2000"/>
              <a:buChar char="●"/>
            </a:pPr>
            <a:r>
              <a:rPr lang="en-US" sz="2300" dirty="0"/>
              <a:t>Hyperlinked, full text URLs</a:t>
            </a:r>
          </a:p>
          <a:p>
            <a:pPr marL="914400" lvl="1" indent="-330200" algn="l" rtl="0">
              <a:lnSpc>
                <a:spcPct val="100000"/>
              </a:lnSpc>
              <a:spcBef>
                <a:spcPts val="1000"/>
              </a:spcBef>
              <a:spcAft>
                <a:spcPts val="0"/>
              </a:spcAft>
              <a:buSzPts val="1600"/>
              <a:buChar char="○"/>
            </a:pPr>
            <a:r>
              <a:rPr lang="en-US" sz="2300" dirty="0"/>
              <a:t>Visit SBCTC’s Library of Accessibility Resources </a:t>
            </a:r>
            <a:r>
              <a:rPr lang="en-US" sz="2300" b="1" u="sng" dirty="0">
                <a:solidFill>
                  <a:schemeClr val="hlink"/>
                </a:solidFill>
                <a:hlinkClick r:id="rId2"/>
              </a:rPr>
              <a:t>https://sbctc.instructure.com/courses/1578604</a:t>
            </a:r>
            <a:endParaRPr lang="en-US" sz="2300" dirty="0"/>
          </a:p>
          <a:p>
            <a:pPr marL="457200" lvl="0" indent="-355600" algn="l" rtl="0">
              <a:lnSpc>
                <a:spcPct val="100000"/>
              </a:lnSpc>
              <a:spcBef>
                <a:spcPts val="0"/>
              </a:spcBef>
              <a:spcAft>
                <a:spcPts val="0"/>
              </a:spcAft>
              <a:buSzPts val="2000"/>
              <a:buChar char="●"/>
            </a:pPr>
            <a:r>
              <a:rPr lang="en-US" sz="2300" dirty="0"/>
              <a:t>Non-descriptive link text</a:t>
            </a:r>
          </a:p>
          <a:p>
            <a:pPr marL="914400" lvl="1" indent="-330200" algn="l" rtl="0">
              <a:lnSpc>
                <a:spcPct val="100000"/>
              </a:lnSpc>
              <a:spcBef>
                <a:spcPts val="1000"/>
              </a:spcBef>
              <a:spcAft>
                <a:spcPts val="0"/>
              </a:spcAft>
              <a:buSzPts val="1600"/>
              <a:buChar char="○"/>
            </a:pPr>
            <a:r>
              <a:rPr lang="en-US" sz="2300" dirty="0"/>
              <a:t> “</a:t>
            </a:r>
            <a:r>
              <a:rPr lang="en-US" sz="2300" b="1" u="sng" dirty="0">
                <a:solidFill>
                  <a:schemeClr val="hlink"/>
                </a:solidFill>
                <a:hlinkClick r:id="rId3"/>
              </a:rPr>
              <a:t>Click Here</a:t>
            </a:r>
            <a:r>
              <a:rPr lang="en-US" sz="2300" dirty="0"/>
              <a:t>” to visit SBCTC Library of Accessibility Resources</a:t>
            </a:r>
          </a:p>
          <a:p>
            <a:endParaRPr lang="en-US" dirty="0"/>
          </a:p>
        </p:txBody>
      </p:sp>
      <p:sp>
        <p:nvSpPr>
          <p:cNvPr id="5" name="Text Placeholder 4">
            <a:extLst>
              <a:ext uri="{FF2B5EF4-FFF2-40B4-BE49-F238E27FC236}">
                <a16:creationId xmlns:a16="http://schemas.microsoft.com/office/drawing/2014/main" id="{BB378739-6985-F33C-54F0-463E6B411EA0}"/>
              </a:ext>
            </a:extLst>
          </p:cNvPr>
          <p:cNvSpPr>
            <a:spLocks noGrp="1"/>
          </p:cNvSpPr>
          <p:nvPr>
            <p:ph type="body" sz="quarter" idx="3"/>
          </p:nvPr>
        </p:nvSpPr>
        <p:spPr>
          <a:xfrm>
            <a:off x="6386944" y="2288833"/>
            <a:ext cx="5403276" cy="524894"/>
          </a:xfrm>
        </p:spPr>
        <p:txBody>
          <a:bodyPr/>
          <a:lstStyle/>
          <a:p>
            <a:r>
              <a:rPr lang="en-US" sz="2800" b="1" dirty="0"/>
              <a:t>DO:</a:t>
            </a:r>
          </a:p>
          <a:p>
            <a:endParaRPr lang="en-US" dirty="0"/>
          </a:p>
        </p:txBody>
      </p:sp>
      <p:sp>
        <p:nvSpPr>
          <p:cNvPr id="6" name="Content Placeholder 5">
            <a:extLst>
              <a:ext uri="{FF2B5EF4-FFF2-40B4-BE49-F238E27FC236}">
                <a16:creationId xmlns:a16="http://schemas.microsoft.com/office/drawing/2014/main" id="{9A4DA33A-E047-23F1-D4E6-066796E7CB70}"/>
              </a:ext>
            </a:extLst>
          </p:cNvPr>
          <p:cNvSpPr>
            <a:spLocks noGrp="1"/>
          </p:cNvSpPr>
          <p:nvPr>
            <p:ph sz="quarter" idx="4"/>
          </p:nvPr>
        </p:nvSpPr>
        <p:spPr>
          <a:xfrm>
            <a:off x="6525839" y="2760775"/>
            <a:ext cx="5403276" cy="3313833"/>
          </a:xfrm>
        </p:spPr>
        <p:txBody>
          <a:bodyPr/>
          <a:lstStyle/>
          <a:p>
            <a:pPr marL="457200" indent="-355600">
              <a:lnSpc>
                <a:spcPct val="100000"/>
              </a:lnSpc>
              <a:spcBef>
                <a:spcPts val="0"/>
              </a:spcBef>
              <a:buSzPts val="2000"/>
              <a:buFont typeface="Arial" panose="020B0604020202020204" pitchFamily="34" charset="0"/>
              <a:buChar char="●"/>
            </a:pPr>
            <a:r>
              <a:rPr lang="en-US" sz="2800" dirty="0"/>
              <a:t>Embed links directly into meaningful text describing where the link takes you.</a:t>
            </a:r>
          </a:p>
          <a:p>
            <a:pPr marL="457200" indent="-355600">
              <a:lnSpc>
                <a:spcPct val="100000"/>
              </a:lnSpc>
              <a:spcBef>
                <a:spcPts val="0"/>
              </a:spcBef>
              <a:buSzPts val="2000"/>
              <a:buFont typeface="Arial" panose="020B0604020202020204" pitchFamily="34" charset="0"/>
              <a:buChar char="●"/>
            </a:pPr>
            <a:r>
              <a:rPr lang="en-US" sz="2800" dirty="0"/>
              <a:t>Visit </a:t>
            </a:r>
            <a:r>
              <a:rPr lang="en-US" sz="2800" b="1" u="sng" dirty="0">
                <a:solidFill>
                  <a:schemeClr val="hlink"/>
                </a:solidFill>
                <a:hlinkClick r:id="rId2"/>
              </a:rPr>
              <a:t>SBCTC Library of Accessibility Resources</a:t>
            </a:r>
            <a:r>
              <a:rPr lang="en-US" sz="2800" dirty="0"/>
              <a:t> to learn more about descriptive hyperlinks.</a:t>
            </a:r>
          </a:p>
          <a:p>
            <a:endParaRPr lang="en-US" dirty="0"/>
          </a:p>
        </p:txBody>
      </p:sp>
      <p:sp>
        <p:nvSpPr>
          <p:cNvPr id="7" name="Slide Number Placeholder 6">
            <a:extLst>
              <a:ext uri="{FF2B5EF4-FFF2-40B4-BE49-F238E27FC236}">
                <a16:creationId xmlns:a16="http://schemas.microsoft.com/office/drawing/2014/main" id="{07131F83-4221-8301-CFA9-FF306BF1CC91}"/>
              </a:ext>
            </a:extLst>
          </p:cNvPr>
          <p:cNvSpPr>
            <a:spLocks noGrp="1"/>
          </p:cNvSpPr>
          <p:nvPr>
            <p:ph type="sldNum" sz="quarter" idx="12"/>
          </p:nvPr>
        </p:nvSpPr>
        <p:spPr/>
        <p:txBody>
          <a:bodyPr/>
          <a:lstStyle/>
          <a:p>
            <a:fld id="{DEE5BC03-7CE3-4FE3-BC0A-0ACCA8AC1F24}" type="slidenum">
              <a:rPr lang="en-US" smtClean="0"/>
              <a:pPr/>
              <a:t>42</a:t>
            </a:fld>
            <a:endParaRPr lang="en-US" dirty="0"/>
          </a:p>
        </p:txBody>
      </p:sp>
    </p:spTree>
    <p:extLst>
      <p:ext uri="{BB962C8B-B14F-4D97-AF65-F5344CB8AC3E}">
        <p14:creationId xmlns:p14="http://schemas.microsoft.com/office/powerpoint/2010/main" val="264227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5" y="1334050"/>
            <a:ext cx="11115967" cy="597492"/>
          </a:xfrm>
        </p:spPr>
        <p:txBody>
          <a:bodyPr/>
          <a:lstStyle/>
          <a:p>
            <a:r>
              <a:rPr lang="en-US" dirty="0"/>
              <a:t>HOW TO ADD A DESCRIPTIVE HYPERLINK</a:t>
            </a:r>
          </a:p>
        </p:txBody>
      </p:sp>
      <p:pic>
        <p:nvPicPr>
          <p:cNvPr id="9" name="Picture 8" descr="Highlight the text you want to use for your descriptive hyperlink, right-click and go to Link.">
            <a:extLst>
              <a:ext uri="{FF2B5EF4-FFF2-40B4-BE49-F238E27FC236}">
                <a16:creationId xmlns:a16="http://schemas.microsoft.com/office/drawing/2014/main" id="{9F8C3AA8-9048-15A4-7604-0CC0B86D2AD2}"/>
              </a:ext>
            </a:extLst>
          </p:cNvPr>
          <p:cNvPicPr>
            <a:picLocks noChangeAspect="1"/>
          </p:cNvPicPr>
          <p:nvPr/>
        </p:nvPicPr>
        <p:blipFill>
          <a:blip r:embed="rId2"/>
          <a:stretch>
            <a:fillRect/>
          </a:stretch>
        </p:blipFill>
        <p:spPr>
          <a:xfrm>
            <a:off x="1050682" y="2176378"/>
            <a:ext cx="3098165" cy="3938270"/>
          </a:xfrm>
          <a:prstGeom prst="rect">
            <a:avLst/>
          </a:prstGeom>
          <a:ln>
            <a:solidFill>
              <a:schemeClr val="tx2"/>
            </a:solidFill>
          </a:ln>
        </p:spPr>
      </p:pic>
      <p:pic>
        <p:nvPicPr>
          <p:cNvPr id="8" name="Picture 7" descr="The Insert Hyperlink window. On the top you have text to display and on the lower part of the window you have the address area where you paste the URL and click OK">
            <a:extLst>
              <a:ext uri="{FF2B5EF4-FFF2-40B4-BE49-F238E27FC236}">
                <a16:creationId xmlns:a16="http://schemas.microsoft.com/office/drawing/2014/main" id="{FB1D20A9-B068-F8FC-D8B7-BE1D5943C111}"/>
              </a:ext>
            </a:extLst>
          </p:cNvPr>
          <p:cNvPicPr>
            <a:picLocks noChangeAspect="1"/>
          </p:cNvPicPr>
          <p:nvPr/>
        </p:nvPicPr>
        <p:blipFill>
          <a:blip r:embed="rId3"/>
          <a:stretch>
            <a:fillRect/>
          </a:stretch>
        </p:blipFill>
        <p:spPr>
          <a:xfrm>
            <a:off x="5237045" y="2471727"/>
            <a:ext cx="6283009" cy="3347572"/>
          </a:xfrm>
          <a:prstGeom prst="rect">
            <a:avLst/>
          </a:prstGeom>
        </p:spPr>
      </p:pic>
      <p:sp>
        <p:nvSpPr>
          <p:cNvPr id="4" name="Slide Number Placeholder 3"/>
          <p:cNvSpPr>
            <a:spLocks noGrp="1"/>
          </p:cNvSpPr>
          <p:nvPr>
            <p:ph type="sldNum" sz="quarter" idx="12"/>
          </p:nvPr>
        </p:nvSpPr>
        <p:spPr/>
        <p:txBody>
          <a:bodyPr/>
          <a:lstStyle/>
          <a:p>
            <a:fld id="{DEE5BC03-7CE3-4FE3-BC0A-0ACCA8AC1F24}" type="slidenum">
              <a:rPr lang="en-US" smtClean="0"/>
              <a:pPr/>
              <a:t>43</a:t>
            </a:fld>
            <a:endParaRPr lang="en-US" dirty="0"/>
          </a:p>
        </p:txBody>
      </p:sp>
    </p:spTree>
    <p:extLst>
      <p:ext uri="{BB962C8B-B14F-4D97-AF65-F5344CB8AC3E}">
        <p14:creationId xmlns:p14="http://schemas.microsoft.com/office/powerpoint/2010/main" val="106981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CONCEPT 5: </a:t>
            </a:r>
            <a:r>
              <a:rPr lang="en-US" dirty="0">
                <a:solidFill>
                  <a:srgbClr val="0070C0"/>
                </a:solidFill>
              </a:rPr>
              <a:t>ACCESSIBLE LISTS</a:t>
            </a:r>
          </a:p>
        </p:txBody>
      </p:sp>
      <p:sp>
        <p:nvSpPr>
          <p:cNvPr id="3" name="Content Placeholder 2"/>
          <p:cNvSpPr>
            <a:spLocks noGrp="1"/>
          </p:cNvSpPr>
          <p:nvPr>
            <p:ph idx="1"/>
          </p:nvPr>
        </p:nvSpPr>
        <p:spPr>
          <a:xfrm>
            <a:off x="715815" y="2415155"/>
            <a:ext cx="11274127" cy="3757046"/>
          </a:xfrm>
        </p:spPr>
        <p:txBody>
          <a:bodyPr/>
          <a:lstStyle/>
          <a:p>
            <a:pPr marL="339725" indent="-284163">
              <a:lnSpc>
                <a:spcPct val="100000"/>
              </a:lnSpc>
              <a:spcAft>
                <a:spcPts val="1000"/>
              </a:spcAft>
              <a:buSzPts val="2200"/>
            </a:pPr>
            <a:r>
              <a:rPr lang="en-US" sz="3000" kern="100" dirty="0">
                <a:effectLst/>
                <a:ea typeface="Aptos" panose="020B0004020202020204" pitchFamily="34" charset="0"/>
                <a:cs typeface="Times New Roman" panose="02020603050405020304" pitchFamily="18" charset="0"/>
              </a:rPr>
              <a:t>There are two main types of lists: </a:t>
            </a:r>
          </a:p>
          <a:p>
            <a:pPr marL="796925" lvl="1" indent="-284163">
              <a:lnSpc>
                <a:spcPct val="100000"/>
              </a:lnSpc>
              <a:spcAft>
                <a:spcPts val="1000"/>
              </a:spcAft>
              <a:buSzPts val="2200"/>
            </a:pPr>
            <a:r>
              <a:rPr lang="en-US" sz="3000" kern="100" dirty="0">
                <a:effectLst/>
                <a:ea typeface="Aptos" panose="020B0004020202020204" pitchFamily="34" charset="0"/>
                <a:cs typeface="Times New Roman" panose="02020603050405020304" pitchFamily="18" charset="0"/>
              </a:rPr>
              <a:t>Ordered lists, which is a numeric list </a:t>
            </a:r>
          </a:p>
          <a:p>
            <a:pPr marL="796925" lvl="1" indent="-284163">
              <a:lnSpc>
                <a:spcPct val="100000"/>
              </a:lnSpc>
              <a:spcAft>
                <a:spcPts val="1000"/>
              </a:spcAft>
              <a:buSzPts val="2200"/>
            </a:pPr>
            <a:r>
              <a:rPr lang="en-US" sz="3000" kern="100" dirty="0">
                <a:ea typeface="Aptos" panose="020B0004020202020204" pitchFamily="34" charset="0"/>
                <a:cs typeface="Times New Roman" panose="02020603050405020304" pitchFamily="18" charset="0"/>
              </a:rPr>
              <a:t>U</a:t>
            </a:r>
            <a:r>
              <a:rPr lang="en-US" sz="3000" kern="100" dirty="0">
                <a:effectLst/>
                <a:ea typeface="Aptos" panose="020B0004020202020204" pitchFamily="34" charset="0"/>
                <a:cs typeface="Times New Roman" panose="02020603050405020304" pitchFamily="18" charset="0"/>
              </a:rPr>
              <a:t>nordered lists, which uses bullets or another symbol </a:t>
            </a:r>
            <a:r>
              <a:rPr lang="en-US" sz="3200" kern="100" dirty="0">
                <a:effectLst/>
                <a:ea typeface="Aptos" panose="020B0004020202020204" pitchFamily="34" charset="0"/>
                <a:cs typeface="Times New Roman" panose="02020603050405020304" pitchFamily="18" charset="0"/>
              </a:rPr>
              <a:t>from the built-in list design</a:t>
            </a:r>
            <a:endParaRPr lang="en-US" sz="3000" dirty="0"/>
          </a:p>
          <a:p>
            <a:pPr marL="339725" indent="-284163">
              <a:lnSpc>
                <a:spcPct val="100000"/>
              </a:lnSpc>
              <a:spcAft>
                <a:spcPts val="1000"/>
              </a:spcAft>
              <a:buSzPts val="2200"/>
            </a:pPr>
            <a:r>
              <a:rPr lang="en-US" sz="3000" dirty="0"/>
              <a:t>Don’t manually type numbers, dashes, or other symbols to “look” like a list.</a:t>
            </a:r>
          </a:p>
        </p:txBody>
      </p:sp>
      <p:sp>
        <p:nvSpPr>
          <p:cNvPr id="4" name="Slide Number Placeholder 3"/>
          <p:cNvSpPr>
            <a:spLocks noGrp="1"/>
          </p:cNvSpPr>
          <p:nvPr>
            <p:ph type="sldNum" sz="quarter" idx="12"/>
          </p:nvPr>
        </p:nvSpPr>
        <p:spPr/>
        <p:txBody>
          <a:bodyPr/>
          <a:lstStyle/>
          <a:p>
            <a:fld id="{DEE5BC03-7CE3-4FE3-BC0A-0ACCA8AC1F24}" type="slidenum">
              <a:rPr lang="en-US" smtClean="0"/>
              <a:pPr/>
              <a:t>44</a:t>
            </a:fld>
            <a:endParaRPr lang="en-US" dirty="0"/>
          </a:p>
        </p:txBody>
      </p:sp>
    </p:spTree>
    <p:extLst>
      <p:ext uri="{BB962C8B-B14F-4D97-AF65-F5344CB8AC3E}">
        <p14:creationId xmlns:p14="http://schemas.microsoft.com/office/powerpoint/2010/main" val="3125206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526" y="1971175"/>
            <a:ext cx="4065666" cy="3309741"/>
          </a:xfrm>
        </p:spPr>
        <p:txBody>
          <a:bodyPr/>
          <a:lstStyle/>
          <a:p>
            <a:r>
              <a:rPr lang="en-US" sz="6600" dirty="0"/>
              <a:t>Tips for Accessible Lists</a:t>
            </a:r>
          </a:p>
        </p:txBody>
      </p:sp>
      <p:pic>
        <p:nvPicPr>
          <p:cNvPr id="5" name="Google Shape;302;p23" descr="Heading text reads, &quot;Let's create accessible lists!&quot; and shows an example of both a bulleted and numeric lists. Two screenshots demonstrate where to format lists properly in Word using the Paragraph.">
            <a:extLst>
              <a:ext uri="{FF2B5EF4-FFF2-40B4-BE49-F238E27FC236}">
                <a16:creationId xmlns:a16="http://schemas.microsoft.com/office/drawing/2014/main" id="{55101A39-2C87-3A7A-8339-404AB59F1C88}"/>
              </a:ext>
            </a:extLst>
          </p:cNvPr>
          <p:cNvPicPr preferRelativeResize="0"/>
          <p:nvPr/>
        </p:nvPicPr>
        <p:blipFill rotWithShape="1">
          <a:blip r:embed="rId3">
            <a:alphaModFix/>
          </a:blip>
          <a:srcRect r="7309" b="17"/>
          <a:stretch/>
        </p:blipFill>
        <p:spPr>
          <a:xfrm>
            <a:off x="5111143" y="1546336"/>
            <a:ext cx="5761895" cy="4646418"/>
          </a:xfrm>
          <a:prstGeom prst="rect">
            <a:avLst/>
          </a:prstGeom>
          <a:noFill/>
          <a:ln w="19050" cap="flat" cmpd="sng">
            <a:solidFill>
              <a:schemeClr val="dk2"/>
            </a:solidFill>
            <a:prstDash val="solid"/>
            <a:round/>
            <a:headEnd type="none" w="sm" len="sm"/>
            <a:tailEnd type="none" w="sm" len="sm"/>
          </a:ln>
        </p:spPr>
      </p:pic>
      <p:sp>
        <p:nvSpPr>
          <p:cNvPr id="4" name="Slide Number Placeholder 3"/>
          <p:cNvSpPr>
            <a:spLocks noGrp="1"/>
          </p:cNvSpPr>
          <p:nvPr>
            <p:ph type="sldNum" sz="quarter" idx="12"/>
          </p:nvPr>
        </p:nvSpPr>
        <p:spPr/>
        <p:txBody>
          <a:bodyPr/>
          <a:lstStyle/>
          <a:p>
            <a:fld id="{DEE5BC03-7CE3-4FE3-BC0A-0ACCA8AC1F24}" type="slidenum">
              <a:rPr lang="en-US" smtClean="0"/>
              <a:pPr/>
              <a:t>45</a:t>
            </a:fld>
            <a:endParaRPr lang="en-US" dirty="0"/>
          </a:p>
        </p:txBody>
      </p:sp>
    </p:spTree>
    <p:extLst>
      <p:ext uri="{BB962C8B-B14F-4D97-AF65-F5344CB8AC3E}">
        <p14:creationId xmlns:p14="http://schemas.microsoft.com/office/powerpoint/2010/main" val="1633687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CONCEPT 6: </a:t>
            </a:r>
            <a:r>
              <a:rPr lang="en-US" dirty="0">
                <a:solidFill>
                  <a:srgbClr val="0070C0"/>
                </a:solidFill>
              </a:rPr>
              <a:t>READABILITY, FONT SIZE, STYLE &amp; COLOR CONTRAST</a:t>
            </a:r>
          </a:p>
        </p:txBody>
      </p:sp>
      <p:sp>
        <p:nvSpPr>
          <p:cNvPr id="3" name="Content Placeholder 2"/>
          <p:cNvSpPr>
            <a:spLocks noGrp="1"/>
          </p:cNvSpPr>
          <p:nvPr>
            <p:ph idx="1"/>
          </p:nvPr>
        </p:nvSpPr>
        <p:spPr>
          <a:xfrm>
            <a:off x="808283" y="2726883"/>
            <a:ext cx="11115967" cy="3757046"/>
          </a:xfrm>
        </p:spPr>
        <p:txBody>
          <a:bodyPr/>
          <a:lstStyle/>
          <a:p>
            <a:pPr marL="457200" lvl="0" indent="-368300" algn="l" rtl="0">
              <a:lnSpc>
                <a:spcPct val="100000"/>
              </a:lnSpc>
              <a:spcBef>
                <a:spcPts val="0"/>
              </a:spcBef>
              <a:spcAft>
                <a:spcPts val="0"/>
              </a:spcAft>
              <a:buSzPts val="2200"/>
              <a:buAutoNum type="arabicPeriod"/>
            </a:pPr>
            <a:r>
              <a:rPr lang="en-US" dirty="0"/>
              <a:t>Use a simple Sans Serif font in a 12 pt. or larger font size.</a:t>
            </a:r>
          </a:p>
          <a:p>
            <a:pPr marL="457200" lvl="0" indent="-368300" algn="l" rtl="0">
              <a:lnSpc>
                <a:spcPct val="100000"/>
              </a:lnSpc>
              <a:spcBef>
                <a:spcPts val="1000"/>
              </a:spcBef>
              <a:spcAft>
                <a:spcPts val="0"/>
              </a:spcAft>
              <a:buSzPts val="2200"/>
              <a:buAutoNum type="arabicPeriod"/>
            </a:pPr>
            <a:r>
              <a:rPr lang="en-US" dirty="0"/>
              <a:t>Check that your text color and background color have a contrast ratio of 4.5:1 for 14pt or smaller.</a:t>
            </a:r>
          </a:p>
          <a:p>
            <a:pPr marL="457200" lvl="0" indent="-368300" algn="l" rtl="0">
              <a:lnSpc>
                <a:spcPct val="100000"/>
              </a:lnSpc>
              <a:spcBef>
                <a:spcPts val="1000"/>
              </a:spcBef>
              <a:spcAft>
                <a:spcPts val="0"/>
              </a:spcAft>
              <a:buSzPts val="2200"/>
              <a:buAutoNum type="arabicPeriod"/>
            </a:pPr>
            <a:r>
              <a:rPr lang="en-US" dirty="0"/>
              <a:t>3:1 for 18pt or larger.</a:t>
            </a:r>
          </a:p>
          <a:p>
            <a:pPr marL="457200" lvl="0" indent="-368300" algn="l" rtl="0">
              <a:lnSpc>
                <a:spcPct val="100000"/>
              </a:lnSpc>
              <a:spcBef>
                <a:spcPts val="1000"/>
              </a:spcBef>
              <a:spcAft>
                <a:spcPts val="0"/>
              </a:spcAft>
              <a:buSzPts val="2200"/>
              <a:buAutoNum type="arabicPeriod"/>
            </a:pPr>
            <a:r>
              <a:rPr lang="en-US" dirty="0"/>
              <a:t>Do not use color alone to indicate meaning.</a:t>
            </a:r>
          </a:p>
          <a:p>
            <a:pPr marL="457200" lvl="0" indent="-368300" algn="l" rtl="0">
              <a:lnSpc>
                <a:spcPct val="100000"/>
              </a:lnSpc>
              <a:spcBef>
                <a:spcPts val="1000"/>
              </a:spcBef>
              <a:spcAft>
                <a:spcPts val="1000"/>
              </a:spcAft>
              <a:buSzPts val="2200"/>
              <a:buAutoNum type="arabicPeriod"/>
            </a:pPr>
            <a:r>
              <a:rPr lang="en-US" dirty="0"/>
              <a:t>Use real text, rather than scanned images of text.</a:t>
            </a:r>
          </a:p>
        </p:txBody>
      </p:sp>
      <p:sp>
        <p:nvSpPr>
          <p:cNvPr id="4" name="Slide Number Placeholder 3"/>
          <p:cNvSpPr>
            <a:spLocks noGrp="1"/>
          </p:cNvSpPr>
          <p:nvPr>
            <p:ph type="sldNum" sz="quarter" idx="12"/>
          </p:nvPr>
        </p:nvSpPr>
        <p:spPr/>
        <p:txBody>
          <a:bodyPr/>
          <a:lstStyle/>
          <a:p>
            <a:fld id="{DEE5BC03-7CE3-4FE3-BC0A-0ACCA8AC1F24}" type="slidenum">
              <a:rPr lang="en-US" smtClean="0"/>
              <a:pPr/>
              <a:t>46</a:t>
            </a:fld>
            <a:endParaRPr lang="en-US" dirty="0"/>
          </a:p>
        </p:txBody>
      </p:sp>
    </p:spTree>
    <p:extLst>
      <p:ext uri="{BB962C8B-B14F-4D97-AF65-F5344CB8AC3E}">
        <p14:creationId xmlns:p14="http://schemas.microsoft.com/office/powerpoint/2010/main" val="28700257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B6155-4299-6608-C728-1AC68CD40A64}"/>
              </a:ext>
            </a:extLst>
          </p:cNvPr>
          <p:cNvSpPr>
            <a:spLocks noGrp="1"/>
          </p:cNvSpPr>
          <p:nvPr>
            <p:ph type="title"/>
          </p:nvPr>
        </p:nvSpPr>
        <p:spPr/>
        <p:txBody>
          <a:bodyPr/>
          <a:lstStyle/>
          <a:p>
            <a:r>
              <a:rPr lang="en-US" sz="3600" b="1" dirty="0">
                <a:effectLst/>
                <a:ea typeface="Calibri" panose="020F0502020204030204" pitchFamily="34" charset="0"/>
                <a:cs typeface="Times New Roman" panose="02020603050405020304" pitchFamily="18" charset="0"/>
              </a:rPr>
              <a:t>Sans Serif VS Serif: What’s the Difference?</a:t>
            </a:r>
            <a:br>
              <a:rPr lang="en-US" sz="1800" dirty="0">
                <a:effectLst/>
                <a:latin typeface="Verdana" panose="020B060403050404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55ABA1E-5AE5-48AA-4F9B-982866B21800}"/>
              </a:ext>
            </a:extLst>
          </p:cNvPr>
          <p:cNvSpPr>
            <a:spLocks noGrp="1"/>
          </p:cNvSpPr>
          <p:nvPr>
            <p:ph sz="half" idx="1"/>
          </p:nvPr>
        </p:nvSpPr>
        <p:spPr>
          <a:xfrm>
            <a:off x="563415" y="2225491"/>
            <a:ext cx="10478833" cy="1203509"/>
          </a:xfrm>
        </p:spPr>
        <p:txBody>
          <a:bodyPr/>
          <a:lstStyle/>
          <a:p>
            <a:pPr marL="0" indent="0">
              <a:buNone/>
            </a:pPr>
            <a:r>
              <a:rPr lang="en-US" dirty="0">
                <a:ea typeface="Calibri" panose="020F0502020204030204" pitchFamily="34" charset="0"/>
                <a:cs typeface="Times New Roman" panose="02020603050405020304" pitchFamily="18" charset="0"/>
              </a:rPr>
              <a:t>T</a:t>
            </a:r>
            <a:r>
              <a:rPr lang="en-US" dirty="0">
                <a:effectLst/>
                <a:ea typeface="Calibri" panose="020F0502020204030204" pitchFamily="34" charset="0"/>
                <a:cs typeface="Times New Roman" panose="02020603050405020304" pitchFamily="18" charset="0"/>
              </a:rPr>
              <a:t>he </a:t>
            </a:r>
            <a:r>
              <a:rPr lang="en-US" b="1" dirty="0">
                <a:ea typeface="Calibri" panose="020F0502020204030204" pitchFamily="34" charset="0"/>
                <a:cs typeface="Times New Roman" panose="02020603050405020304" pitchFamily="18" charset="0"/>
              </a:rPr>
              <a:t>S</a:t>
            </a:r>
            <a:r>
              <a:rPr lang="en-US" b="1" dirty="0">
                <a:effectLst/>
                <a:ea typeface="Calibri" panose="020F0502020204030204" pitchFamily="34" charset="0"/>
                <a:cs typeface="Times New Roman" panose="02020603050405020304" pitchFamily="18" charset="0"/>
              </a:rPr>
              <a:t>ans Serif</a:t>
            </a:r>
            <a:r>
              <a:rPr lang="en-US" dirty="0">
                <a:effectLst/>
                <a:ea typeface="Calibri" panose="020F0502020204030204" pitchFamily="34" charset="0"/>
                <a:cs typeface="Times New Roman" panose="02020603050405020304" pitchFamily="18" charset="0"/>
              </a:rPr>
              <a:t> font on the left has clean and very precise ends while the </a:t>
            </a:r>
            <a:r>
              <a:rPr lang="en-US" b="1" dirty="0">
                <a:ea typeface="Calibri" panose="020F0502020204030204" pitchFamily="34" charset="0"/>
                <a:cs typeface="Times New Roman" panose="02020603050405020304" pitchFamily="18" charset="0"/>
              </a:rPr>
              <a:t>S</a:t>
            </a:r>
            <a:r>
              <a:rPr lang="en-US" b="1" dirty="0">
                <a:effectLst/>
                <a:ea typeface="Calibri" panose="020F0502020204030204" pitchFamily="34" charset="0"/>
                <a:cs typeface="Times New Roman" panose="02020603050405020304" pitchFamily="18" charset="0"/>
              </a:rPr>
              <a:t>erif</a:t>
            </a:r>
            <a:r>
              <a:rPr lang="en-US" dirty="0">
                <a:effectLst/>
                <a:ea typeface="Calibri" panose="020F0502020204030204" pitchFamily="34" charset="0"/>
                <a:cs typeface="Times New Roman" panose="02020603050405020304" pitchFamily="18" charset="0"/>
              </a:rPr>
              <a:t> font on the right is more ornamental and has serifs extending from the ends.</a:t>
            </a:r>
          </a:p>
          <a:p>
            <a:endParaRPr lang="en-US" dirty="0"/>
          </a:p>
        </p:txBody>
      </p:sp>
      <p:pic>
        <p:nvPicPr>
          <p:cNvPr id="8" name="Content Placeholder 7" descr="On the left side is an example of sans serif font of Aa. On the right is an example of Aa with little ends on them circled to show the serif  ends.&#10;&#10;">
            <a:extLst>
              <a:ext uri="{FF2B5EF4-FFF2-40B4-BE49-F238E27FC236}">
                <a16:creationId xmlns:a16="http://schemas.microsoft.com/office/drawing/2014/main" id="{DD081BB4-6EC6-BD8E-BE44-CA394B2EB18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149960" y="3558091"/>
            <a:ext cx="8386932" cy="2831951"/>
          </a:xfrm>
        </p:spPr>
      </p:pic>
      <p:sp>
        <p:nvSpPr>
          <p:cNvPr id="5" name="Slide Number Placeholder 4">
            <a:extLst>
              <a:ext uri="{FF2B5EF4-FFF2-40B4-BE49-F238E27FC236}">
                <a16:creationId xmlns:a16="http://schemas.microsoft.com/office/drawing/2014/main" id="{9D6D78EC-4F5A-80A3-735D-307F02E155FF}"/>
              </a:ext>
            </a:extLst>
          </p:cNvPr>
          <p:cNvSpPr>
            <a:spLocks noGrp="1"/>
          </p:cNvSpPr>
          <p:nvPr>
            <p:ph type="sldNum" sz="quarter" idx="12"/>
          </p:nvPr>
        </p:nvSpPr>
        <p:spPr/>
        <p:txBody>
          <a:bodyPr/>
          <a:lstStyle/>
          <a:p>
            <a:fld id="{DEE5BC03-7CE3-4FE3-BC0A-0ACCA8AC1F24}" type="slidenum">
              <a:rPr lang="en-US" smtClean="0"/>
              <a:pPr/>
              <a:t>47</a:t>
            </a:fld>
            <a:endParaRPr lang="en-US" dirty="0"/>
          </a:p>
        </p:txBody>
      </p:sp>
    </p:spTree>
    <p:extLst>
      <p:ext uri="{BB962C8B-B14F-4D97-AF65-F5344CB8AC3E}">
        <p14:creationId xmlns:p14="http://schemas.microsoft.com/office/powerpoint/2010/main" val="3280632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11F1D-A1AD-C9A3-821F-25B1800A5D72}"/>
              </a:ext>
            </a:extLst>
          </p:cNvPr>
          <p:cNvSpPr>
            <a:spLocks noGrp="1"/>
          </p:cNvSpPr>
          <p:nvPr>
            <p:ph type="title"/>
          </p:nvPr>
        </p:nvSpPr>
        <p:spPr/>
        <p:txBody>
          <a:bodyPr/>
          <a:lstStyle/>
          <a:p>
            <a:r>
              <a:rPr lang="en-US" dirty="0"/>
              <a:t>EXAMPLE LIST</a:t>
            </a:r>
          </a:p>
        </p:txBody>
      </p:sp>
      <p:sp>
        <p:nvSpPr>
          <p:cNvPr id="3" name="Content Placeholder 2">
            <a:extLst>
              <a:ext uri="{FF2B5EF4-FFF2-40B4-BE49-F238E27FC236}">
                <a16:creationId xmlns:a16="http://schemas.microsoft.com/office/drawing/2014/main" id="{06D4A458-DA44-A676-7196-7607EB9F87E6}"/>
              </a:ext>
            </a:extLst>
          </p:cNvPr>
          <p:cNvSpPr>
            <a:spLocks noGrp="1"/>
          </p:cNvSpPr>
          <p:nvPr>
            <p:ph sz="half" idx="1"/>
          </p:nvPr>
        </p:nvSpPr>
        <p:spPr>
          <a:xfrm>
            <a:off x="563415" y="2746309"/>
            <a:ext cx="5779512" cy="2275607"/>
          </a:xfrm>
        </p:spPr>
        <p:txBody>
          <a:bodyPr/>
          <a:lstStyle/>
          <a:p>
            <a:r>
              <a:rPr lang="en-US" sz="3600" dirty="0">
                <a:ea typeface="Arial"/>
                <a:cs typeface="Arial"/>
                <a:sym typeface="Arial"/>
              </a:rPr>
              <a:t>The mushrooms listed in red are poisonous. The ones in green are safe.</a:t>
            </a:r>
          </a:p>
          <a:p>
            <a:endParaRPr lang="en-US" dirty="0"/>
          </a:p>
        </p:txBody>
      </p:sp>
      <p:sp>
        <p:nvSpPr>
          <p:cNvPr id="4" name="Content Placeholder 3">
            <a:extLst>
              <a:ext uri="{FF2B5EF4-FFF2-40B4-BE49-F238E27FC236}">
                <a16:creationId xmlns:a16="http://schemas.microsoft.com/office/drawing/2014/main" id="{0DDEC0A8-9974-1842-8CCB-91C58DA6D661}"/>
              </a:ext>
            </a:extLst>
          </p:cNvPr>
          <p:cNvSpPr>
            <a:spLocks noGrp="1"/>
          </p:cNvSpPr>
          <p:nvPr>
            <p:ph sz="half" idx="2"/>
          </p:nvPr>
        </p:nvSpPr>
        <p:spPr>
          <a:xfrm>
            <a:off x="7260095" y="2371312"/>
            <a:ext cx="3550659" cy="2652102"/>
          </a:xfrm>
        </p:spPr>
        <p:txBody>
          <a:bodyPr/>
          <a:lstStyle/>
          <a:p>
            <a:pPr marL="457200" indent="-432054">
              <a:lnSpc>
                <a:spcPct val="100000"/>
              </a:lnSpc>
              <a:spcBef>
                <a:spcPts val="0"/>
              </a:spcBef>
              <a:buClr>
                <a:srgbClr val="FF4747"/>
              </a:buClr>
              <a:buSzPts val="3204"/>
              <a:buFont typeface="Arial" panose="020B0604020202020204" pitchFamily="34" charset="0"/>
              <a:buChar char="●"/>
            </a:pPr>
            <a:r>
              <a:rPr lang="en-US" sz="3600" dirty="0">
                <a:solidFill>
                  <a:srgbClr val="FF4747"/>
                </a:solidFill>
                <a:ea typeface="Calibri"/>
                <a:cs typeface="Calibri"/>
                <a:sym typeface="Calibri"/>
              </a:rPr>
              <a:t>Amanita </a:t>
            </a:r>
          </a:p>
          <a:p>
            <a:pPr marL="457200" indent="-432054">
              <a:lnSpc>
                <a:spcPct val="100000"/>
              </a:lnSpc>
              <a:spcBef>
                <a:spcPts val="0"/>
              </a:spcBef>
              <a:buClr>
                <a:srgbClr val="92D050"/>
              </a:buClr>
              <a:buSzPts val="3204"/>
              <a:buFont typeface="Arial" panose="020B0604020202020204" pitchFamily="34" charset="0"/>
              <a:buChar char="●"/>
            </a:pPr>
            <a:r>
              <a:rPr lang="en-US" sz="3600" dirty="0">
                <a:solidFill>
                  <a:srgbClr val="92D050"/>
                </a:solidFill>
                <a:ea typeface="Calibri"/>
                <a:cs typeface="Calibri"/>
                <a:sym typeface="Calibri"/>
              </a:rPr>
              <a:t>Chanterelle </a:t>
            </a:r>
          </a:p>
          <a:p>
            <a:pPr marL="457200" indent="-432054">
              <a:lnSpc>
                <a:spcPct val="100000"/>
              </a:lnSpc>
              <a:spcBef>
                <a:spcPts val="0"/>
              </a:spcBef>
              <a:buClr>
                <a:srgbClr val="92D050"/>
              </a:buClr>
              <a:buSzPts val="3204"/>
              <a:buFont typeface="Arial" panose="020B0604020202020204" pitchFamily="34" charset="0"/>
              <a:buChar char="●"/>
            </a:pPr>
            <a:r>
              <a:rPr lang="en-US" sz="3600" dirty="0">
                <a:solidFill>
                  <a:srgbClr val="92D050"/>
                </a:solidFill>
                <a:ea typeface="Calibri"/>
                <a:cs typeface="Calibri"/>
                <a:sym typeface="Calibri"/>
              </a:rPr>
              <a:t>Porcini </a:t>
            </a:r>
          </a:p>
          <a:p>
            <a:pPr marL="457200" indent="-432054">
              <a:lnSpc>
                <a:spcPct val="100000"/>
              </a:lnSpc>
              <a:spcBef>
                <a:spcPts val="0"/>
              </a:spcBef>
              <a:buClr>
                <a:srgbClr val="92D050"/>
              </a:buClr>
              <a:buSzPts val="3204"/>
              <a:buFont typeface="Arial" panose="020B0604020202020204" pitchFamily="34" charset="0"/>
              <a:buChar char="●"/>
            </a:pPr>
            <a:r>
              <a:rPr lang="en-US" sz="3600" dirty="0">
                <a:solidFill>
                  <a:srgbClr val="92D050"/>
                </a:solidFill>
                <a:ea typeface="Calibri"/>
                <a:cs typeface="Calibri"/>
                <a:sym typeface="Calibri"/>
              </a:rPr>
              <a:t>Shiitake </a:t>
            </a:r>
          </a:p>
          <a:p>
            <a:pPr marL="457200" indent="-432054">
              <a:lnSpc>
                <a:spcPct val="100000"/>
              </a:lnSpc>
              <a:spcBef>
                <a:spcPts val="0"/>
              </a:spcBef>
              <a:buClr>
                <a:srgbClr val="FF4747"/>
              </a:buClr>
              <a:buSzPts val="3204"/>
              <a:buFont typeface="Arial" panose="020B0604020202020204" pitchFamily="34" charset="0"/>
              <a:buChar char="●"/>
            </a:pPr>
            <a:r>
              <a:rPr lang="en-US" sz="3600" dirty="0">
                <a:solidFill>
                  <a:srgbClr val="FF4747"/>
                </a:solidFill>
                <a:ea typeface="Calibri"/>
                <a:cs typeface="Calibri"/>
                <a:sym typeface="Calibri"/>
              </a:rPr>
              <a:t>Tylopilus</a:t>
            </a:r>
            <a:endParaRPr lang="en-US" sz="3600" dirty="0"/>
          </a:p>
        </p:txBody>
      </p:sp>
      <p:sp>
        <p:nvSpPr>
          <p:cNvPr id="5" name="Slide Number Placeholder 4">
            <a:extLst>
              <a:ext uri="{FF2B5EF4-FFF2-40B4-BE49-F238E27FC236}">
                <a16:creationId xmlns:a16="http://schemas.microsoft.com/office/drawing/2014/main" id="{A124F634-BF55-8104-6C9A-8AA8137ACA0E}"/>
              </a:ext>
            </a:extLst>
          </p:cNvPr>
          <p:cNvSpPr>
            <a:spLocks noGrp="1"/>
          </p:cNvSpPr>
          <p:nvPr>
            <p:ph type="sldNum" sz="quarter" idx="12"/>
          </p:nvPr>
        </p:nvSpPr>
        <p:spPr/>
        <p:txBody>
          <a:bodyPr/>
          <a:lstStyle/>
          <a:p>
            <a:fld id="{DEE5BC03-7CE3-4FE3-BC0A-0ACCA8AC1F24}" type="slidenum">
              <a:rPr lang="en-US" smtClean="0"/>
              <a:pPr/>
              <a:t>48</a:t>
            </a:fld>
            <a:endParaRPr lang="en-US" dirty="0"/>
          </a:p>
        </p:txBody>
      </p:sp>
    </p:spTree>
    <p:extLst>
      <p:ext uri="{BB962C8B-B14F-4D97-AF65-F5344CB8AC3E}">
        <p14:creationId xmlns:p14="http://schemas.microsoft.com/office/powerpoint/2010/main" val="37086100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13843-0334-EA29-7D64-EE6FF5079D4A}"/>
              </a:ext>
            </a:extLst>
          </p:cNvPr>
          <p:cNvSpPr>
            <a:spLocks noGrp="1"/>
          </p:cNvSpPr>
          <p:nvPr>
            <p:ph type="title"/>
          </p:nvPr>
        </p:nvSpPr>
        <p:spPr/>
        <p:txBody>
          <a:bodyPr/>
          <a:lstStyle/>
          <a:p>
            <a:r>
              <a:rPr lang="en" dirty="0"/>
              <a:t>TWO SOLUTIONS…</a:t>
            </a:r>
            <a:endParaRPr lang="en-US" dirty="0"/>
          </a:p>
        </p:txBody>
      </p:sp>
      <p:sp>
        <p:nvSpPr>
          <p:cNvPr id="3" name="Text Placeholder 2">
            <a:extLst>
              <a:ext uri="{FF2B5EF4-FFF2-40B4-BE49-F238E27FC236}">
                <a16:creationId xmlns:a16="http://schemas.microsoft.com/office/drawing/2014/main" id="{FEDF44E4-0AF0-FE41-B5E5-BA98BE528130}"/>
              </a:ext>
            </a:extLst>
          </p:cNvPr>
          <p:cNvSpPr>
            <a:spLocks noGrp="1"/>
          </p:cNvSpPr>
          <p:nvPr>
            <p:ph type="body" idx="1"/>
          </p:nvPr>
        </p:nvSpPr>
        <p:spPr>
          <a:xfrm>
            <a:off x="676369" y="2548696"/>
            <a:ext cx="5336504" cy="736311"/>
          </a:xfrm>
        </p:spPr>
        <p:txBody>
          <a:bodyPr/>
          <a:lstStyle/>
          <a:p>
            <a:r>
              <a:rPr lang="en-US" sz="2800" dirty="0"/>
              <a:t>Remember! Icons need Alt Text</a:t>
            </a:r>
            <a:r>
              <a:rPr lang="en-US" sz="2400" dirty="0"/>
              <a:t>.</a:t>
            </a:r>
          </a:p>
          <a:p>
            <a:endParaRPr lang="en-US" dirty="0"/>
          </a:p>
        </p:txBody>
      </p:sp>
      <p:sp>
        <p:nvSpPr>
          <p:cNvPr id="4" name="Content Placeholder 3">
            <a:extLst>
              <a:ext uri="{FF2B5EF4-FFF2-40B4-BE49-F238E27FC236}">
                <a16:creationId xmlns:a16="http://schemas.microsoft.com/office/drawing/2014/main" id="{97FCEAB4-A1DD-615C-4F6E-D2CB0E2D3564}"/>
              </a:ext>
            </a:extLst>
          </p:cNvPr>
          <p:cNvSpPr>
            <a:spLocks noGrp="1"/>
          </p:cNvSpPr>
          <p:nvPr>
            <p:ph sz="half" idx="2"/>
          </p:nvPr>
        </p:nvSpPr>
        <p:spPr>
          <a:xfrm>
            <a:off x="676371" y="3003843"/>
            <a:ext cx="4196571" cy="3313833"/>
          </a:xfrm>
        </p:spPr>
        <p:txBody>
          <a:bodyPr/>
          <a:lstStyle/>
          <a:p>
            <a:pPr marL="457200" indent="-457200">
              <a:spcBef>
                <a:spcPts val="3380"/>
              </a:spcBef>
              <a:buClr>
                <a:srgbClr val="FF4747"/>
              </a:buClr>
              <a:buSzPts val="3600"/>
              <a:buFont typeface="Arial" panose="020B0604020202020204" pitchFamily="34" charset="0"/>
              <a:buChar char="●"/>
            </a:pPr>
            <a:r>
              <a:rPr lang="en-US" sz="3600" dirty="0">
                <a:solidFill>
                  <a:srgbClr val="FF4747"/>
                </a:solidFill>
                <a:ea typeface="Calibri"/>
                <a:cs typeface="Calibri"/>
                <a:sym typeface="Calibri"/>
              </a:rPr>
              <a:t>Amanita </a:t>
            </a:r>
            <a:r>
              <a:rPr lang="en-US" sz="3600" dirty="0">
                <a:solidFill>
                  <a:srgbClr val="FF4747"/>
                </a:solidFill>
              </a:rPr>
              <a:t>☠ </a:t>
            </a:r>
          </a:p>
          <a:p>
            <a:pPr marL="457200" indent="-457200">
              <a:spcBef>
                <a:spcPts val="0"/>
              </a:spcBef>
              <a:buClr>
                <a:srgbClr val="71A13F"/>
              </a:buClr>
              <a:buSzPts val="3600"/>
              <a:buFont typeface="Calibri"/>
              <a:buChar char="●"/>
            </a:pPr>
            <a:r>
              <a:rPr lang="en-US" sz="3600" dirty="0">
                <a:solidFill>
                  <a:srgbClr val="71A13F"/>
                </a:solidFill>
                <a:ea typeface="Calibri"/>
                <a:cs typeface="Calibri"/>
                <a:sym typeface="Calibri"/>
              </a:rPr>
              <a:t>Chanterelle </a:t>
            </a:r>
          </a:p>
          <a:p>
            <a:pPr marL="457200" indent="-457200">
              <a:spcBef>
                <a:spcPts val="0"/>
              </a:spcBef>
              <a:buClr>
                <a:srgbClr val="71A13F"/>
              </a:buClr>
              <a:buSzPts val="3600"/>
              <a:buFont typeface="Calibri"/>
              <a:buChar char="●"/>
            </a:pPr>
            <a:r>
              <a:rPr lang="en-US" sz="3600" dirty="0">
                <a:solidFill>
                  <a:srgbClr val="71A13F"/>
                </a:solidFill>
                <a:ea typeface="Calibri"/>
                <a:cs typeface="Calibri"/>
                <a:sym typeface="Calibri"/>
              </a:rPr>
              <a:t>Porcini </a:t>
            </a:r>
          </a:p>
          <a:p>
            <a:pPr marL="457200" indent="-457200">
              <a:spcBef>
                <a:spcPts val="0"/>
              </a:spcBef>
              <a:buClr>
                <a:srgbClr val="71A13F"/>
              </a:buClr>
              <a:buSzPts val="3600"/>
              <a:buFont typeface="Calibri"/>
              <a:buChar char="●"/>
            </a:pPr>
            <a:r>
              <a:rPr lang="en-US" sz="3600" dirty="0">
                <a:solidFill>
                  <a:srgbClr val="71A13F"/>
                </a:solidFill>
                <a:ea typeface="Calibri"/>
                <a:cs typeface="Calibri"/>
                <a:sym typeface="Calibri"/>
              </a:rPr>
              <a:t>Shiitake </a:t>
            </a:r>
          </a:p>
          <a:p>
            <a:pPr marL="457200" indent="-457200">
              <a:spcBef>
                <a:spcPts val="0"/>
              </a:spcBef>
              <a:buClr>
                <a:srgbClr val="FF4747"/>
              </a:buClr>
              <a:buSzPts val="3600"/>
              <a:buFont typeface="Arial" panose="020B0604020202020204" pitchFamily="34" charset="0"/>
              <a:buChar char="●"/>
            </a:pPr>
            <a:r>
              <a:rPr lang="en-US" sz="3600" dirty="0">
                <a:solidFill>
                  <a:srgbClr val="FF4747"/>
                </a:solidFill>
                <a:ea typeface="Calibri"/>
                <a:cs typeface="Calibri"/>
                <a:sym typeface="Calibri"/>
              </a:rPr>
              <a:t>Tylopilus </a:t>
            </a:r>
            <a:r>
              <a:rPr lang="en-US" sz="3600" dirty="0">
                <a:solidFill>
                  <a:srgbClr val="FF4747"/>
                </a:solidFill>
              </a:rPr>
              <a:t>☠</a:t>
            </a:r>
          </a:p>
        </p:txBody>
      </p:sp>
      <p:sp>
        <p:nvSpPr>
          <p:cNvPr id="9" name="Rectangle 8">
            <a:extLst>
              <a:ext uri="{FF2B5EF4-FFF2-40B4-BE49-F238E27FC236}">
                <a16:creationId xmlns:a16="http://schemas.microsoft.com/office/drawing/2014/main" id="{9B054CF9-B13A-1527-B1D1-D006D59FBD22}"/>
              </a:ext>
              <a:ext uri="{C183D7F6-B498-43B3-948B-1728B52AA6E4}">
                <adec:decorative xmlns:adec="http://schemas.microsoft.com/office/drawing/2017/decorative" val="1"/>
              </a:ext>
            </a:extLst>
          </p:cNvPr>
          <p:cNvSpPr/>
          <p:nvPr/>
        </p:nvSpPr>
        <p:spPr>
          <a:xfrm>
            <a:off x="474562" y="2222165"/>
            <a:ext cx="5208608" cy="36809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C57DB3C3-0B98-E943-1635-76B739461D05}"/>
              </a:ext>
            </a:extLst>
          </p:cNvPr>
          <p:cNvSpPr>
            <a:spLocks noGrp="1"/>
          </p:cNvSpPr>
          <p:nvPr>
            <p:ph type="body" sz="quarter" idx="3"/>
          </p:nvPr>
        </p:nvSpPr>
        <p:spPr>
          <a:xfrm>
            <a:off x="6788724" y="2548696"/>
            <a:ext cx="4330380" cy="718763"/>
          </a:xfrm>
        </p:spPr>
        <p:txBody>
          <a:bodyPr/>
          <a:lstStyle/>
          <a:p>
            <a:r>
              <a:rPr lang="en-US" sz="3200" dirty="0"/>
              <a:t>Create separate lists</a:t>
            </a:r>
          </a:p>
          <a:p>
            <a:endParaRPr lang="en-US" dirty="0"/>
          </a:p>
        </p:txBody>
      </p:sp>
      <p:pic>
        <p:nvPicPr>
          <p:cNvPr id="8" name="Google Shape;330;g2a82bad2dc6_1_18" descr="Two separate lists that categorize safe and poisonous mushrooms. The lists are named &quot;Edible&quot; that includes Chanterelle, Porcini, and Shiitake. The &quot;Poisonous&quot; list includes Amanita and Tylopilus.">
            <a:extLst>
              <a:ext uri="{FF2B5EF4-FFF2-40B4-BE49-F238E27FC236}">
                <a16:creationId xmlns:a16="http://schemas.microsoft.com/office/drawing/2014/main" id="{EDB140F7-AAC6-5870-76B9-2150D69E2527}"/>
              </a:ext>
            </a:extLst>
          </p:cNvPr>
          <p:cNvPicPr preferRelativeResize="0">
            <a:picLocks noGrp="1"/>
          </p:cNvPicPr>
          <p:nvPr>
            <p:ph sz="quarter" idx="4"/>
          </p:nvPr>
        </p:nvPicPr>
        <p:blipFill rotWithShape="1">
          <a:blip r:embed="rId3">
            <a:alphaModFix/>
          </a:blip>
          <a:srcRect t="24799" b="4810"/>
          <a:stretch/>
        </p:blipFill>
        <p:spPr>
          <a:xfrm>
            <a:off x="6233294" y="3285006"/>
            <a:ext cx="5403850" cy="1718320"/>
          </a:xfrm>
          <a:prstGeom prst="rect">
            <a:avLst/>
          </a:prstGeom>
          <a:noFill/>
          <a:ln w="28575" cap="flat" cmpd="sng">
            <a:solidFill>
              <a:schemeClr val="dk2"/>
            </a:solidFill>
            <a:prstDash val="solid"/>
            <a:round/>
            <a:headEnd type="none" w="sm" len="sm"/>
            <a:tailEnd type="none" w="sm" len="sm"/>
          </a:ln>
        </p:spPr>
      </p:pic>
      <p:sp>
        <p:nvSpPr>
          <p:cNvPr id="10" name="Rectangle 9">
            <a:extLst>
              <a:ext uri="{FF2B5EF4-FFF2-40B4-BE49-F238E27FC236}">
                <a16:creationId xmlns:a16="http://schemas.microsoft.com/office/drawing/2014/main" id="{40FC9021-4199-7E0A-B8C0-2DC16D899C7C}"/>
              </a:ext>
              <a:ext uri="{C183D7F6-B498-43B3-948B-1728B52AA6E4}">
                <adec:decorative xmlns:adec="http://schemas.microsoft.com/office/drawing/2017/decorative" val="1"/>
              </a:ext>
            </a:extLst>
          </p:cNvPr>
          <p:cNvSpPr/>
          <p:nvPr/>
        </p:nvSpPr>
        <p:spPr>
          <a:xfrm>
            <a:off x="6012873" y="2222165"/>
            <a:ext cx="5818909" cy="36809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BD8852FB-A81C-A3E5-E359-186E8FE4289B}"/>
              </a:ext>
            </a:extLst>
          </p:cNvPr>
          <p:cNvSpPr>
            <a:spLocks noGrp="1"/>
          </p:cNvSpPr>
          <p:nvPr>
            <p:ph type="sldNum" sz="quarter" idx="12"/>
          </p:nvPr>
        </p:nvSpPr>
        <p:spPr/>
        <p:txBody>
          <a:bodyPr/>
          <a:lstStyle/>
          <a:p>
            <a:fld id="{DEE5BC03-7CE3-4FE3-BC0A-0ACCA8AC1F24}" type="slidenum">
              <a:rPr lang="en-US" smtClean="0"/>
              <a:pPr/>
              <a:t>49</a:t>
            </a:fld>
            <a:endParaRPr lang="en-US" dirty="0"/>
          </a:p>
        </p:txBody>
      </p:sp>
    </p:spTree>
    <p:extLst>
      <p:ext uri="{BB962C8B-B14F-4D97-AF65-F5344CB8AC3E}">
        <p14:creationId xmlns:p14="http://schemas.microsoft.com/office/powerpoint/2010/main" val="1883774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ASSISTIVE TECHNOLOGY</a:t>
            </a:r>
            <a:r>
              <a:rPr lang="en-US" dirty="0"/>
              <a:t> and DIGITAL ACCESSIBILITY</a:t>
            </a:r>
            <a:endParaRPr lang="en-US" cap="none" dirty="0"/>
          </a:p>
        </p:txBody>
      </p:sp>
      <p:sp>
        <p:nvSpPr>
          <p:cNvPr id="3" name="Content Placeholder 2"/>
          <p:cNvSpPr>
            <a:spLocks noGrp="1"/>
          </p:cNvSpPr>
          <p:nvPr>
            <p:ph idx="1"/>
          </p:nvPr>
        </p:nvSpPr>
        <p:spPr>
          <a:xfrm>
            <a:off x="611906" y="2202272"/>
            <a:ext cx="11115967" cy="3757046"/>
          </a:xfrm>
        </p:spPr>
        <p:txBody>
          <a:bodyPr/>
          <a:lstStyle/>
          <a:p>
            <a:r>
              <a:rPr lang="en-US" sz="2400" b="1" kern="100" dirty="0">
                <a:effectLst/>
                <a:ea typeface="Aptos" panose="020B0004020202020204" pitchFamily="34" charset="0"/>
                <a:cs typeface="Times New Roman" panose="02020603050405020304" pitchFamily="18" charset="0"/>
              </a:rPr>
              <a:t>Assistive Technology</a:t>
            </a:r>
            <a:r>
              <a:rPr lang="en-US" sz="2400" kern="100" dirty="0">
                <a:effectLst/>
                <a:ea typeface="Aptos" panose="020B000402020202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Primarily, assistive technologies are either software or hardware that exist to enable people with permanent or temporary disabilities to use the computer or mobile device. For example, if you get carpal tunnel syndrome, you can use assistive technologies to accomplish your work without using your hands. Assistive technologies consist of voice interfaces, screen readers, alternate input devices, and much more.</a:t>
            </a:r>
          </a:p>
          <a:p>
            <a:r>
              <a:rPr lang="en-US" sz="2400" b="1" dirty="0">
                <a:effectLst/>
                <a:ea typeface="Times New Roman" panose="02020603050405020304" pitchFamily="18" charset="0"/>
                <a:cs typeface="Times New Roman" panose="02020603050405020304" pitchFamily="18" charset="0"/>
              </a:rPr>
              <a:t>Digital Accessibility: </a:t>
            </a:r>
            <a:r>
              <a:rPr lang="en-US" sz="2400" dirty="0">
                <a:effectLst/>
                <a:ea typeface="Calibri" panose="020F0502020204030204" pitchFamily="34" charset="0"/>
                <a:cs typeface="Times New Roman" panose="02020603050405020304" pitchFamily="18" charset="0"/>
              </a:rPr>
              <a:t>Digital accessibility is the practice of designing digital content and technologies in a way that they can be accessed, understood, and used by as many people as possible, including those with disabilities. It’s about removing barriers in the digital world, creating inclusive online spaces where everyone has equal access to information and digital resources.</a:t>
            </a:r>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5</a:t>
            </a:fld>
            <a:endParaRPr lang="en-US" dirty="0"/>
          </a:p>
        </p:txBody>
      </p:sp>
    </p:spTree>
    <p:extLst>
      <p:ext uri="{BB962C8B-B14F-4D97-AF65-F5344CB8AC3E}">
        <p14:creationId xmlns:p14="http://schemas.microsoft.com/office/powerpoint/2010/main" val="2847658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B4BC2-72FC-F84B-3D89-0E1934A60821}"/>
              </a:ext>
            </a:extLst>
          </p:cNvPr>
          <p:cNvSpPr>
            <a:spLocks noGrp="1"/>
          </p:cNvSpPr>
          <p:nvPr>
            <p:ph type="title"/>
          </p:nvPr>
        </p:nvSpPr>
        <p:spPr/>
        <p:txBody>
          <a:bodyPr/>
          <a:lstStyle/>
          <a:p>
            <a:r>
              <a:rPr lang="en-US" dirty="0"/>
              <a:t>SELECT FONT SIZE, STYLE AND COLOR</a:t>
            </a:r>
          </a:p>
        </p:txBody>
      </p:sp>
      <p:sp>
        <p:nvSpPr>
          <p:cNvPr id="3" name="Content Placeholder 2">
            <a:extLst>
              <a:ext uri="{FF2B5EF4-FFF2-40B4-BE49-F238E27FC236}">
                <a16:creationId xmlns:a16="http://schemas.microsoft.com/office/drawing/2014/main" id="{B1FAFE82-8D72-8B98-E5E9-66AA20BDE12D}"/>
              </a:ext>
            </a:extLst>
          </p:cNvPr>
          <p:cNvSpPr>
            <a:spLocks noGrp="1"/>
          </p:cNvSpPr>
          <p:nvPr>
            <p:ph idx="1"/>
          </p:nvPr>
        </p:nvSpPr>
        <p:spPr/>
        <p:txBody>
          <a:bodyPr/>
          <a:lstStyle/>
          <a:p>
            <a:pPr marL="457200" indent="-381000">
              <a:lnSpc>
                <a:spcPct val="100000"/>
              </a:lnSpc>
              <a:spcBef>
                <a:spcPts val="0"/>
              </a:spcBef>
              <a:buSzPts val="2400"/>
              <a:buFont typeface="Arial" panose="020B0604020202020204" pitchFamily="34" charset="0"/>
              <a:buChar char="●"/>
            </a:pPr>
            <a:r>
              <a:rPr lang="en-US" dirty="0"/>
              <a:t>The best advice to follow here is “just because you can, doesn’t mean you should.”</a:t>
            </a:r>
          </a:p>
          <a:p>
            <a:pPr marL="914400" lvl="1" indent="-381000">
              <a:lnSpc>
                <a:spcPct val="100000"/>
              </a:lnSpc>
              <a:spcBef>
                <a:spcPts val="0"/>
              </a:spcBef>
              <a:buSzPts val="2400"/>
              <a:buFont typeface="Arial" panose="020B0604020202020204" pitchFamily="34" charset="0"/>
              <a:buChar char="○"/>
            </a:pPr>
            <a:r>
              <a:rPr lang="en-US" sz="2800" dirty="0"/>
              <a:t>You could use a 10 pt. font to fit everything on a page, but should you?</a:t>
            </a:r>
          </a:p>
          <a:p>
            <a:pPr marL="914400" lvl="1" indent="-381000">
              <a:lnSpc>
                <a:spcPct val="100000"/>
              </a:lnSpc>
              <a:spcBef>
                <a:spcPts val="0"/>
              </a:spcBef>
              <a:buSzPts val="2400"/>
              <a:buFont typeface="Arial" panose="020B0604020202020204" pitchFamily="34" charset="0"/>
              <a:buChar char="○"/>
            </a:pPr>
            <a:r>
              <a:rPr lang="en-US" sz="2800" dirty="0"/>
              <a:t>You could use a </a:t>
            </a:r>
            <a:r>
              <a:rPr lang="en-US" sz="2800" dirty="0">
                <a:ea typeface="Bonbon"/>
                <a:cs typeface="Dreaming Outloud Script Pro" panose="020F0502020204030204" pitchFamily="66" charset="0"/>
                <a:sym typeface="Bonbon"/>
              </a:rPr>
              <a:t>fancy styled font</a:t>
            </a:r>
            <a:r>
              <a:rPr lang="en-US" sz="2800" dirty="0">
                <a:cs typeface="Dreaming Outloud Script Pro" panose="020F0502020204030204" pitchFamily="66" charset="0"/>
              </a:rPr>
              <a:t> </a:t>
            </a:r>
            <a:r>
              <a:rPr lang="en-US" sz="2800" dirty="0"/>
              <a:t>with a lot of decoration because it’s pretty, but should you?</a:t>
            </a:r>
          </a:p>
          <a:p>
            <a:pPr marL="914400" lvl="1" indent="-381000">
              <a:lnSpc>
                <a:spcPct val="100000"/>
              </a:lnSpc>
              <a:spcBef>
                <a:spcPts val="0"/>
              </a:spcBef>
              <a:buSzPts val="2400"/>
              <a:buFont typeface="Arial" panose="020B0604020202020204" pitchFamily="34" charset="0"/>
              <a:buChar char="○"/>
            </a:pPr>
            <a:r>
              <a:rPr lang="en-US" sz="2800" dirty="0"/>
              <a:t>You could use </a:t>
            </a:r>
            <a:r>
              <a:rPr lang="en-US" sz="2800" dirty="0">
                <a:solidFill>
                  <a:srgbClr val="F6F281"/>
                </a:solidFill>
              </a:rPr>
              <a:t>yellow for your text color</a:t>
            </a:r>
            <a:r>
              <a:rPr lang="en-US" sz="2800" dirty="0"/>
              <a:t> because it’s your favorite color, but should you?</a:t>
            </a:r>
            <a:endParaRPr lang="en-US" dirty="0"/>
          </a:p>
        </p:txBody>
      </p:sp>
      <p:sp>
        <p:nvSpPr>
          <p:cNvPr id="4" name="Slide Number Placeholder 3">
            <a:extLst>
              <a:ext uri="{FF2B5EF4-FFF2-40B4-BE49-F238E27FC236}">
                <a16:creationId xmlns:a16="http://schemas.microsoft.com/office/drawing/2014/main" id="{9A61979A-AEA9-A0D2-B75B-8766671BA137}"/>
              </a:ext>
            </a:extLst>
          </p:cNvPr>
          <p:cNvSpPr>
            <a:spLocks noGrp="1"/>
          </p:cNvSpPr>
          <p:nvPr>
            <p:ph type="sldNum" sz="quarter" idx="12"/>
          </p:nvPr>
        </p:nvSpPr>
        <p:spPr/>
        <p:txBody>
          <a:bodyPr/>
          <a:lstStyle/>
          <a:p>
            <a:fld id="{DEE5BC03-7CE3-4FE3-BC0A-0ACCA8AC1F24}" type="slidenum">
              <a:rPr lang="en-US" smtClean="0"/>
              <a:pPr/>
              <a:t>50</a:t>
            </a:fld>
            <a:endParaRPr lang="en-US" dirty="0"/>
          </a:p>
        </p:txBody>
      </p:sp>
    </p:spTree>
    <p:extLst>
      <p:ext uri="{BB962C8B-B14F-4D97-AF65-F5344CB8AC3E}">
        <p14:creationId xmlns:p14="http://schemas.microsoft.com/office/powerpoint/2010/main" val="41844130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CONTRAST EXAMPLES</a:t>
            </a:r>
          </a:p>
        </p:txBody>
      </p:sp>
      <p:pic>
        <p:nvPicPr>
          <p:cNvPr id="6" name="Picture 5" descr="The image shows examples of Poor Contrast and Good Contrast with different font colors on various background colors.">
            <a:extLst>
              <a:ext uri="{FF2B5EF4-FFF2-40B4-BE49-F238E27FC236}">
                <a16:creationId xmlns:a16="http://schemas.microsoft.com/office/drawing/2014/main" id="{1A27BF37-30B8-9955-5AF0-C8F4BA5B31C5}"/>
              </a:ext>
            </a:extLst>
          </p:cNvPr>
          <p:cNvPicPr>
            <a:picLocks noChangeAspect="1"/>
          </p:cNvPicPr>
          <p:nvPr/>
        </p:nvPicPr>
        <p:blipFill>
          <a:blip r:embed="rId3"/>
          <a:stretch>
            <a:fillRect/>
          </a:stretch>
        </p:blipFill>
        <p:spPr>
          <a:xfrm>
            <a:off x="622297" y="2347006"/>
            <a:ext cx="11098174" cy="3962953"/>
          </a:xfrm>
          <a:prstGeom prst="rect">
            <a:avLst/>
          </a:prstGeom>
        </p:spPr>
      </p:pic>
      <p:sp>
        <p:nvSpPr>
          <p:cNvPr id="4" name="Slide Number Placeholder 3"/>
          <p:cNvSpPr>
            <a:spLocks noGrp="1"/>
          </p:cNvSpPr>
          <p:nvPr>
            <p:ph type="sldNum" sz="quarter" idx="12"/>
          </p:nvPr>
        </p:nvSpPr>
        <p:spPr/>
        <p:txBody>
          <a:bodyPr/>
          <a:lstStyle/>
          <a:p>
            <a:fld id="{DEE5BC03-7CE3-4FE3-BC0A-0ACCA8AC1F24}" type="slidenum">
              <a:rPr lang="en-US" smtClean="0"/>
              <a:pPr/>
              <a:t>51</a:t>
            </a:fld>
            <a:endParaRPr lang="en-US" dirty="0"/>
          </a:p>
        </p:txBody>
      </p:sp>
    </p:spTree>
    <p:extLst>
      <p:ext uri="{BB962C8B-B14F-4D97-AF65-F5344CB8AC3E}">
        <p14:creationId xmlns:p14="http://schemas.microsoft.com/office/powerpoint/2010/main" val="3694991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6" y="1549936"/>
            <a:ext cx="5890468" cy="797070"/>
          </a:xfrm>
        </p:spPr>
        <p:txBody>
          <a:bodyPr/>
          <a:lstStyle/>
          <a:p>
            <a:r>
              <a:rPr lang="en-US" dirty="0"/>
              <a:t>CHECKING CONTRAST RATIOS</a:t>
            </a:r>
          </a:p>
        </p:txBody>
      </p:sp>
      <p:sp>
        <p:nvSpPr>
          <p:cNvPr id="3" name="Content Placeholder 2"/>
          <p:cNvSpPr>
            <a:spLocks noGrp="1"/>
          </p:cNvSpPr>
          <p:nvPr>
            <p:ph idx="1"/>
          </p:nvPr>
        </p:nvSpPr>
        <p:spPr>
          <a:xfrm>
            <a:off x="715816" y="2415155"/>
            <a:ext cx="4824372" cy="3757046"/>
          </a:xfrm>
        </p:spPr>
        <p:txBody>
          <a:bodyPr/>
          <a:lstStyle/>
          <a:p>
            <a:r>
              <a:rPr lang="en-US" sz="3200" dirty="0"/>
              <a:t>An easy way to check the contrast ratio, or brightness between colors, is to use a checker such as </a:t>
            </a:r>
            <a:r>
              <a:rPr lang="en-US" sz="3200" b="1" u="sng" dirty="0">
                <a:solidFill>
                  <a:schemeClr val="hlink"/>
                </a:solidFill>
                <a:highlight>
                  <a:srgbClr val="F7F7F7"/>
                </a:highlight>
                <a:hlinkClick r:id="rId3"/>
              </a:rPr>
              <a:t>Colour Contrast Analyzer (CCA)</a:t>
            </a:r>
            <a:endParaRPr lang="en-US" dirty="0"/>
          </a:p>
        </p:txBody>
      </p:sp>
      <p:pic>
        <p:nvPicPr>
          <p:cNvPr id="5" name="Google Shape;349;p27" descr="TPGi’s Colour Contrast Analyser (CCA) showing where you can pick a foreground color and a background color and the WCAG 2.1 results will show at the bottom of the application. These results will either show passing or failing for AA regular text and large text and AAA regular text and large text.">
            <a:extLst>
              <a:ext uri="{FF2B5EF4-FFF2-40B4-BE49-F238E27FC236}">
                <a16:creationId xmlns:a16="http://schemas.microsoft.com/office/drawing/2014/main" id="{B18A9C75-D087-71A9-D4BD-DD68F3936897}"/>
              </a:ext>
            </a:extLst>
          </p:cNvPr>
          <p:cNvPicPr preferRelativeResize="0"/>
          <p:nvPr/>
        </p:nvPicPr>
        <p:blipFill rotWithShape="1">
          <a:blip r:embed="rId4">
            <a:alphaModFix/>
          </a:blip>
          <a:srcRect/>
          <a:stretch/>
        </p:blipFill>
        <p:spPr>
          <a:xfrm>
            <a:off x="6885807" y="1130158"/>
            <a:ext cx="3994526" cy="5156253"/>
          </a:xfrm>
          <a:prstGeom prst="rect">
            <a:avLst/>
          </a:prstGeom>
          <a:noFill/>
          <a:ln>
            <a:noFill/>
          </a:ln>
        </p:spPr>
      </p:pic>
      <p:sp>
        <p:nvSpPr>
          <p:cNvPr id="4" name="Slide Number Placeholder 3"/>
          <p:cNvSpPr>
            <a:spLocks noGrp="1"/>
          </p:cNvSpPr>
          <p:nvPr>
            <p:ph type="sldNum" sz="quarter" idx="12"/>
          </p:nvPr>
        </p:nvSpPr>
        <p:spPr/>
        <p:txBody>
          <a:bodyPr/>
          <a:lstStyle/>
          <a:p>
            <a:fld id="{DEE5BC03-7CE3-4FE3-BC0A-0ACCA8AC1F24}" type="slidenum">
              <a:rPr lang="en-US" smtClean="0"/>
              <a:pPr/>
              <a:t>52</a:t>
            </a:fld>
            <a:endParaRPr lang="en-US" dirty="0"/>
          </a:p>
        </p:txBody>
      </p:sp>
    </p:spTree>
    <p:extLst>
      <p:ext uri="{BB962C8B-B14F-4D97-AF65-F5344CB8AC3E}">
        <p14:creationId xmlns:p14="http://schemas.microsoft.com/office/powerpoint/2010/main" val="17006840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CONCEPT 7: </a:t>
            </a:r>
            <a:r>
              <a:rPr lang="en-US" dirty="0">
                <a:solidFill>
                  <a:srgbClr val="0070C0"/>
                </a:solidFill>
              </a:rPr>
              <a:t>TABLES</a:t>
            </a:r>
          </a:p>
        </p:txBody>
      </p:sp>
      <p:sp>
        <p:nvSpPr>
          <p:cNvPr id="3" name="Content Placeholder 2"/>
          <p:cNvSpPr>
            <a:spLocks noGrp="1"/>
          </p:cNvSpPr>
          <p:nvPr>
            <p:ph idx="1"/>
          </p:nvPr>
        </p:nvSpPr>
        <p:spPr/>
        <p:txBody>
          <a:bodyPr/>
          <a:lstStyle/>
          <a:p>
            <a:pPr marL="231775" indent="-231775">
              <a:lnSpc>
                <a:spcPct val="100000"/>
              </a:lnSpc>
              <a:spcBef>
                <a:spcPts val="0"/>
              </a:spcBef>
              <a:buSzPts val="2200"/>
            </a:pPr>
            <a:r>
              <a:rPr lang="en-US" sz="3600" dirty="0"/>
              <a:t>Tables are used to display data only.</a:t>
            </a:r>
          </a:p>
          <a:p>
            <a:pPr marL="231775" indent="-231775">
              <a:lnSpc>
                <a:spcPct val="100000"/>
              </a:lnSpc>
              <a:buSzPts val="2200"/>
            </a:pPr>
            <a:r>
              <a:rPr lang="en-US" sz="3600" dirty="0"/>
              <a:t>Don’t use tables to control the layout or “look” of your document.</a:t>
            </a:r>
          </a:p>
          <a:p>
            <a:pPr marL="231775" indent="-231775">
              <a:lnSpc>
                <a:spcPct val="100000"/>
              </a:lnSpc>
              <a:spcAft>
                <a:spcPts val="1000"/>
              </a:spcAft>
              <a:buSzPts val="2200"/>
            </a:pPr>
            <a:r>
              <a:rPr lang="en-US" sz="3600" dirty="0"/>
              <a:t>Always apply a Header Row and/or Header Column.</a:t>
            </a:r>
          </a:p>
        </p:txBody>
      </p:sp>
      <p:sp>
        <p:nvSpPr>
          <p:cNvPr id="4" name="Slide Number Placeholder 3"/>
          <p:cNvSpPr>
            <a:spLocks noGrp="1"/>
          </p:cNvSpPr>
          <p:nvPr>
            <p:ph type="sldNum" sz="quarter" idx="12"/>
          </p:nvPr>
        </p:nvSpPr>
        <p:spPr/>
        <p:txBody>
          <a:bodyPr/>
          <a:lstStyle/>
          <a:p>
            <a:fld id="{DEE5BC03-7CE3-4FE3-BC0A-0ACCA8AC1F24}" type="slidenum">
              <a:rPr lang="en-US" smtClean="0"/>
              <a:pPr/>
              <a:t>53</a:t>
            </a:fld>
            <a:endParaRPr lang="en-US" dirty="0"/>
          </a:p>
        </p:txBody>
      </p:sp>
    </p:spTree>
    <p:extLst>
      <p:ext uri="{BB962C8B-B14F-4D97-AF65-F5344CB8AC3E}">
        <p14:creationId xmlns:p14="http://schemas.microsoft.com/office/powerpoint/2010/main" val="3987306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4" y="1344453"/>
            <a:ext cx="11115967" cy="797070"/>
          </a:xfrm>
        </p:spPr>
        <p:txBody>
          <a:bodyPr/>
          <a:lstStyle/>
          <a:p>
            <a:pPr algn="ctr"/>
            <a:r>
              <a:rPr lang="en-US" dirty="0"/>
              <a:t>Anatomy of an accessible table</a:t>
            </a:r>
            <a:br>
              <a:rPr lang="en-US" dirty="0"/>
            </a:br>
            <a:r>
              <a:rPr lang="en" sz="2800" u="sng" dirty="0">
                <a:solidFill>
                  <a:schemeClr val="hlink"/>
                </a:solidFill>
                <a:hlinkClick r:id="rId3"/>
              </a:rPr>
              <a:t>Create Tables in Word</a:t>
            </a:r>
            <a:endParaRPr lang="en-US" sz="2800" dirty="0"/>
          </a:p>
        </p:txBody>
      </p:sp>
      <p:pic>
        <p:nvPicPr>
          <p:cNvPr id="5" name="Google Shape;362;p29" descr="Picture shows the key ingredients of a simple accessible table design including a caption, header row and/or column, and a reminder about adding Alt Text.">
            <a:extLst>
              <a:ext uri="{FF2B5EF4-FFF2-40B4-BE49-F238E27FC236}">
                <a16:creationId xmlns:a16="http://schemas.microsoft.com/office/drawing/2014/main" id="{A5116F73-EF67-EC8C-6809-D63565949082}"/>
              </a:ext>
            </a:extLst>
          </p:cNvPr>
          <p:cNvPicPr preferRelativeResize="0">
            <a:picLocks noGrp="1"/>
          </p:cNvPicPr>
          <p:nvPr>
            <p:ph idx="1"/>
          </p:nvPr>
        </p:nvPicPr>
        <p:blipFill rotWithShape="1">
          <a:blip r:embed="rId4">
            <a:alphaModFix/>
          </a:blip>
          <a:srcRect b="-3423"/>
          <a:stretch/>
        </p:blipFill>
        <p:spPr>
          <a:xfrm>
            <a:off x="1339752" y="2433920"/>
            <a:ext cx="9347849" cy="3757612"/>
          </a:xfrm>
          <a:prstGeom prst="rect">
            <a:avLst/>
          </a:prstGeom>
          <a:noFill/>
          <a:ln w="19050" cap="flat" cmpd="sng">
            <a:solidFill>
              <a:schemeClr val="dk2"/>
            </a:solidFill>
            <a:prstDash val="solid"/>
            <a:round/>
            <a:headEnd type="none" w="sm" len="sm"/>
            <a:tailEnd type="none" w="sm" len="sm"/>
          </a:ln>
        </p:spPr>
      </p:pic>
      <p:sp>
        <p:nvSpPr>
          <p:cNvPr id="4" name="Slide Number Placeholder 3"/>
          <p:cNvSpPr>
            <a:spLocks noGrp="1"/>
          </p:cNvSpPr>
          <p:nvPr>
            <p:ph type="sldNum" sz="quarter" idx="12"/>
          </p:nvPr>
        </p:nvSpPr>
        <p:spPr/>
        <p:txBody>
          <a:bodyPr/>
          <a:lstStyle/>
          <a:p>
            <a:fld id="{DEE5BC03-7CE3-4FE3-BC0A-0ACCA8AC1F24}" type="slidenum">
              <a:rPr lang="en-US" smtClean="0"/>
              <a:pPr/>
              <a:t>54</a:t>
            </a:fld>
            <a:endParaRPr lang="en-US" dirty="0"/>
          </a:p>
        </p:txBody>
      </p:sp>
    </p:spTree>
    <p:extLst>
      <p:ext uri="{BB962C8B-B14F-4D97-AF65-F5344CB8AC3E}">
        <p14:creationId xmlns:p14="http://schemas.microsoft.com/office/powerpoint/2010/main" val="33260173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CONCEPT 8: </a:t>
            </a:r>
            <a:r>
              <a:rPr lang="en-US" dirty="0">
                <a:solidFill>
                  <a:srgbClr val="0070C0"/>
                </a:solidFill>
              </a:rPr>
              <a:t>ACCESSIBILITY CHECKERS</a:t>
            </a:r>
          </a:p>
        </p:txBody>
      </p:sp>
      <p:sp>
        <p:nvSpPr>
          <p:cNvPr id="3" name="Content Placeholder 2"/>
          <p:cNvSpPr>
            <a:spLocks noGrp="1"/>
          </p:cNvSpPr>
          <p:nvPr>
            <p:ph idx="1"/>
          </p:nvPr>
        </p:nvSpPr>
        <p:spPr/>
        <p:txBody>
          <a:bodyPr/>
          <a:lstStyle/>
          <a:p>
            <a:pPr marL="287338" indent="-282575">
              <a:lnSpc>
                <a:spcPct val="100000"/>
              </a:lnSpc>
              <a:spcBef>
                <a:spcPts val="0"/>
              </a:spcBef>
              <a:buSzPts val="2200"/>
            </a:pPr>
            <a:r>
              <a:rPr lang="en-US" sz="3200" dirty="0"/>
              <a:t>Some content editing applications have a built-in Accessibility Checker.</a:t>
            </a:r>
          </a:p>
          <a:p>
            <a:pPr marL="287338" indent="-282575">
              <a:lnSpc>
                <a:spcPct val="100000"/>
              </a:lnSpc>
              <a:buSzPts val="2200"/>
            </a:pPr>
            <a:r>
              <a:rPr lang="en-US" sz="3200" dirty="0"/>
              <a:t>Checkers help find and give advice on how to fix problems.</a:t>
            </a:r>
          </a:p>
          <a:p>
            <a:pPr marL="287338" indent="-282575">
              <a:lnSpc>
                <a:spcPct val="100000"/>
              </a:lnSpc>
              <a:spcAft>
                <a:spcPts val="1000"/>
              </a:spcAft>
              <a:buSzPts val="2200"/>
            </a:pPr>
            <a:r>
              <a:rPr lang="en-US" sz="3200" dirty="0"/>
              <a:t>Manual checking is still required.</a:t>
            </a:r>
          </a:p>
        </p:txBody>
      </p:sp>
      <p:sp>
        <p:nvSpPr>
          <p:cNvPr id="4" name="Slide Number Placeholder 3"/>
          <p:cNvSpPr>
            <a:spLocks noGrp="1"/>
          </p:cNvSpPr>
          <p:nvPr>
            <p:ph type="sldNum" sz="quarter" idx="12"/>
          </p:nvPr>
        </p:nvSpPr>
        <p:spPr/>
        <p:txBody>
          <a:bodyPr/>
          <a:lstStyle/>
          <a:p>
            <a:fld id="{DEE5BC03-7CE3-4FE3-BC0A-0ACCA8AC1F24}" type="slidenum">
              <a:rPr lang="en-US" smtClean="0"/>
              <a:pPr/>
              <a:t>55</a:t>
            </a:fld>
            <a:endParaRPr lang="en-US" dirty="0"/>
          </a:p>
        </p:txBody>
      </p:sp>
    </p:spTree>
    <p:extLst>
      <p:ext uri="{BB962C8B-B14F-4D97-AF65-F5344CB8AC3E}">
        <p14:creationId xmlns:p14="http://schemas.microsoft.com/office/powerpoint/2010/main" val="26999985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ABOUT CORE CONCEPTS</a:t>
            </a:r>
            <a:endParaRPr lang="en-US" dirty="0">
              <a:solidFill>
                <a:srgbClr val="0070C0"/>
              </a:solidFill>
            </a:endParaRPr>
          </a:p>
        </p:txBody>
      </p:sp>
      <p:pic>
        <p:nvPicPr>
          <p:cNvPr id="7" name="Content Placeholder 6" descr="A group of colorful question marks.">
            <a:extLst>
              <a:ext uri="{FF2B5EF4-FFF2-40B4-BE49-F238E27FC236}">
                <a16:creationId xmlns:a16="http://schemas.microsoft.com/office/drawing/2014/main" id="{3671401E-B3AD-9145-59A7-9EC68276F7A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77791" y="2347006"/>
            <a:ext cx="5636418" cy="3757612"/>
          </a:xfrm>
        </p:spPr>
      </p:pic>
      <p:sp>
        <p:nvSpPr>
          <p:cNvPr id="4" name="Slide Number Placeholder 3"/>
          <p:cNvSpPr>
            <a:spLocks noGrp="1"/>
          </p:cNvSpPr>
          <p:nvPr>
            <p:ph type="sldNum" sz="quarter" idx="12"/>
          </p:nvPr>
        </p:nvSpPr>
        <p:spPr/>
        <p:txBody>
          <a:bodyPr/>
          <a:lstStyle/>
          <a:p>
            <a:fld id="{DEE5BC03-7CE3-4FE3-BC0A-0ACCA8AC1F24}" type="slidenum">
              <a:rPr lang="en-US" smtClean="0"/>
              <a:pPr/>
              <a:t>56</a:t>
            </a:fld>
            <a:endParaRPr lang="en-US" dirty="0"/>
          </a:p>
        </p:txBody>
      </p:sp>
    </p:spTree>
    <p:extLst>
      <p:ext uri="{BB962C8B-B14F-4D97-AF65-F5344CB8AC3E}">
        <p14:creationId xmlns:p14="http://schemas.microsoft.com/office/powerpoint/2010/main" val="14090775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WHO TO CONTACT AT SBCTC</a:t>
            </a:r>
          </a:p>
        </p:txBody>
      </p:sp>
      <p:sp>
        <p:nvSpPr>
          <p:cNvPr id="3" name="Content Placeholder 2"/>
          <p:cNvSpPr>
            <a:spLocks noGrp="1"/>
          </p:cNvSpPr>
          <p:nvPr>
            <p:ph idx="1"/>
          </p:nvPr>
        </p:nvSpPr>
        <p:spPr>
          <a:xfrm>
            <a:off x="715814" y="2536944"/>
            <a:ext cx="11115967" cy="3012086"/>
          </a:xfrm>
        </p:spPr>
        <p:txBody>
          <a:bodyPr/>
          <a:lstStyle/>
          <a:p>
            <a:r>
              <a:rPr lang="en-US" sz="3600" dirty="0"/>
              <a:t>Monica Olsson: </a:t>
            </a:r>
            <a:r>
              <a:rPr lang="en-US" sz="3600" dirty="0">
                <a:hlinkClick r:id="rId3"/>
              </a:rPr>
              <a:t>molsson@sbctc.edu</a:t>
            </a:r>
            <a:endParaRPr lang="en-US" sz="3600" dirty="0"/>
          </a:p>
          <a:p>
            <a:pPr lvl="1"/>
            <a:r>
              <a:rPr lang="en-US" sz="3600" dirty="0"/>
              <a:t>Policy Associate, Accessible IT Coordinator </a:t>
            </a:r>
            <a:br>
              <a:rPr lang="en-US" sz="3600" dirty="0"/>
            </a:br>
            <a:endParaRPr lang="en-US" sz="3600" dirty="0"/>
          </a:p>
          <a:p>
            <a:r>
              <a:rPr lang="en-US" sz="3600" dirty="0"/>
              <a:t>Vicki Walton: </a:t>
            </a:r>
            <a:r>
              <a:rPr lang="en-US" sz="3600" dirty="0">
                <a:hlinkClick r:id="rId4"/>
              </a:rPr>
              <a:t>vwalton@sbctc.edu</a:t>
            </a:r>
            <a:endParaRPr lang="en-US" sz="3600" dirty="0"/>
          </a:p>
          <a:p>
            <a:pPr lvl="1"/>
            <a:r>
              <a:rPr lang="en-US" sz="3600" dirty="0"/>
              <a:t>Web Accessibility Specialist and IT Quality</a:t>
            </a:r>
          </a:p>
        </p:txBody>
      </p:sp>
      <p:sp>
        <p:nvSpPr>
          <p:cNvPr id="4" name="Slide Number Placeholder 3"/>
          <p:cNvSpPr>
            <a:spLocks noGrp="1"/>
          </p:cNvSpPr>
          <p:nvPr>
            <p:ph type="sldNum" sz="quarter" idx="12"/>
          </p:nvPr>
        </p:nvSpPr>
        <p:spPr/>
        <p:txBody>
          <a:bodyPr/>
          <a:lstStyle/>
          <a:p>
            <a:fld id="{DEE5BC03-7CE3-4FE3-BC0A-0ACCA8AC1F24}" type="slidenum">
              <a:rPr lang="en-US" smtClean="0"/>
              <a:pPr/>
              <a:t>57</a:t>
            </a:fld>
            <a:endParaRPr lang="en-US" dirty="0"/>
          </a:p>
        </p:txBody>
      </p:sp>
    </p:spTree>
    <p:extLst>
      <p:ext uri="{BB962C8B-B14F-4D97-AF65-F5344CB8AC3E}">
        <p14:creationId xmlns:p14="http://schemas.microsoft.com/office/powerpoint/2010/main" val="40001572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1564"/>
            <a:ext cx="10515600" cy="611619"/>
          </a:xfrm>
        </p:spPr>
        <p:txBody>
          <a:bodyPr/>
          <a:lstStyle/>
          <a:p>
            <a:r>
              <a:rPr lang="en-US" dirty="0"/>
              <a:t>Resources</a:t>
            </a:r>
          </a:p>
        </p:txBody>
      </p:sp>
      <p:sp>
        <p:nvSpPr>
          <p:cNvPr id="3" name="Text Placeholder 2"/>
          <p:cNvSpPr>
            <a:spLocks noGrp="1"/>
          </p:cNvSpPr>
          <p:nvPr>
            <p:ph type="body" sz="quarter" idx="10"/>
          </p:nvPr>
        </p:nvSpPr>
        <p:spPr>
          <a:xfrm>
            <a:off x="838200" y="2030763"/>
            <a:ext cx="10515600" cy="3428855"/>
          </a:xfrm>
        </p:spPr>
        <p:txBody>
          <a:bodyPr/>
          <a:lstStyle/>
          <a:p>
            <a:pPr>
              <a:spcBef>
                <a:spcPts val="600"/>
              </a:spcBef>
              <a:tabLst>
                <a:tab pos="457200" algn="l"/>
              </a:tabLst>
            </a:pPr>
            <a:r>
              <a:rPr lang="en-US" sz="2300" b="1" u="sng" kern="100" dirty="0">
                <a:solidFill>
                  <a:srgbClr val="467886"/>
                </a:solidFill>
                <a:effectLst/>
                <a:ea typeface="Aptos" panose="020B0004020202020204" pitchFamily="34" charset="0"/>
                <a:cs typeface="Times New Roman" panose="02020603050405020304" pitchFamily="18" charset="0"/>
                <a:hlinkClick r:id="rId3"/>
              </a:rPr>
              <a:t>Relevant Laws and Policies</a:t>
            </a:r>
            <a:endParaRPr lang="en-US" sz="2300" kern="100" dirty="0">
              <a:effectLst/>
              <a:ea typeface="Aptos" panose="020B0004020202020204" pitchFamily="34" charset="0"/>
              <a:cs typeface="Times New Roman" panose="02020603050405020304" pitchFamily="18" charset="0"/>
            </a:endParaRPr>
          </a:p>
          <a:p>
            <a:pPr>
              <a:spcBef>
                <a:spcPts val="600"/>
              </a:spcBef>
              <a:tabLst>
                <a:tab pos="457200" algn="l"/>
              </a:tabLst>
            </a:pPr>
            <a:r>
              <a:rPr lang="en-US" sz="2300" b="1" u="sng" kern="100" dirty="0">
                <a:solidFill>
                  <a:srgbClr val="467886"/>
                </a:solidFill>
                <a:effectLst/>
                <a:ea typeface="Aptos" panose="020B0004020202020204" pitchFamily="34" charset="0"/>
                <a:cs typeface="Times New Roman" panose="02020603050405020304" pitchFamily="18" charset="0"/>
                <a:hlinkClick r:id="rId4"/>
              </a:rPr>
              <a:t>SBCTC Accessibility Micro Courses</a:t>
            </a:r>
            <a:r>
              <a:rPr lang="en-US" sz="2300" kern="100" dirty="0">
                <a:effectLst/>
                <a:ea typeface="Aptos" panose="020B0004020202020204" pitchFamily="34" charset="0"/>
                <a:cs typeface="Times New Roman" panose="02020603050405020304" pitchFamily="18" charset="0"/>
              </a:rPr>
              <a:t> - a collection of micro-courses focused on how-to’s for creating accessible content (earn badges!)</a:t>
            </a:r>
          </a:p>
          <a:p>
            <a:pPr>
              <a:spcBef>
                <a:spcPts val="600"/>
              </a:spcBef>
              <a:tabLst>
                <a:tab pos="457200" algn="l"/>
              </a:tabLst>
            </a:pPr>
            <a:r>
              <a:rPr lang="en-US" sz="2300" b="1" u="sng" kern="100" dirty="0">
                <a:solidFill>
                  <a:srgbClr val="467886"/>
                </a:solidFill>
                <a:effectLst/>
                <a:ea typeface="Aptos" panose="020B0004020202020204" pitchFamily="34" charset="0"/>
                <a:cs typeface="Times New Roman" panose="02020603050405020304" pitchFamily="18" charset="0"/>
                <a:hlinkClick r:id="rId5"/>
              </a:rPr>
              <a:t>SBCTC Library of Accessibility Resources</a:t>
            </a:r>
            <a:r>
              <a:rPr lang="en-US" sz="2300" kern="100" dirty="0">
                <a:effectLst/>
                <a:ea typeface="Aptos" panose="020B0004020202020204" pitchFamily="34" charset="0"/>
                <a:cs typeface="Times New Roman" panose="02020603050405020304" pitchFamily="18" charset="0"/>
              </a:rPr>
              <a:t> - a public Canvas site containing learning resources for creating accessible content</a:t>
            </a:r>
          </a:p>
          <a:p>
            <a:pPr>
              <a:spcBef>
                <a:spcPts val="600"/>
              </a:spcBef>
              <a:tabLst>
                <a:tab pos="457200" algn="l"/>
              </a:tabLst>
            </a:pPr>
            <a:r>
              <a:rPr lang="en-US" sz="2300" kern="100" dirty="0">
                <a:effectLst/>
                <a:ea typeface="Aptos" panose="020B0004020202020204" pitchFamily="34" charset="0"/>
                <a:cs typeface="Times New Roman" panose="02020603050405020304" pitchFamily="18" charset="0"/>
              </a:rPr>
              <a:t>Guide: </a:t>
            </a:r>
            <a:r>
              <a:rPr lang="en-US" sz="2300" b="1" u="sng" kern="100" dirty="0">
                <a:solidFill>
                  <a:srgbClr val="467886"/>
                </a:solidFill>
                <a:effectLst/>
                <a:ea typeface="Aptos" panose="020B0004020202020204" pitchFamily="34" charset="0"/>
                <a:cs typeface="Times New Roman" panose="02020603050405020304" pitchFamily="18" charset="0"/>
                <a:hlinkClick r:id="rId6"/>
              </a:rPr>
              <a:t>Create Accessible Word documents</a:t>
            </a:r>
            <a:endParaRPr lang="en-US" sz="2300" kern="100" dirty="0">
              <a:effectLst/>
              <a:ea typeface="Aptos" panose="020B0004020202020204" pitchFamily="34" charset="0"/>
              <a:cs typeface="Times New Roman" panose="02020603050405020304" pitchFamily="18" charset="0"/>
            </a:endParaRPr>
          </a:p>
          <a:p>
            <a:pPr>
              <a:spcBef>
                <a:spcPts val="600"/>
              </a:spcBef>
              <a:tabLst>
                <a:tab pos="457200" algn="l"/>
              </a:tabLst>
            </a:pPr>
            <a:r>
              <a:rPr lang="en-US" sz="2300" b="1" u="sng" kern="100" dirty="0">
                <a:solidFill>
                  <a:srgbClr val="467886"/>
                </a:solidFill>
                <a:effectLst/>
                <a:ea typeface="Aptos" panose="020B0004020202020204" pitchFamily="34" charset="0"/>
                <a:cs typeface="Times New Roman" panose="02020603050405020304" pitchFamily="18" charset="0"/>
                <a:hlinkClick r:id="rId7"/>
              </a:rPr>
              <a:t>Checklist for Word</a:t>
            </a:r>
            <a:endParaRPr lang="en-US" sz="2300" kern="100" dirty="0">
              <a:effectLst/>
              <a:ea typeface="Aptos" panose="020B0004020202020204" pitchFamily="34" charset="0"/>
              <a:cs typeface="Times New Roman" panose="02020603050405020304" pitchFamily="18" charset="0"/>
            </a:endParaRPr>
          </a:p>
          <a:p>
            <a:pPr>
              <a:spcBef>
                <a:spcPts val="600"/>
              </a:spcBef>
              <a:tabLst>
                <a:tab pos="457200" algn="l"/>
              </a:tabLst>
            </a:pPr>
            <a:r>
              <a:rPr lang="en-US" sz="2300" b="1" u="sng" kern="100" dirty="0">
                <a:solidFill>
                  <a:srgbClr val="467886"/>
                </a:solidFill>
                <a:effectLst/>
                <a:ea typeface="Aptos" panose="020B0004020202020204" pitchFamily="34" charset="0"/>
                <a:cs typeface="Times New Roman" panose="02020603050405020304" pitchFamily="18" charset="0"/>
                <a:hlinkClick r:id="rId8"/>
              </a:rPr>
              <a:t>Checklist for PDF</a:t>
            </a:r>
            <a:endParaRPr lang="en-US" sz="2300" kern="100" dirty="0">
              <a:effectLst/>
              <a:ea typeface="Aptos" panose="020B0004020202020204" pitchFamily="34" charset="0"/>
              <a:cs typeface="Times New Roman" panose="02020603050405020304" pitchFamily="18" charset="0"/>
            </a:endParaRPr>
          </a:p>
          <a:p>
            <a:pPr>
              <a:spcBef>
                <a:spcPts val="600"/>
              </a:spcBef>
              <a:tabLst>
                <a:tab pos="457200" algn="l"/>
              </a:tabLst>
            </a:pPr>
            <a:r>
              <a:rPr lang="en-US" sz="2300" b="1" u="sng" kern="100" dirty="0">
                <a:solidFill>
                  <a:srgbClr val="467886"/>
                </a:solidFill>
                <a:effectLst/>
                <a:ea typeface="Aptos" panose="020B0004020202020204" pitchFamily="34" charset="0"/>
                <a:cs typeface="Times New Roman" panose="02020603050405020304" pitchFamily="18" charset="0"/>
                <a:hlinkClick r:id="rId9"/>
              </a:rPr>
              <a:t>Checklist for PPT</a:t>
            </a:r>
            <a:endParaRPr lang="en-US" sz="2300" kern="100" dirty="0">
              <a:effectLst/>
              <a:ea typeface="Aptos" panose="020B0004020202020204" pitchFamily="34" charset="0"/>
              <a:cs typeface="Times New Roman" panose="02020603050405020304" pitchFamily="18" charset="0"/>
            </a:endParaRPr>
          </a:p>
          <a:p>
            <a:pPr>
              <a:spcBef>
                <a:spcPts val="600"/>
              </a:spcBef>
              <a:tabLst>
                <a:tab pos="457200" algn="l"/>
              </a:tabLst>
            </a:pPr>
            <a:r>
              <a:rPr lang="en-US" sz="2300" kern="100" dirty="0">
                <a:effectLst/>
                <a:ea typeface="Aptos" panose="020B0004020202020204" pitchFamily="34" charset="0"/>
                <a:cs typeface="Times New Roman" panose="02020603050405020304" pitchFamily="18" charset="0"/>
              </a:rPr>
              <a:t>WebAIM: </a:t>
            </a:r>
            <a:r>
              <a:rPr lang="en-US" sz="2300" b="1" u="sng" kern="100" dirty="0">
                <a:solidFill>
                  <a:srgbClr val="467886"/>
                </a:solidFill>
                <a:effectLst/>
                <a:ea typeface="Aptos" panose="020B0004020202020204" pitchFamily="34" charset="0"/>
                <a:cs typeface="Times New Roman" panose="02020603050405020304" pitchFamily="18" charset="0"/>
                <a:hlinkClick r:id="rId10"/>
              </a:rPr>
              <a:t>Accessible Word 365 and 2019 for Windows</a:t>
            </a:r>
            <a:endParaRPr lang="en-US" sz="2300" kern="100" dirty="0">
              <a:effectLst/>
              <a:ea typeface="Aptos" panose="020B0004020202020204" pitchFamily="34" charset="0"/>
              <a:cs typeface="Times New Roman" panose="02020603050405020304" pitchFamily="18" charset="0"/>
            </a:endParaRPr>
          </a:p>
          <a:p>
            <a:pPr>
              <a:spcBef>
                <a:spcPts val="600"/>
              </a:spcBef>
              <a:tabLst>
                <a:tab pos="457200" algn="l"/>
              </a:tabLst>
            </a:pPr>
            <a:r>
              <a:rPr lang="en-US" sz="2300" kern="100" dirty="0">
                <a:effectLst/>
                <a:ea typeface="Aptos" panose="020B0004020202020204" pitchFamily="34" charset="0"/>
                <a:cs typeface="Times New Roman" panose="02020603050405020304" pitchFamily="18" charset="0"/>
              </a:rPr>
              <a:t>Microsoft’s </a:t>
            </a:r>
            <a:r>
              <a:rPr lang="en-US" sz="2300" b="1" u="sng" kern="100" dirty="0">
                <a:solidFill>
                  <a:srgbClr val="467886"/>
                </a:solidFill>
                <a:effectLst/>
                <a:ea typeface="Aptos" panose="020B0004020202020204" pitchFamily="34" charset="0"/>
                <a:cs typeface="Times New Roman" panose="02020603050405020304" pitchFamily="18" charset="0"/>
                <a:hlinkClick r:id="rId11"/>
              </a:rPr>
              <a:t>Rules for the Accessibility Checker</a:t>
            </a:r>
            <a:endParaRPr lang="en-US" sz="2300" kern="100" dirty="0">
              <a:effectLs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8828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06" y="1541432"/>
            <a:ext cx="11115967" cy="797070"/>
          </a:xfrm>
        </p:spPr>
        <p:txBody>
          <a:bodyPr/>
          <a:lstStyle/>
          <a:p>
            <a:r>
              <a:rPr lang="en-US" sz="3600" dirty="0">
                <a:effectLst/>
                <a:ea typeface="Times New Roman" panose="02020603050405020304" pitchFamily="18" charset="0"/>
                <a:cs typeface="Times New Roman" panose="02020603050405020304" pitchFamily="18" charset="0"/>
              </a:rPr>
              <a:t>USABILITY versus ACCESSIBLE</a:t>
            </a:r>
            <a:endParaRPr lang="en-US" cap="none" dirty="0"/>
          </a:p>
        </p:txBody>
      </p:sp>
      <p:sp>
        <p:nvSpPr>
          <p:cNvPr id="3" name="Content Placeholder 2"/>
          <p:cNvSpPr>
            <a:spLocks noGrp="1"/>
          </p:cNvSpPr>
          <p:nvPr>
            <p:ph idx="1"/>
          </p:nvPr>
        </p:nvSpPr>
        <p:spPr>
          <a:xfrm>
            <a:off x="611906" y="2425116"/>
            <a:ext cx="11115967" cy="3757046"/>
          </a:xfrm>
        </p:spPr>
        <p:txBody>
          <a:bodyPr/>
          <a:lstStyle/>
          <a:p>
            <a:pPr marL="0" marR="0" indent="0">
              <a:spcBef>
                <a:spcPts val="1000"/>
              </a:spcBef>
              <a:spcAft>
                <a:spcPts val="0"/>
              </a:spcAft>
              <a:buNone/>
            </a:pPr>
            <a:r>
              <a:rPr lang="en-US" sz="2400" dirty="0"/>
              <a:t>There is significant overlap between usability and accessibility, and not always a clear distinction between them. </a:t>
            </a:r>
            <a:br>
              <a:rPr lang="en-US" sz="2400" dirty="0"/>
            </a:br>
            <a:endParaRPr lang="en-US" sz="2000" dirty="0">
              <a:effectLst/>
              <a:ea typeface="Calibri" panose="020F0502020204030204" pitchFamily="34" charset="0"/>
              <a:cs typeface="Times New Roman" panose="02020603050405020304" pitchFamily="18" charset="0"/>
            </a:endParaRPr>
          </a:p>
          <a:p>
            <a:pPr marL="457200" lvl="1">
              <a:spcBef>
                <a:spcPts val="0"/>
              </a:spcBef>
            </a:pPr>
            <a:r>
              <a:rPr lang="en-US" b="1" dirty="0">
                <a:effectLst/>
                <a:ea typeface="Calibri" panose="020F0502020204030204" pitchFamily="34" charset="0"/>
                <a:cs typeface="Times New Roman" panose="02020603050405020304" pitchFamily="18" charset="0"/>
              </a:rPr>
              <a:t>Usability</a:t>
            </a:r>
            <a:r>
              <a:rPr lang="en-US" dirty="0">
                <a:effectLst/>
                <a:ea typeface="Calibri" panose="020F0502020204030204" pitchFamily="34" charset="0"/>
                <a:cs typeface="Times New Roman" panose="02020603050405020304" pitchFamily="18" charset="0"/>
              </a:rPr>
              <a:t> is about making products [content] easy to use for all users to perform their intended tasks. </a:t>
            </a:r>
            <a:r>
              <a:rPr lang="en-US" b="0" i="0" dirty="0">
                <a:solidFill>
                  <a:srgbClr val="1A073C"/>
                </a:solidFill>
                <a:effectLst/>
                <a:highlight>
                  <a:srgbClr val="FFFFFF"/>
                </a:highlight>
                <a:latin typeface="Atkinson Hyperlegible"/>
              </a:rPr>
              <a:t> [</a:t>
            </a:r>
            <a:r>
              <a:rPr lang="en-US" b="0" i="0" dirty="0">
                <a:effectLst/>
                <a:highlight>
                  <a:srgbClr val="FFFFFF"/>
                </a:highlight>
              </a:rPr>
              <a:t>The more usable a digital experience is for everyone, the better their overall user experience will be.]</a:t>
            </a:r>
            <a:endParaRPr lang="en-US"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ea typeface="Calibri" panose="020F0502020204030204" pitchFamily="34" charset="0"/>
                <a:cs typeface="Times New Roman" panose="02020603050405020304" pitchFamily="18" charset="0"/>
              </a:rPr>
              <a:t> </a:t>
            </a:r>
          </a:p>
          <a:p>
            <a:pPr marL="457200" lvl="1">
              <a:spcBef>
                <a:spcPts val="0"/>
              </a:spcBef>
            </a:pPr>
            <a:r>
              <a:rPr lang="en-US" b="1" dirty="0">
                <a:effectLst/>
                <a:ea typeface="Calibri" panose="020F0502020204030204" pitchFamily="34" charset="0"/>
                <a:cs typeface="Times New Roman" panose="02020603050405020304" pitchFamily="18" charset="0"/>
              </a:rPr>
              <a:t>Accessibility</a:t>
            </a:r>
            <a:r>
              <a:rPr lang="en-US" dirty="0">
                <a:effectLst/>
                <a:ea typeface="Calibri" panose="020F0502020204030204" pitchFamily="34" charset="0"/>
                <a:cs typeface="Times New Roman" panose="02020603050405020304" pitchFamily="18" charset="0"/>
              </a:rPr>
              <a:t> focuses on designing products so that people with disabilities can use them, making sure there are no barriers preventing equal access.</a:t>
            </a:r>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6</a:t>
            </a:fld>
            <a:endParaRPr lang="en-US" dirty="0"/>
          </a:p>
        </p:txBody>
      </p:sp>
    </p:spTree>
    <p:extLst>
      <p:ext uri="{BB962C8B-B14F-4D97-AF65-F5344CB8AC3E}">
        <p14:creationId xmlns:p14="http://schemas.microsoft.com/office/powerpoint/2010/main" val="3087241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4" y="1333282"/>
            <a:ext cx="11115967" cy="797070"/>
          </a:xfrm>
        </p:spPr>
        <p:txBody>
          <a:bodyPr/>
          <a:lstStyle/>
          <a:p>
            <a:pPr algn="l"/>
            <a:r>
              <a:rPr lang="en-US" sz="3600" i="0" dirty="0">
                <a:effectLst/>
                <a:highlight>
                  <a:srgbClr val="FAFAFC"/>
                </a:highlight>
              </a:rPr>
              <a:t>DISTINCTIONS and OVERLAPS</a:t>
            </a:r>
          </a:p>
        </p:txBody>
      </p:sp>
      <p:sp>
        <p:nvSpPr>
          <p:cNvPr id="3" name="Content Placeholder 2"/>
          <p:cNvSpPr>
            <a:spLocks noGrp="1"/>
          </p:cNvSpPr>
          <p:nvPr>
            <p:ph idx="1"/>
          </p:nvPr>
        </p:nvSpPr>
        <p:spPr>
          <a:xfrm>
            <a:off x="715813" y="2072308"/>
            <a:ext cx="11115967" cy="3757046"/>
          </a:xfrm>
        </p:spPr>
        <p:txBody>
          <a:bodyPr/>
          <a:lstStyle/>
          <a:p>
            <a:pPr algn="l"/>
            <a:r>
              <a:rPr lang="en-US" sz="2400" b="1" i="0" dirty="0">
                <a:effectLst/>
                <a:highlight>
                  <a:srgbClr val="FAFAFC"/>
                </a:highlight>
              </a:rPr>
              <a:t>Accessibility</a:t>
            </a:r>
            <a:r>
              <a:rPr lang="en-US" sz="2400" b="0" i="0" dirty="0">
                <a:effectLst/>
                <a:highlight>
                  <a:srgbClr val="FAFAFC"/>
                </a:highlight>
              </a:rPr>
              <a:t>: addresses discriminatory aspects related to equivalent user experience for people with disabilities. Web accessibility means that people with disabilities can equally perceive, understand, navigate, and interact with websites and tools. It also means that they can contribute equally without barriers. For more information, see the </a:t>
            </a:r>
            <a:r>
              <a:rPr lang="en-US" sz="2400" b="0" i="0" dirty="0">
                <a:effectLst/>
                <a:highlight>
                  <a:srgbClr val="FAFAFC"/>
                </a:highlight>
                <a:hlinkClick r:id="rId3">
                  <a:extLst>
                    <a:ext uri="{A12FA001-AC4F-418D-AE19-62706E023703}">
                      <ahyp:hlinkClr xmlns:ahyp="http://schemas.microsoft.com/office/drawing/2018/hyperlinkcolor" val="tx"/>
                    </a:ext>
                  </a:extLst>
                </a:hlinkClick>
              </a:rPr>
              <a:t>Accessibility introduction</a:t>
            </a:r>
            <a:r>
              <a:rPr lang="en-US" sz="2400" b="0" i="0" dirty="0">
                <a:effectLst/>
                <a:highlight>
                  <a:srgbClr val="FAFAFC"/>
                </a:highlight>
              </a:rPr>
              <a:t>.</a:t>
            </a:r>
          </a:p>
          <a:p>
            <a:pPr algn="l"/>
            <a:r>
              <a:rPr lang="en-US" sz="2400" b="1" i="0" dirty="0">
                <a:effectLst/>
                <a:highlight>
                  <a:srgbClr val="FAFAFC"/>
                </a:highlight>
              </a:rPr>
              <a:t>Usability</a:t>
            </a:r>
            <a:r>
              <a:rPr lang="en-US" sz="2400" b="0" i="0" dirty="0">
                <a:effectLst/>
                <a:highlight>
                  <a:srgbClr val="FAFAFC"/>
                </a:highlight>
              </a:rPr>
              <a:t>: is about designing products to be effective, efficient, and satisfying. Usability includes </a:t>
            </a:r>
            <a:r>
              <a:rPr lang="en-US" sz="2400" b="0" i="1" dirty="0">
                <a:effectLst/>
                <a:highlight>
                  <a:srgbClr val="FAFAFC"/>
                </a:highlight>
              </a:rPr>
              <a:t>user experience (UX) design</a:t>
            </a:r>
            <a:r>
              <a:rPr lang="en-US" sz="2400" b="0" i="0" dirty="0">
                <a:effectLst/>
                <a:highlight>
                  <a:srgbClr val="FAFAFC"/>
                </a:highlight>
              </a:rPr>
              <a:t>. This may include general aspects that impact everyone and do not disproportionally impact people with disabilities. Usability practice and research often does not sufficiently address the needs of people with disabilities.</a:t>
            </a:r>
          </a:p>
          <a:p>
            <a:pPr algn="l"/>
            <a:r>
              <a:rPr lang="en-US" sz="2400" b="1" i="0" dirty="0">
                <a:effectLst/>
                <a:highlight>
                  <a:srgbClr val="FAFAFC"/>
                </a:highlight>
              </a:rPr>
              <a:t>Inclusion</a:t>
            </a:r>
            <a:r>
              <a:rPr lang="en-US" sz="2400" b="0" i="0" dirty="0">
                <a:effectLst/>
                <a:highlight>
                  <a:srgbClr val="FAFAFC"/>
                </a:highlight>
              </a:rPr>
              <a:t>: is about diversity and ensuring involvement of everyone to the greatest extent possible. In some regions this is also referred to as </a:t>
            </a:r>
            <a:r>
              <a:rPr lang="en-US" sz="2400" b="0" i="1" dirty="0">
                <a:effectLst/>
                <a:highlight>
                  <a:srgbClr val="FAFAFC"/>
                </a:highlight>
              </a:rPr>
              <a:t>universal design</a:t>
            </a:r>
            <a:r>
              <a:rPr lang="en-US" sz="2400" b="0" i="0" dirty="0">
                <a:effectLst/>
                <a:highlight>
                  <a:srgbClr val="FAFAFC"/>
                </a:highlight>
              </a:rPr>
              <a:t> and </a:t>
            </a:r>
            <a:r>
              <a:rPr lang="en-US" sz="2400" b="0" i="1" dirty="0">
                <a:effectLst/>
                <a:highlight>
                  <a:srgbClr val="FAFAFC"/>
                </a:highlight>
              </a:rPr>
              <a:t>design for all</a:t>
            </a:r>
            <a:r>
              <a:rPr lang="en-US" sz="2400" b="0" i="0" dirty="0">
                <a:effectLst/>
                <a:highlight>
                  <a:srgbClr val="FAFAFC"/>
                </a:highlight>
              </a:rPr>
              <a:t>. </a:t>
            </a:r>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7</a:t>
            </a:fld>
            <a:endParaRPr lang="en-US" dirty="0"/>
          </a:p>
        </p:txBody>
      </p:sp>
    </p:spTree>
    <p:extLst>
      <p:ext uri="{BB962C8B-B14F-4D97-AF65-F5344CB8AC3E}">
        <p14:creationId xmlns:p14="http://schemas.microsoft.com/office/powerpoint/2010/main" val="917738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4" y="1247090"/>
            <a:ext cx="7061724" cy="606774"/>
          </a:xfrm>
        </p:spPr>
        <p:txBody>
          <a:bodyPr/>
          <a:lstStyle/>
          <a:p>
            <a:r>
              <a:rPr lang="en" dirty="0"/>
              <a:t>DISABILITY</a:t>
            </a:r>
            <a:endParaRPr lang="en-US" dirty="0"/>
          </a:p>
        </p:txBody>
      </p:sp>
      <p:sp>
        <p:nvSpPr>
          <p:cNvPr id="7" name="Content Placeholder 6">
            <a:extLst>
              <a:ext uri="{FF2B5EF4-FFF2-40B4-BE49-F238E27FC236}">
                <a16:creationId xmlns:a16="http://schemas.microsoft.com/office/drawing/2014/main" id="{02D03ACE-96D5-1A3A-EDFB-5920A01B766B}"/>
              </a:ext>
            </a:extLst>
          </p:cNvPr>
          <p:cNvSpPr>
            <a:spLocks noGrp="1"/>
          </p:cNvSpPr>
          <p:nvPr>
            <p:ph idx="1"/>
          </p:nvPr>
        </p:nvSpPr>
        <p:spPr>
          <a:xfrm>
            <a:off x="715813" y="1853864"/>
            <a:ext cx="11115967" cy="3757046"/>
          </a:xfrm>
        </p:spPr>
        <p:txBody>
          <a:bodyPr/>
          <a:lstStyle/>
          <a:p>
            <a:pPr marL="0" marR="0" indent="0">
              <a:spcBef>
                <a:spcPts val="600"/>
              </a:spcBef>
              <a:spcAft>
                <a:spcPts val="0"/>
              </a:spcAft>
              <a:buNone/>
            </a:pPr>
            <a:r>
              <a:rPr lang="en-US" sz="2400" kern="100" dirty="0">
                <a:effectLst/>
                <a:ea typeface="Aptos" panose="020B0004020202020204" pitchFamily="34" charset="0"/>
                <a:cs typeface="Times New Roman" panose="02020603050405020304" pitchFamily="18" charset="0"/>
              </a:rPr>
              <a:t>A disability is any condition of the body or mind (impairment) that makes it more difficult for the person with the condition to do certain activities (activity limitation) and interact with the world around them (participation restrictions).</a:t>
            </a:r>
          </a:p>
          <a:p>
            <a:pPr marL="0" marR="0" indent="0">
              <a:spcBef>
                <a:spcPts val="600"/>
              </a:spcBef>
              <a:spcAft>
                <a:spcPts val="0"/>
              </a:spcAft>
              <a:buNone/>
            </a:pPr>
            <a:r>
              <a:rPr lang="en-US" sz="2400" kern="100" dirty="0">
                <a:effectLst/>
                <a:ea typeface="Aptos" panose="020B0004020202020204" pitchFamily="34" charset="0"/>
                <a:cs typeface="Times New Roman" panose="02020603050405020304" pitchFamily="18" charset="0"/>
              </a:rPr>
              <a:t>There are many types of disabilities:</a:t>
            </a:r>
          </a:p>
          <a:p>
            <a:pPr marL="914400" marR="0" lvl="0" indent="-342900">
              <a:spcBef>
                <a:spcPts val="600"/>
              </a:spcBef>
              <a:spcAft>
                <a:spcPts val="0"/>
              </a:spcAft>
              <a:buSzPts val="1000"/>
              <a:buFont typeface="Symbol" panose="05050102010706020507" pitchFamily="18" charset="2"/>
              <a:buChar char=""/>
              <a:tabLst>
                <a:tab pos="457200" algn="l"/>
              </a:tabLst>
            </a:pPr>
            <a:r>
              <a:rPr lang="en-US" sz="2100" kern="100" dirty="0">
                <a:effectLst/>
                <a:ea typeface="Aptos" panose="020B0004020202020204" pitchFamily="34" charset="0"/>
                <a:cs typeface="Times New Roman" panose="02020603050405020304" pitchFamily="18" charset="0"/>
              </a:rPr>
              <a:t>Vision</a:t>
            </a:r>
          </a:p>
          <a:p>
            <a:pPr marL="914400" marR="0" lvl="0" indent="-342900">
              <a:spcBef>
                <a:spcPts val="600"/>
              </a:spcBef>
              <a:spcAft>
                <a:spcPts val="0"/>
              </a:spcAft>
              <a:buSzPts val="1000"/>
              <a:buFont typeface="Symbol" panose="05050102010706020507" pitchFamily="18" charset="2"/>
              <a:buChar char=""/>
              <a:tabLst>
                <a:tab pos="457200" algn="l"/>
              </a:tabLst>
            </a:pPr>
            <a:r>
              <a:rPr lang="en-US" sz="2100" kern="100" dirty="0">
                <a:effectLst/>
                <a:ea typeface="Aptos" panose="020B0004020202020204" pitchFamily="34" charset="0"/>
                <a:cs typeface="Times New Roman" panose="02020603050405020304" pitchFamily="18" charset="0"/>
              </a:rPr>
              <a:t>Movement</a:t>
            </a:r>
          </a:p>
          <a:p>
            <a:pPr marL="914400" marR="0" lvl="0" indent="-342900">
              <a:spcBef>
                <a:spcPts val="600"/>
              </a:spcBef>
              <a:spcAft>
                <a:spcPts val="0"/>
              </a:spcAft>
              <a:buSzPts val="1000"/>
              <a:buFont typeface="Symbol" panose="05050102010706020507" pitchFamily="18" charset="2"/>
              <a:buChar char=""/>
              <a:tabLst>
                <a:tab pos="457200" algn="l"/>
              </a:tabLst>
            </a:pPr>
            <a:r>
              <a:rPr lang="en-US" sz="2100" kern="100" dirty="0">
                <a:effectLst/>
                <a:ea typeface="Aptos" panose="020B0004020202020204" pitchFamily="34" charset="0"/>
                <a:cs typeface="Times New Roman" panose="02020603050405020304" pitchFamily="18" charset="0"/>
              </a:rPr>
              <a:t>Thinking</a:t>
            </a:r>
          </a:p>
          <a:p>
            <a:pPr marL="914400" marR="0" lvl="0" indent="-342900">
              <a:spcBef>
                <a:spcPts val="600"/>
              </a:spcBef>
              <a:spcAft>
                <a:spcPts val="0"/>
              </a:spcAft>
              <a:buSzPts val="1000"/>
              <a:buFont typeface="Symbol" panose="05050102010706020507" pitchFamily="18" charset="2"/>
              <a:buChar char=""/>
              <a:tabLst>
                <a:tab pos="457200" algn="l"/>
              </a:tabLst>
            </a:pPr>
            <a:r>
              <a:rPr lang="en-US" sz="2100" kern="100" dirty="0">
                <a:effectLst/>
                <a:ea typeface="Aptos" panose="020B0004020202020204" pitchFamily="34" charset="0"/>
                <a:cs typeface="Times New Roman" panose="02020603050405020304" pitchFamily="18" charset="0"/>
              </a:rPr>
              <a:t>Remembering</a:t>
            </a:r>
          </a:p>
          <a:p>
            <a:pPr marL="914400" marR="0" lvl="0" indent="-342900">
              <a:spcBef>
                <a:spcPts val="600"/>
              </a:spcBef>
              <a:spcAft>
                <a:spcPts val="0"/>
              </a:spcAft>
              <a:buSzPts val="1000"/>
              <a:buFont typeface="Symbol" panose="05050102010706020507" pitchFamily="18" charset="2"/>
              <a:buChar char=""/>
              <a:tabLst>
                <a:tab pos="457200" algn="l"/>
              </a:tabLst>
            </a:pPr>
            <a:r>
              <a:rPr lang="en-US" sz="2100" kern="100" dirty="0">
                <a:effectLst/>
                <a:ea typeface="Aptos" panose="020B0004020202020204" pitchFamily="34" charset="0"/>
                <a:cs typeface="Times New Roman" panose="02020603050405020304" pitchFamily="18" charset="0"/>
              </a:rPr>
              <a:t>Learning</a:t>
            </a:r>
          </a:p>
          <a:p>
            <a:pPr marL="914400" marR="0" lvl="0" indent="-342900">
              <a:spcBef>
                <a:spcPts val="600"/>
              </a:spcBef>
              <a:spcAft>
                <a:spcPts val="0"/>
              </a:spcAft>
              <a:buSzPts val="1000"/>
              <a:buFont typeface="Symbol" panose="05050102010706020507" pitchFamily="18" charset="2"/>
              <a:buChar char=""/>
              <a:tabLst>
                <a:tab pos="457200" algn="l"/>
              </a:tabLst>
            </a:pPr>
            <a:r>
              <a:rPr lang="en-US" sz="2100" kern="100" dirty="0">
                <a:effectLst/>
                <a:ea typeface="Aptos" panose="020B0004020202020204" pitchFamily="34" charset="0"/>
                <a:cs typeface="Times New Roman" panose="02020603050405020304" pitchFamily="18" charset="0"/>
              </a:rPr>
              <a:t>Communicating</a:t>
            </a:r>
          </a:p>
          <a:p>
            <a:pPr marL="914400" marR="0" lvl="0" indent="-342900">
              <a:spcBef>
                <a:spcPts val="600"/>
              </a:spcBef>
              <a:spcAft>
                <a:spcPts val="0"/>
              </a:spcAft>
              <a:buSzPts val="1000"/>
              <a:buFont typeface="Symbol" panose="05050102010706020507" pitchFamily="18" charset="2"/>
              <a:buChar char=""/>
              <a:tabLst>
                <a:tab pos="457200" algn="l"/>
              </a:tabLst>
            </a:pPr>
            <a:r>
              <a:rPr lang="en-US" sz="2100" kern="100" dirty="0">
                <a:effectLst/>
                <a:ea typeface="Aptos" panose="020B0004020202020204" pitchFamily="34" charset="0"/>
                <a:cs typeface="Times New Roman" panose="02020603050405020304" pitchFamily="18" charset="0"/>
              </a:rPr>
              <a:t>Hearing</a:t>
            </a:r>
          </a:p>
          <a:p>
            <a:pPr marL="914400" marR="0" lvl="0" indent="-342900">
              <a:spcBef>
                <a:spcPts val="600"/>
              </a:spcBef>
              <a:spcAft>
                <a:spcPts val="0"/>
              </a:spcAft>
              <a:buSzPts val="1000"/>
              <a:buFont typeface="Symbol" panose="05050102010706020507" pitchFamily="18" charset="2"/>
              <a:buChar char=""/>
              <a:tabLst>
                <a:tab pos="457200" algn="l"/>
              </a:tabLst>
            </a:pPr>
            <a:r>
              <a:rPr lang="en-US" sz="2100" kern="100" dirty="0">
                <a:effectLst/>
                <a:ea typeface="Aptos" panose="020B0004020202020204" pitchFamily="34" charset="0"/>
                <a:cs typeface="Times New Roman" panose="02020603050405020304" pitchFamily="18" charset="0"/>
              </a:rPr>
              <a:t>Mental health</a:t>
            </a:r>
          </a:p>
          <a:p>
            <a:pPr marL="914400" marR="0" lvl="0" indent="-342900">
              <a:spcBef>
                <a:spcPts val="600"/>
              </a:spcBef>
              <a:spcAft>
                <a:spcPts val="0"/>
              </a:spcAft>
              <a:buSzPts val="1000"/>
              <a:buFont typeface="Symbol" panose="05050102010706020507" pitchFamily="18" charset="2"/>
              <a:buChar char=""/>
              <a:tabLst>
                <a:tab pos="457200" algn="l"/>
              </a:tabLst>
            </a:pPr>
            <a:r>
              <a:rPr lang="en-US" sz="2100" kern="100" dirty="0">
                <a:effectLst/>
                <a:ea typeface="Aptos" panose="020B0004020202020204" pitchFamily="34" charset="0"/>
                <a:cs typeface="Times New Roman" panose="02020603050405020304" pitchFamily="18" charset="0"/>
              </a:rPr>
              <a:t>Social relationships</a:t>
            </a:r>
            <a:endParaRPr lang="en-US" sz="2100"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8</a:t>
            </a:fld>
            <a:endParaRPr lang="en-US" dirty="0"/>
          </a:p>
        </p:txBody>
      </p:sp>
    </p:spTree>
    <p:extLst>
      <p:ext uri="{BB962C8B-B14F-4D97-AF65-F5344CB8AC3E}">
        <p14:creationId xmlns:p14="http://schemas.microsoft.com/office/powerpoint/2010/main" val="2584504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329" y="1343909"/>
            <a:ext cx="7061724" cy="606774"/>
          </a:xfrm>
        </p:spPr>
        <p:txBody>
          <a:bodyPr/>
          <a:lstStyle/>
          <a:p>
            <a:r>
              <a:rPr lang="en" dirty="0"/>
              <a:t>QUESTIONS ABOUT DEFINITIONS</a:t>
            </a:r>
            <a:endParaRPr lang="en-US" dirty="0"/>
          </a:p>
        </p:txBody>
      </p:sp>
      <p:pic>
        <p:nvPicPr>
          <p:cNvPr id="8" name="Content Placeholder 7" descr="A group of colorful question marks.">
            <a:extLst>
              <a:ext uri="{FF2B5EF4-FFF2-40B4-BE49-F238E27FC236}">
                <a16:creationId xmlns:a16="http://schemas.microsoft.com/office/drawing/2014/main" id="{051071CC-7510-35FC-6599-E12B48722B1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36042" y="2222149"/>
            <a:ext cx="5925077" cy="3950051"/>
          </a:xfrm>
        </p:spPr>
      </p:pic>
      <p:sp>
        <p:nvSpPr>
          <p:cNvPr id="4" name="Slide Number Placeholder 3"/>
          <p:cNvSpPr>
            <a:spLocks noGrp="1"/>
          </p:cNvSpPr>
          <p:nvPr>
            <p:ph type="sldNum" sz="quarter" idx="12"/>
          </p:nvPr>
        </p:nvSpPr>
        <p:spPr/>
        <p:txBody>
          <a:bodyPr/>
          <a:lstStyle/>
          <a:p>
            <a:fld id="{DEE5BC03-7CE3-4FE3-BC0A-0ACCA8AC1F24}" type="slidenum">
              <a:rPr lang="en-US" smtClean="0"/>
              <a:pPr/>
              <a:t>9</a:t>
            </a:fld>
            <a:endParaRPr lang="en-US" dirty="0"/>
          </a:p>
        </p:txBody>
      </p:sp>
    </p:spTree>
    <p:extLst>
      <p:ext uri="{BB962C8B-B14F-4D97-AF65-F5344CB8AC3E}">
        <p14:creationId xmlns:p14="http://schemas.microsoft.com/office/powerpoint/2010/main" val="474919849"/>
      </p:ext>
    </p:extLst>
  </p:cSld>
  <p:clrMapOvr>
    <a:masterClrMapping/>
  </p:clrMapOvr>
</p:sld>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ECA933C-E61D-4F0A-B8CC-7399F5DE585F}" vid="{FB695196-C725-406F-B47F-C1D50E497C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ontent_x0020_Owner xmlns="d9922a8a-c8e9-487d-95d2-c6b1c2450a72">
      <UserInfo>
        <DisplayName>Katie Rose</DisplayName>
        <AccountId>85</AccountId>
        <AccountType/>
      </UserInfo>
    </Content_x0020_Owner>
    <IconOverlay xmlns="d9922a8a-c8e9-487d-95d2-c6b1c2450a72" xsi:nil="true"/>
    <Menu_x0020_Group xmlns="d9922a8a-c8e9-487d-95d2-c6b1c2450a72">Publications &amp; Printing</Menu_x0020_Group>
    <Category xmlns="d9922a8a-c8e9-487d-95d2-c6b1c2450a72">SBCTC Templates</Category>
    <_dlc_DocId xmlns="03e82ba2-b1c2-49ab-af23-43782fb35cbc">Z7X6SQ3F62JH-64-82</_dlc_DocId>
    <_dlc_DocIdUrl xmlns="03e82ba2-b1c2-49ab-af23-43782fb35cbc">
      <Url>https://portal.sbctc.edu/sites/Intranet/publications/_layouts/15/DocIdRedir.aspx?ID=Z7X6SQ3F62JH-64-82</Url>
      <Description>Z7X6SQ3F62JH-64-82</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F948E665ECF7842A8E9F6A6D42CD1A8" ma:contentTypeVersion="513" ma:contentTypeDescription="Create a new document." ma:contentTypeScope="" ma:versionID="d440fc9625261b42707d26fb19635200">
  <xsd:schema xmlns:xsd="http://www.w3.org/2001/XMLSchema" xmlns:xs="http://www.w3.org/2001/XMLSchema" xmlns:p="http://schemas.microsoft.com/office/2006/metadata/properties" xmlns:ns1="http://schemas.microsoft.com/sharepoint/v3" xmlns:ns2="d9922a8a-c8e9-487d-95d2-c6b1c2450a72" xmlns:ns3="03e82ba2-b1c2-49ab-af23-43782fb35cbc" targetNamespace="http://schemas.microsoft.com/office/2006/metadata/properties" ma:root="true" ma:fieldsID="3bdb47f55d4bbc6b9ca2f98c66e7a660" ns1:_="" ns2:_="" ns3:_="">
    <xsd:import namespace="http://schemas.microsoft.com/sharepoint/v3"/>
    <xsd:import namespace="d9922a8a-c8e9-487d-95d2-c6b1c2450a72"/>
    <xsd:import namespace="03e82ba2-b1c2-49ab-af23-43782fb35cbc"/>
    <xsd:element name="properties">
      <xsd:complexType>
        <xsd:sequence>
          <xsd:element name="documentManagement">
            <xsd:complexType>
              <xsd:all>
                <xsd:element ref="ns2:Menu_x0020_Group" minOccurs="0"/>
                <xsd:element ref="ns2:Category" minOccurs="0"/>
                <xsd:element ref="ns2:Content_x0020_Owner" minOccurs="0"/>
                <xsd:element ref="ns3:_dlc_DocId" minOccurs="0"/>
                <xsd:element ref="ns3:_dlc_DocIdUrl" minOccurs="0"/>
                <xsd:element ref="ns3:_dlc_DocIdPersistId" minOccurs="0"/>
                <xsd:element ref="ns2:IconOverlay" minOccurs="0"/>
                <xsd:element ref="ns1:PublishingExpirationDate" minOccurs="0"/>
                <xsd:element ref="ns1:PublishingStart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15"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PublishingStartDate" ma:index="16"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922a8a-c8e9-487d-95d2-c6b1c2450a72" elementFormDefault="qualified">
    <xsd:import namespace="http://schemas.microsoft.com/office/2006/documentManagement/types"/>
    <xsd:import namespace="http://schemas.microsoft.com/office/infopath/2007/PartnerControls"/>
    <xsd:element name="Menu_x0020_Group" ma:index="2" nillable="true" ma:displayName="Menu Group" ma:default="Publications &amp; Printing" ma:format="Dropdown" ma:internalName="Menu_x0020_Group" ma:readOnly="false">
      <xsd:simpleType>
        <xsd:restriction base="dms:Choice">
          <xsd:enumeration value="Publications &amp; Printing"/>
        </xsd:restriction>
      </xsd:simpleType>
    </xsd:element>
    <xsd:element name="Category" ma:index="3" nillable="true" ma:displayName="Category" ma:format="Dropdown" ma:internalName="Category" ma:readOnly="false">
      <xsd:simpleType>
        <xsd:restriction base="dms:Choice">
          <xsd:enumeration value="Business Cards"/>
          <xsd:enumeration value="Name Badges"/>
          <xsd:enumeration value="Logos"/>
          <xsd:enumeration value="SBCTC Templates"/>
          <xsd:enumeration value="Style Guide"/>
          <xsd:enumeration value="Zoom Backgrounds"/>
        </xsd:restriction>
      </xsd:simpleType>
    </xsd:element>
    <xsd:element name="Content_x0020_Owner" ma:index="10" nillable="true" ma:displayName="Content Owner" ma:list="UserInfo" ma:SharePointGroup="0" ma:internalName="Cont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conOverlay" ma:index="14" nillable="true" ma:displayName="IconOverlay" ma:internalName="IconOverlay" ma:readOnly="false">
      <xsd:simpleType>
        <xsd:restriction base="dms:Text"/>
      </xsd:simpleType>
    </xsd:element>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e82ba2-b1c2-49ab-af23-43782fb35cbc"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0AE09F-FE1C-4F96-9741-C0A4360B1388}">
  <ds:schemaRefs>
    <ds:schemaRef ds:uri="http://schemas.microsoft.com/sharepoint/events"/>
  </ds:schemaRefs>
</ds:datastoreItem>
</file>

<file path=customXml/itemProps2.xml><?xml version="1.0" encoding="utf-8"?>
<ds:datastoreItem xmlns:ds="http://schemas.openxmlformats.org/officeDocument/2006/customXml" ds:itemID="{CA6FF50B-0A89-49C3-8D41-A6FE15C6A071}">
  <ds:schemaRefs>
    <ds:schemaRef ds:uri="http://schemas.microsoft.com/sharepoint/v3/contenttype/forms"/>
  </ds:schemaRefs>
</ds:datastoreItem>
</file>

<file path=customXml/itemProps3.xml><?xml version="1.0" encoding="utf-8"?>
<ds:datastoreItem xmlns:ds="http://schemas.openxmlformats.org/officeDocument/2006/customXml" ds:itemID="{6597DA96-9767-4695-BBFA-98B102DDD4FF}">
  <ds:schemaRefs>
    <ds:schemaRef ds:uri="http://schemas.microsoft.com/office/2006/metadata/properties"/>
    <ds:schemaRef ds:uri="http://schemas.microsoft.com/office/2006/documentManagement/types"/>
    <ds:schemaRef ds:uri="d9922a8a-c8e9-487d-95d2-c6b1c2450a72"/>
    <ds:schemaRef ds:uri="http://purl.org/dc/terms/"/>
    <ds:schemaRef ds:uri="http://www.w3.org/XML/1998/namespace"/>
    <ds:schemaRef ds:uri="http://schemas.microsoft.com/sharepoint/v3"/>
    <ds:schemaRef ds:uri="http://purl.org/dc/dcmitype/"/>
    <ds:schemaRef ds:uri="http://schemas.microsoft.com/office/infopath/2007/PartnerControls"/>
    <ds:schemaRef ds:uri="http://schemas.openxmlformats.org/package/2006/metadata/core-properties"/>
    <ds:schemaRef ds:uri="03e82ba2-b1c2-49ab-af23-43782fb35cbc"/>
    <ds:schemaRef ds:uri="http://purl.org/dc/elements/1.1/"/>
  </ds:schemaRefs>
</ds:datastoreItem>
</file>

<file path=customXml/itemProps4.xml><?xml version="1.0" encoding="utf-8"?>
<ds:datastoreItem xmlns:ds="http://schemas.openxmlformats.org/officeDocument/2006/customXml" ds:itemID="{80248427-CD9A-4A46-8320-FC614081DC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9922a8a-c8e9-487d-95d2-c6b1c2450a72"/>
    <ds:schemaRef ds:uri="03e82ba2-b1c2-49ab-af23-43782fb35c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2475</TotalTime>
  <Words>3827</Words>
  <Application>Microsoft Office PowerPoint</Application>
  <PresentationFormat>Widescreen</PresentationFormat>
  <Paragraphs>362</Paragraphs>
  <Slides>58</Slides>
  <Notes>47</Notes>
  <HiddenSlides>0</HiddenSlides>
  <MMClips>2</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58</vt:i4>
      </vt:variant>
    </vt:vector>
  </HeadingPairs>
  <TitlesOfParts>
    <vt:vector size="74" baseType="lpstr">
      <vt:lpstr>Aptos</vt:lpstr>
      <vt:lpstr>Arial</vt:lpstr>
      <vt:lpstr>Atkinson Hyperlegible</vt:lpstr>
      <vt:lpstr>Bonbon</vt:lpstr>
      <vt:lpstr>Calibri</vt:lpstr>
      <vt:lpstr>Dreaming Outloud Script Pro</vt:lpstr>
      <vt:lpstr>Lato</vt:lpstr>
      <vt:lpstr>Lato Extended</vt:lpstr>
      <vt:lpstr>Montserrat</vt:lpstr>
      <vt:lpstr>Noto Sans Symbols</vt:lpstr>
      <vt:lpstr>OpenSansRegular</vt:lpstr>
      <vt:lpstr>Roboto</vt:lpstr>
      <vt:lpstr>Symbol</vt:lpstr>
      <vt:lpstr>Times New Roman</vt:lpstr>
      <vt:lpstr>Verdana</vt:lpstr>
      <vt:lpstr>Office Theme</vt:lpstr>
      <vt:lpstr>Best Practices for Creating Accessible Digital Content</vt:lpstr>
      <vt:lpstr>AGENDA</vt:lpstr>
      <vt:lpstr>DEFINITIONS</vt:lpstr>
      <vt:lpstr>ACCESSIBLE, ACCESSIBILITY, and INCLUSION</vt:lpstr>
      <vt:lpstr>ASSISTIVE TECHNOLOGY and DIGITAL ACCESSIBILITY</vt:lpstr>
      <vt:lpstr>USABILITY versus ACCESSIBLE</vt:lpstr>
      <vt:lpstr>DISTINCTIONS and OVERLAPS</vt:lpstr>
      <vt:lpstr>DISABILITY</vt:lpstr>
      <vt:lpstr>QUESTIONS ABOUT DEFINITIONS</vt:lpstr>
      <vt:lpstr>UNDERSTANDING ACCESSIBILITY'S SIGNIFICANCE</vt:lpstr>
      <vt:lpstr>WHAT IS THE MEANING OF A11Y?</vt:lpstr>
      <vt:lpstr>WHY ACCESSIBILITY MATTERS</vt:lpstr>
      <vt:lpstr>VOICE CONTROL with DRAGON NATURALLY SPEAKING</vt:lpstr>
      <vt:lpstr>DEMO with DRAGON NATURALLY SPEAKING</vt:lpstr>
      <vt:lpstr>SCREEN READER NAVIGATING A PDF</vt:lpstr>
      <vt:lpstr>SCREEN READER DEMO </vt:lpstr>
      <vt:lpstr>*LEGAL OBLIGATIONS*</vt:lpstr>
      <vt:lpstr>QUESTIONS ABOUT UNDERSTANDING ACCESSIBILITY</vt:lpstr>
      <vt:lpstr>UNIVERSAL DESIGN FOR LEARNING (UDL)</vt:lpstr>
      <vt:lpstr>UNIVERSAL DESIGN FOR LEARNING (UDL)- INTRO</vt:lpstr>
      <vt:lpstr>WHAT IS UNIVERSAL DESIGN FOR LEARNING (UDL)</vt:lpstr>
      <vt:lpstr>THE THREE GUIDING PRINCIPLES OF UDL </vt:lpstr>
      <vt:lpstr>MULTIPLE MEANS OF REPRESENTATION: THE "WHAT" OF LEARNING </vt:lpstr>
      <vt:lpstr>EXAMPLES OF MULTIPLE MEANS OF REPRESENTATION</vt:lpstr>
      <vt:lpstr>MULTIPLE MEANS OF ACTION &amp; EXPRESSION: THE "HOW" OF LEARNING </vt:lpstr>
      <vt:lpstr>EXAMPLES OF MULTIPLE MEANS OF ACTION &amp; EXPRESSION</vt:lpstr>
      <vt:lpstr>MULTIPLE MEANS OF ENGAGEMENT - THE "WHY" OF LEARNING </vt:lpstr>
      <vt:lpstr>EXAMPLES OF MULTIPLE MEANS OF ENGAGEMENT</vt:lpstr>
      <vt:lpstr>WHY USE UNIVERSAL DESIGN FOR LEARNING?</vt:lpstr>
      <vt:lpstr>WHAT DOES UDL LOOK LIKE IN THE CLASSROOM?</vt:lpstr>
      <vt:lpstr>QUESTIONS ABOUT UDL</vt:lpstr>
      <vt:lpstr>CORE CONCEPTS FOR CREATING  ACCESSIBLE CONTENT</vt:lpstr>
      <vt:lpstr>CORE CONCEPT 1: REAL TEXT</vt:lpstr>
      <vt:lpstr>CORE CONCEPT 2: HEADING STRUCTURE</vt:lpstr>
      <vt:lpstr>HEADING STRUCTURE EXAMPLE</vt:lpstr>
      <vt:lpstr>HOW TO CREATE HEADINGS</vt:lpstr>
      <vt:lpstr>CORE CONCEPT 3: ALT TEXT</vt:lpstr>
      <vt:lpstr>HOW TO MAKE IMAGES ACCESSIBLE</vt:lpstr>
      <vt:lpstr>HOW TO ADD ALT TEXT</vt:lpstr>
      <vt:lpstr>Alt Text Example</vt:lpstr>
      <vt:lpstr>CORE CONCEPT 4: DESCRIPTIVE HYPERLINKS</vt:lpstr>
      <vt:lpstr>TIPS FOR DESCRIPTIVE HYPERLINKS</vt:lpstr>
      <vt:lpstr>HOW TO ADD A DESCRIPTIVE HYPERLINK</vt:lpstr>
      <vt:lpstr>CORE CONCEPT 5: ACCESSIBLE LISTS</vt:lpstr>
      <vt:lpstr>Tips for Accessible Lists</vt:lpstr>
      <vt:lpstr>CORE CONCEPT 6: READABILITY, FONT SIZE, STYLE &amp; COLOR CONTRAST</vt:lpstr>
      <vt:lpstr>Sans Serif VS Serif: What’s the Difference? </vt:lpstr>
      <vt:lpstr>EXAMPLE LIST</vt:lpstr>
      <vt:lpstr>TWO SOLUTIONS…</vt:lpstr>
      <vt:lpstr>SELECT FONT SIZE, STYLE AND COLOR</vt:lpstr>
      <vt:lpstr>CONTRAST EXAMPLES</vt:lpstr>
      <vt:lpstr>CHECKING CONTRAST RATIOS</vt:lpstr>
      <vt:lpstr>CORE CONCEPT 7: TABLES</vt:lpstr>
      <vt:lpstr>Anatomy of an accessible table Create Tables in Word</vt:lpstr>
      <vt:lpstr>CORE CONCEPT 8: ACCESSIBILITY CHECKERS</vt:lpstr>
      <vt:lpstr>QUESTIONS ABOUT CORE CONCEPTS</vt:lpstr>
      <vt:lpstr>WHO TO CONTACT AT SBCTC</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Creating A11y Digital Content</dc:title>
  <dc:creator>vwalton@sbctc.edu</dc:creator>
  <cp:keywords>Accessibility</cp:keywords>
  <cp:lastModifiedBy>Christy Lowder</cp:lastModifiedBy>
  <cp:revision>655</cp:revision>
  <dcterms:created xsi:type="dcterms:W3CDTF">2019-07-26T22:41:21Z</dcterms:created>
  <dcterms:modified xsi:type="dcterms:W3CDTF">2024-07-23T05:36:15Z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0x0101001F948E665ECF7842A8E9F6A6D42CD1A8</vt:lpwstr>
  </property>
  <property fmtid="{D5CDD505-2E9C-101B-9397-08002B2CF9AE}" pid="3" name="_dlc_DocIdItemGuid">
    <vt:lpwstr>ef3cf2c2-af2b-4e75-83f3-94f0749296ae</vt:lpwstr>
  </property>
</Properties>
</file>