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682" r:id="rId5"/>
  </p:sldMasterIdLst>
  <p:notesMasterIdLst>
    <p:notesMasterId r:id="rId47"/>
  </p:notesMasterIdLst>
  <p:sldIdLst>
    <p:sldId id="298" r:id="rId6"/>
    <p:sldId id="291" r:id="rId7"/>
    <p:sldId id="274" r:id="rId8"/>
    <p:sldId id="327" r:id="rId9"/>
    <p:sldId id="325" r:id="rId10"/>
    <p:sldId id="263" r:id="rId11"/>
    <p:sldId id="265" r:id="rId12"/>
    <p:sldId id="326" r:id="rId13"/>
    <p:sldId id="266" r:id="rId14"/>
    <p:sldId id="269" r:id="rId15"/>
    <p:sldId id="268" r:id="rId16"/>
    <p:sldId id="283" r:id="rId17"/>
    <p:sldId id="273" r:id="rId18"/>
    <p:sldId id="280" r:id="rId19"/>
    <p:sldId id="275" r:id="rId20"/>
    <p:sldId id="276" r:id="rId21"/>
    <p:sldId id="277" r:id="rId22"/>
    <p:sldId id="285" r:id="rId23"/>
    <p:sldId id="271" r:id="rId24"/>
    <p:sldId id="328" r:id="rId25"/>
    <p:sldId id="262" r:id="rId26"/>
    <p:sldId id="272" r:id="rId27"/>
    <p:sldId id="315" r:id="rId28"/>
    <p:sldId id="316" r:id="rId29"/>
    <p:sldId id="302" r:id="rId30"/>
    <p:sldId id="303" r:id="rId31"/>
    <p:sldId id="305" r:id="rId32"/>
    <p:sldId id="317" r:id="rId33"/>
    <p:sldId id="318" r:id="rId34"/>
    <p:sldId id="319" r:id="rId35"/>
    <p:sldId id="308" r:id="rId36"/>
    <p:sldId id="297" r:id="rId37"/>
    <p:sldId id="306" r:id="rId38"/>
    <p:sldId id="320" r:id="rId39"/>
    <p:sldId id="299" r:id="rId40"/>
    <p:sldId id="292" r:id="rId41"/>
    <p:sldId id="321" r:id="rId42"/>
    <p:sldId id="282" r:id="rId43"/>
    <p:sldId id="329" r:id="rId44"/>
    <p:sldId id="261" r:id="rId45"/>
    <p:sldId id="312"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6467" autoAdjust="0"/>
  </p:normalViewPr>
  <p:slideViewPr>
    <p:cSldViewPr snapToGrid="0">
      <p:cViewPr varScale="1">
        <p:scale>
          <a:sx n="96" d="100"/>
          <a:sy n="96" d="100"/>
        </p:scale>
        <p:origin x="1326" y="96"/>
      </p:cViewPr>
      <p:guideLst/>
    </p:cSldViewPr>
  </p:slideViewPr>
  <p:outlineViewPr>
    <p:cViewPr>
      <p:scale>
        <a:sx n="33" d="100"/>
        <a:sy n="33" d="100"/>
      </p:scale>
      <p:origin x="0" y="-10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Local Providers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BE8-4267-80D8-E8CBD5100FA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BE8-4267-80D8-E8CBD5100FA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BE8-4267-80D8-E8CBD5100FA9}"/>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BE8-4267-80D8-E8CBD5100FA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College Districts</c:v>
                </c:pt>
                <c:pt idx="1">
                  <c:v>CBOs</c:v>
                </c:pt>
              </c:strCache>
            </c:strRef>
          </c:cat>
          <c:val>
            <c:numRef>
              <c:f>Sheet1!$B$2:$B$5</c:f>
              <c:numCache>
                <c:formatCode>General</c:formatCode>
                <c:ptCount val="4"/>
                <c:pt idx="0">
                  <c:v>30</c:v>
                </c:pt>
                <c:pt idx="1">
                  <c:v>5</c:v>
                </c:pt>
              </c:numCache>
            </c:numRef>
          </c:val>
          <c:extLst>
            <c:ext xmlns:c16="http://schemas.microsoft.com/office/drawing/2014/chart" uri="{C3380CC4-5D6E-409C-BE32-E72D297353CC}">
              <c16:uniqueId val="{00000008-FBE8-4267-80D8-E8CBD5100FA9}"/>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College enrollments</c:v>
                </c:pt>
              </c:strCache>
            </c:strRef>
          </c:tx>
          <c:spPr>
            <a:solidFill>
              <a:schemeClr val="accent2">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1-172F-4807-B67D-40E244FDFA9D}"/>
              </c:ext>
            </c:extLst>
          </c:dPt>
          <c:dPt>
            <c:idx val="1"/>
            <c:invertIfNegative val="0"/>
            <c:bubble3D val="0"/>
            <c:extLst>
              <c:ext xmlns:c16="http://schemas.microsoft.com/office/drawing/2014/chart" uri="{C3380CC4-5D6E-409C-BE32-E72D297353CC}">
                <c16:uniqueId val="{00000003-172F-4807-B67D-40E244FDFA9D}"/>
              </c:ext>
            </c:extLst>
          </c:dPt>
          <c:dPt>
            <c:idx val="2"/>
            <c:invertIfNegative val="0"/>
            <c:bubble3D val="0"/>
            <c:extLst>
              <c:ext xmlns:c16="http://schemas.microsoft.com/office/drawing/2014/chart" uri="{C3380CC4-5D6E-409C-BE32-E72D297353CC}">
                <c16:uniqueId val="{00000005-172F-4807-B67D-40E244FDFA9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3"/>
                <c:pt idx="0">
                  <c:v>Basic Education for Adults</c:v>
                </c:pt>
                <c:pt idx="1">
                  <c:v>Workforce Education</c:v>
                </c:pt>
                <c:pt idx="2">
                  <c:v>Academic Transfer</c:v>
                </c:pt>
              </c:strCache>
              <c:extLst/>
            </c:strRef>
          </c:cat>
          <c:val>
            <c:numRef>
              <c:f>Sheet1!$B$2:$B$5</c:f>
              <c:numCache>
                <c:formatCode>General</c:formatCode>
                <c:ptCount val="3"/>
                <c:pt idx="0">
                  <c:v>15</c:v>
                </c:pt>
                <c:pt idx="1">
                  <c:v>29</c:v>
                </c:pt>
                <c:pt idx="2">
                  <c:v>37</c:v>
                </c:pt>
              </c:numCache>
              <c:extLst/>
            </c:numRef>
          </c:val>
          <c:extLst>
            <c:ext xmlns:c16="http://schemas.microsoft.com/office/drawing/2014/chart" uri="{C3380CC4-5D6E-409C-BE32-E72D297353CC}">
              <c16:uniqueId val="{00000000-2018-495E-8C0B-1D5350A68984}"/>
            </c:ext>
          </c:extLst>
        </c:ser>
        <c:dLbls>
          <c:dLblPos val="inEnd"/>
          <c:showLegendKey val="0"/>
          <c:showVal val="1"/>
          <c:showCatName val="0"/>
          <c:showSerName val="0"/>
          <c:showPercent val="0"/>
          <c:showBubbleSize val="0"/>
        </c:dLbls>
        <c:gapWidth val="65"/>
        <c:axId val="457004399"/>
        <c:axId val="495855439"/>
      </c:barChart>
      <c:valAx>
        <c:axId val="49585543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57004399"/>
        <c:crosses val="autoZero"/>
        <c:crossBetween val="between"/>
      </c:valAx>
      <c:catAx>
        <c:axId val="45700439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95855439"/>
        <c:crosses val="autoZero"/>
        <c:auto val="1"/>
        <c:lblAlgn val="ctr"/>
        <c:lblOffset val="100"/>
        <c:noMultiLvlLbl val="0"/>
      </c:cat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C0964-3469-47AD-97CA-B5E6D6A533B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15BCFD73-565A-45D0-84E6-7B2C804340CF}">
      <dgm:prSet/>
      <dgm:spPr/>
      <dgm:t>
        <a:bodyPr/>
        <a:lstStyle/>
        <a:p>
          <a:r>
            <a:rPr lang="en-US" dirty="0"/>
            <a:t>Students enroll to learn English, earn a High School credential, and transition to career pathway programs and the workforce.</a:t>
          </a:r>
        </a:p>
      </dgm:t>
    </dgm:pt>
    <dgm:pt modelId="{19799650-8B32-4AE2-9C0C-95D6B99D5358}" type="parTrans" cxnId="{209F6BF7-59AA-41EF-AA97-A0C4467D408C}">
      <dgm:prSet/>
      <dgm:spPr/>
      <dgm:t>
        <a:bodyPr/>
        <a:lstStyle/>
        <a:p>
          <a:endParaRPr lang="en-US"/>
        </a:p>
      </dgm:t>
    </dgm:pt>
    <dgm:pt modelId="{8D2E7A64-7C7B-4791-B665-7C86E61970D2}" type="sibTrans" cxnId="{209F6BF7-59AA-41EF-AA97-A0C4467D408C}">
      <dgm:prSet/>
      <dgm:spPr/>
      <dgm:t>
        <a:bodyPr/>
        <a:lstStyle/>
        <a:p>
          <a:endParaRPr lang="en-US"/>
        </a:p>
      </dgm:t>
    </dgm:pt>
    <dgm:pt modelId="{B8F9CAE7-F563-4117-9197-124D17877297}">
      <dgm:prSet/>
      <dgm:spPr/>
      <dgm:t>
        <a:bodyPr/>
        <a:lstStyle/>
        <a:p>
          <a:r>
            <a:rPr lang="en-US"/>
            <a:t>26,251 participants served</a:t>
          </a:r>
        </a:p>
      </dgm:t>
    </dgm:pt>
    <dgm:pt modelId="{9861CDB8-947A-4C6C-AC6D-F14923D39A1E}" type="parTrans" cxnId="{8FC52827-1970-4AD1-9BCB-C792FF7BCAB2}">
      <dgm:prSet/>
      <dgm:spPr/>
      <dgm:t>
        <a:bodyPr/>
        <a:lstStyle/>
        <a:p>
          <a:endParaRPr lang="en-US"/>
        </a:p>
      </dgm:t>
    </dgm:pt>
    <dgm:pt modelId="{13182D00-8E3F-47F3-BB33-D12D050E5AB8}" type="sibTrans" cxnId="{8FC52827-1970-4AD1-9BCB-C792FF7BCAB2}">
      <dgm:prSet/>
      <dgm:spPr/>
      <dgm:t>
        <a:bodyPr/>
        <a:lstStyle/>
        <a:p>
          <a:endParaRPr lang="en-US"/>
        </a:p>
      </dgm:t>
    </dgm:pt>
    <dgm:pt modelId="{9FBB04AF-6455-485E-8FC7-5E140A1A5C1C}">
      <dgm:prSet/>
      <dgm:spPr/>
      <dgm:t>
        <a:bodyPr/>
        <a:lstStyle/>
        <a:p>
          <a:r>
            <a:rPr lang="en-US"/>
            <a:t>English Language Programs: 12,466</a:t>
          </a:r>
        </a:p>
      </dgm:t>
    </dgm:pt>
    <dgm:pt modelId="{0CDCEB3E-9D43-4FD2-92D4-2F812DAA2708}" type="parTrans" cxnId="{4F95F53B-B2EC-4F4A-820D-E17D33931461}">
      <dgm:prSet/>
      <dgm:spPr/>
      <dgm:t>
        <a:bodyPr/>
        <a:lstStyle/>
        <a:p>
          <a:endParaRPr lang="en-US"/>
        </a:p>
      </dgm:t>
    </dgm:pt>
    <dgm:pt modelId="{A914D8ED-42E9-44FF-ACE9-402A315B81A0}" type="sibTrans" cxnId="{4F95F53B-B2EC-4F4A-820D-E17D33931461}">
      <dgm:prSet/>
      <dgm:spPr/>
      <dgm:t>
        <a:bodyPr/>
        <a:lstStyle/>
        <a:p>
          <a:endParaRPr lang="en-US"/>
        </a:p>
      </dgm:t>
    </dgm:pt>
    <dgm:pt modelId="{6B9A1FEB-1E9C-4F60-8E5D-1BD16087542C}">
      <dgm:prSet/>
      <dgm:spPr/>
      <dgm:t>
        <a:bodyPr/>
        <a:lstStyle/>
        <a:p>
          <a:r>
            <a:rPr lang="en-US" dirty="0"/>
            <a:t>Adult Secondary Education: 6,165</a:t>
          </a:r>
        </a:p>
      </dgm:t>
    </dgm:pt>
    <dgm:pt modelId="{7588FD67-6704-404C-A4DF-9FC8E6D85566}" type="parTrans" cxnId="{4D5E2682-E090-4799-9C9C-1D028F640A4A}">
      <dgm:prSet/>
      <dgm:spPr/>
      <dgm:t>
        <a:bodyPr/>
        <a:lstStyle/>
        <a:p>
          <a:endParaRPr lang="en-US"/>
        </a:p>
      </dgm:t>
    </dgm:pt>
    <dgm:pt modelId="{A4BB8632-1965-4425-9375-7ADBA861BEA6}" type="sibTrans" cxnId="{4D5E2682-E090-4799-9C9C-1D028F640A4A}">
      <dgm:prSet/>
      <dgm:spPr/>
      <dgm:t>
        <a:bodyPr/>
        <a:lstStyle/>
        <a:p>
          <a:endParaRPr lang="en-US"/>
        </a:p>
      </dgm:t>
    </dgm:pt>
    <dgm:pt modelId="{26BE1F2E-4B92-44C4-8C8C-87089AD53C91}">
      <dgm:prSet/>
      <dgm:spPr/>
      <dgm:t>
        <a:bodyPr/>
        <a:lstStyle/>
        <a:p>
          <a:r>
            <a:rPr lang="en-US" dirty="0"/>
            <a:t>Integrated Education and Training: 3,761</a:t>
          </a:r>
        </a:p>
      </dgm:t>
    </dgm:pt>
    <dgm:pt modelId="{AE09576D-1BC3-40B6-AA38-21209DC36276}" type="parTrans" cxnId="{69650AA4-803A-435D-8FB6-A1DA76ED8E33}">
      <dgm:prSet/>
      <dgm:spPr/>
      <dgm:t>
        <a:bodyPr/>
        <a:lstStyle/>
        <a:p>
          <a:endParaRPr lang="en-US"/>
        </a:p>
      </dgm:t>
    </dgm:pt>
    <dgm:pt modelId="{CA071539-052A-410C-8DD6-B76E8354741D}" type="sibTrans" cxnId="{69650AA4-803A-435D-8FB6-A1DA76ED8E33}">
      <dgm:prSet/>
      <dgm:spPr/>
      <dgm:t>
        <a:bodyPr/>
        <a:lstStyle/>
        <a:p>
          <a:endParaRPr lang="en-US"/>
        </a:p>
      </dgm:t>
    </dgm:pt>
    <dgm:pt modelId="{C8FEAC91-1CE4-4CCA-AB36-65ED248D1C8A}" type="pres">
      <dgm:prSet presAssocID="{B25C0964-3469-47AD-97CA-B5E6D6A533B8}" presName="Name0" presStyleCnt="0">
        <dgm:presLayoutVars>
          <dgm:dir/>
          <dgm:animLvl val="lvl"/>
          <dgm:resizeHandles val="exact"/>
        </dgm:presLayoutVars>
      </dgm:prSet>
      <dgm:spPr/>
    </dgm:pt>
    <dgm:pt modelId="{8A45C2E2-7607-4399-839D-3028949CCF74}" type="pres">
      <dgm:prSet presAssocID="{B8F9CAE7-F563-4117-9197-124D17877297}" presName="boxAndChildren" presStyleCnt="0"/>
      <dgm:spPr/>
    </dgm:pt>
    <dgm:pt modelId="{642C0657-E514-48B2-8A39-ABDEF20F97A0}" type="pres">
      <dgm:prSet presAssocID="{B8F9CAE7-F563-4117-9197-124D17877297}" presName="parentTextBox" presStyleLbl="node1" presStyleIdx="0" presStyleCnt="2"/>
      <dgm:spPr/>
    </dgm:pt>
    <dgm:pt modelId="{A327E880-1947-4EEB-9BB5-2C4C87A9F141}" type="pres">
      <dgm:prSet presAssocID="{B8F9CAE7-F563-4117-9197-124D17877297}" presName="entireBox" presStyleLbl="node1" presStyleIdx="0" presStyleCnt="2"/>
      <dgm:spPr/>
    </dgm:pt>
    <dgm:pt modelId="{F9D4ECD6-6B13-4315-AA63-DEFDEB7458CF}" type="pres">
      <dgm:prSet presAssocID="{B8F9CAE7-F563-4117-9197-124D17877297}" presName="descendantBox" presStyleCnt="0"/>
      <dgm:spPr/>
    </dgm:pt>
    <dgm:pt modelId="{73959CFD-016E-485E-8284-80D9323F4EDC}" type="pres">
      <dgm:prSet presAssocID="{9FBB04AF-6455-485E-8FC7-5E140A1A5C1C}" presName="childTextBox" presStyleLbl="fgAccFollowNode1" presStyleIdx="0" presStyleCnt="3">
        <dgm:presLayoutVars>
          <dgm:bulletEnabled val="1"/>
        </dgm:presLayoutVars>
      </dgm:prSet>
      <dgm:spPr/>
    </dgm:pt>
    <dgm:pt modelId="{CEB90C77-7B67-4CBF-9973-5B5E4E02A1B9}" type="pres">
      <dgm:prSet presAssocID="{6B9A1FEB-1E9C-4F60-8E5D-1BD16087542C}" presName="childTextBox" presStyleLbl="fgAccFollowNode1" presStyleIdx="1" presStyleCnt="3">
        <dgm:presLayoutVars>
          <dgm:bulletEnabled val="1"/>
        </dgm:presLayoutVars>
      </dgm:prSet>
      <dgm:spPr/>
    </dgm:pt>
    <dgm:pt modelId="{85D06FD5-721E-4F02-AEC9-32B76B977D1B}" type="pres">
      <dgm:prSet presAssocID="{26BE1F2E-4B92-44C4-8C8C-87089AD53C91}" presName="childTextBox" presStyleLbl="fgAccFollowNode1" presStyleIdx="2" presStyleCnt="3">
        <dgm:presLayoutVars>
          <dgm:bulletEnabled val="1"/>
        </dgm:presLayoutVars>
      </dgm:prSet>
      <dgm:spPr/>
    </dgm:pt>
    <dgm:pt modelId="{74882A25-A7D7-41EB-97BC-CC84FB206531}" type="pres">
      <dgm:prSet presAssocID="{8D2E7A64-7C7B-4791-B665-7C86E61970D2}" presName="sp" presStyleCnt="0"/>
      <dgm:spPr/>
    </dgm:pt>
    <dgm:pt modelId="{2EFACB48-2D97-40BE-BC2A-24C5E580A8A2}" type="pres">
      <dgm:prSet presAssocID="{15BCFD73-565A-45D0-84E6-7B2C804340CF}" presName="arrowAndChildren" presStyleCnt="0"/>
      <dgm:spPr/>
    </dgm:pt>
    <dgm:pt modelId="{B65DF404-D888-47C5-AA50-322A9F654779}" type="pres">
      <dgm:prSet presAssocID="{15BCFD73-565A-45D0-84E6-7B2C804340CF}" presName="parentTextArrow" presStyleLbl="node1" presStyleIdx="1" presStyleCnt="2"/>
      <dgm:spPr/>
    </dgm:pt>
  </dgm:ptLst>
  <dgm:cxnLst>
    <dgm:cxn modelId="{8FC52827-1970-4AD1-9BCB-C792FF7BCAB2}" srcId="{B25C0964-3469-47AD-97CA-B5E6D6A533B8}" destId="{B8F9CAE7-F563-4117-9197-124D17877297}" srcOrd="1" destOrd="0" parTransId="{9861CDB8-947A-4C6C-AC6D-F14923D39A1E}" sibTransId="{13182D00-8E3F-47F3-BB33-D12D050E5AB8}"/>
    <dgm:cxn modelId="{C239F52E-4A48-4021-B37F-765EAD588AE5}" type="presOf" srcId="{B8F9CAE7-F563-4117-9197-124D17877297}" destId="{642C0657-E514-48B2-8A39-ABDEF20F97A0}" srcOrd="0" destOrd="0" presId="urn:microsoft.com/office/officeart/2005/8/layout/process4"/>
    <dgm:cxn modelId="{4F95F53B-B2EC-4F4A-820D-E17D33931461}" srcId="{B8F9CAE7-F563-4117-9197-124D17877297}" destId="{9FBB04AF-6455-485E-8FC7-5E140A1A5C1C}" srcOrd="0" destOrd="0" parTransId="{0CDCEB3E-9D43-4FD2-92D4-2F812DAA2708}" sibTransId="{A914D8ED-42E9-44FF-ACE9-402A315B81A0}"/>
    <dgm:cxn modelId="{B85FBA5C-8B28-473B-BB79-A06B08308B84}" type="presOf" srcId="{B8F9CAE7-F563-4117-9197-124D17877297}" destId="{A327E880-1947-4EEB-9BB5-2C4C87A9F141}" srcOrd="1" destOrd="0" presId="urn:microsoft.com/office/officeart/2005/8/layout/process4"/>
    <dgm:cxn modelId="{4D5E2682-E090-4799-9C9C-1D028F640A4A}" srcId="{B8F9CAE7-F563-4117-9197-124D17877297}" destId="{6B9A1FEB-1E9C-4F60-8E5D-1BD16087542C}" srcOrd="1" destOrd="0" parTransId="{7588FD67-6704-404C-A4DF-9FC8E6D85566}" sibTransId="{A4BB8632-1965-4425-9375-7ADBA861BEA6}"/>
    <dgm:cxn modelId="{D33A5290-5171-4E41-A281-97D391F6E70B}" type="presOf" srcId="{9FBB04AF-6455-485E-8FC7-5E140A1A5C1C}" destId="{73959CFD-016E-485E-8284-80D9323F4EDC}" srcOrd="0" destOrd="0" presId="urn:microsoft.com/office/officeart/2005/8/layout/process4"/>
    <dgm:cxn modelId="{69650AA4-803A-435D-8FB6-A1DA76ED8E33}" srcId="{B8F9CAE7-F563-4117-9197-124D17877297}" destId="{26BE1F2E-4B92-44C4-8C8C-87089AD53C91}" srcOrd="2" destOrd="0" parTransId="{AE09576D-1BC3-40B6-AA38-21209DC36276}" sibTransId="{CA071539-052A-410C-8DD6-B76E8354741D}"/>
    <dgm:cxn modelId="{3D002DB5-DE2D-4C76-B0A9-E2186C5B4A30}" type="presOf" srcId="{26BE1F2E-4B92-44C4-8C8C-87089AD53C91}" destId="{85D06FD5-721E-4F02-AEC9-32B76B977D1B}" srcOrd="0" destOrd="0" presId="urn:microsoft.com/office/officeart/2005/8/layout/process4"/>
    <dgm:cxn modelId="{857F3CB6-29F3-4397-A821-31FD2DB2888A}" type="presOf" srcId="{15BCFD73-565A-45D0-84E6-7B2C804340CF}" destId="{B65DF404-D888-47C5-AA50-322A9F654779}" srcOrd="0" destOrd="0" presId="urn:microsoft.com/office/officeart/2005/8/layout/process4"/>
    <dgm:cxn modelId="{1AC282D8-C439-4F5E-A173-A6642A8312F8}" type="presOf" srcId="{B25C0964-3469-47AD-97CA-B5E6D6A533B8}" destId="{C8FEAC91-1CE4-4CCA-AB36-65ED248D1C8A}" srcOrd="0" destOrd="0" presId="urn:microsoft.com/office/officeart/2005/8/layout/process4"/>
    <dgm:cxn modelId="{209F6BF7-59AA-41EF-AA97-A0C4467D408C}" srcId="{B25C0964-3469-47AD-97CA-B5E6D6A533B8}" destId="{15BCFD73-565A-45D0-84E6-7B2C804340CF}" srcOrd="0" destOrd="0" parTransId="{19799650-8B32-4AE2-9C0C-95D6B99D5358}" sibTransId="{8D2E7A64-7C7B-4791-B665-7C86E61970D2}"/>
    <dgm:cxn modelId="{4ECDE7FC-ABF2-4B0C-9C83-D592AD87E607}" type="presOf" srcId="{6B9A1FEB-1E9C-4F60-8E5D-1BD16087542C}" destId="{CEB90C77-7B67-4CBF-9973-5B5E4E02A1B9}" srcOrd="0" destOrd="0" presId="urn:microsoft.com/office/officeart/2005/8/layout/process4"/>
    <dgm:cxn modelId="{EAF5EF6E-6C71-4A71-899F-2B544D903347}" type="presParOf" srcId="{C8FEAC91-1CE4-4CCA-AB36-65ED248D1C8A}" destId="{8A45C2E2-7607-4399-839D-3028949CCF74}" srcOrd="0" destOrd="0" presId="urn:microsoft.com/office/officeart/2005/8/layout/process4"/>
    <dgm:cxn modelId="{5AF186ED-76D6-4529-9AD0-431C3AEB3376}" type="presParOf" srcId="{8A45C2E2-7607-4399-839D-3028949CCF74}" destId="{642C0657-E514-48B2-8A39-ABDEF20F97A0}" srcOrd="0" destOrd="0" presId="urn:microsoft.com/office/officeart/2005/8/layout/process4"/>
    <dgm:cxn modelId="{B131642A-7C9B-4174-B7DE-EB1A9AF64E5B}" type="presParOf" srcId="{8A45C2E2-7607-4399-839D-3028949CCF74}" destId="{A327E880-1947-4EEB-9BB5-2C4C87A9F141}" srcOrd="1" destOrd="0" presId="urn:microsoft.com/office/officeart/2005/8/layout/process4"/>
    <dgm:cxn modelId="{EAE62E2F-C51E-439B-BC8C-BCC9318D51ED}" type="presParOf" srcId="{8A45C2E2-7607-4399-839D-3028949CCF74}" destId="{F9D4ECD6-6B13-4315-AA63-DEFDEB7458CF}" srcOrd="2" destOrd="0" presId="urn:microsoft.com/office/officeart/2005/8/layout/process4"/>
    <dgm:cxn modelId="{1E9DA5B0-1BD3-4B7D-B672-926E80D35A58}" type="presParOf" srcId="{F9D4ECD6-6B13-4315-AA63-DEFDEB7458CF}" destId="{73959CFD-016E-485E-8284-80D9323F4EDC}" srcOrd="0" destOrd="0" presId="urn:microsoft.com/office/officeart/2005/8/layout/process4"/>
    <dgm:cxn modelId="{21251019-17BC-4F35-AB2C-676B301CAB5A}" type="presParOf" srcId="{F9D4ECD6-6B13-4315-AA63-DEFDEB7458CF}" destId="{CEB90C77-7B67-4CBF-9973-5B5E4E02A1B9}" srcOrd="1" destOrd="0" presId="urn:microsoft.com/office/officeart/2005/8/layout/process4"/>
    <dgm:cxn modelId="{B045D4D0-76F6-4218-82CC-AC63F33D1EAF}" type="presParOf" srcId="{F9D4ECD6-6B13-4315-AA63-DEFDEB7458CF}" destId="{85D06FD5-721E-4F02-AEC9-32B76B977D1B}" srcOrd="2" destOrd="0" presId="urn:microsoft.com/office/officeart/2005/8/layout/process4"/>
    <dgm:cxn modelId="{1C862A01-B4F9-42D0-AEAF-68625C27AA4D}" type="presParOf" srcId="{C8FEAC91-1CE4-4CCA-AB36-65ED248D1C8A}" destId="{74882A25-A7D7-41EB-97BC-CC84FB206531}" srcOrd="1" destOrd="0" presId="urn:microsoft.com/office/officeart/2005/8/layout/process4"/>
    <dgm:cxn modelId="{FC2A25B3-EDA9-4448-BFD8-B5154B879748}" type="presParOf" srcId="{C8FEAC91-1CE4-4CCA-AB36-65ED248D1C8A}" destId="{2EFACB48-2D97-40BE-BC2A-24C5E580A8A2}" srcOrd="2" destOrd="0" presId="urn:microsoft.com/office/officeart/2005/8/layout/process4"/>
    <dgm:cxn modelId="{86B8D40E-142A-44FC-8867-E58E7CC5B08A}" type="presParOf" srcId="{2EFACB48-2D97-40BE-BC2A-24C5E580A8A2}" destId="{B65DF404-D888-47C5-AA50-322A9F65477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7E880-1947-4EEB-9BB5-2C4C87A9F141}">
      <dsp:nvSpPr>
        <dsp:cNvPr id="0" name=""/>
        <dsp:cNvSpPr/>
      </dsp:nvSpPr>
      <dsp:spPr>
        <a:xfrm>
          <a:off x="0" y="2941490"/>
          <a:ext cx="6172199" cy="192993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26,251 participants served</a:t>
          </a:r>
        </a:p>
      </dsp:txBody>
      <dsp:txXfrm>
        <a:off x="0" y="2941490"/>
        <a:ext cx="6172199" cy="1042165"/>
      </dsp:txXfrm>
    </dsp:sp>
    <dsp:sp modelId="{73959CFD-016E-485E-8284-80D9323F4EDC}">
      <dsp:nvSpPr>
        <dsp:cNvPr id="0" name=""/>
        <dsp:cNvSpPr/>
      </dsp:nvSpPr>
      <dsp:spPr>
        <a:xfrm>
          <a:off x="3013" y="3945057"/>
          <a:ext cx="2055390" cy="88777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a:t>English Language Programs: 12,466</a:t>
          </a:r>
        </a:p>
      </dsp:txBody>
      <dsp:txXfrm>
        <a:off x="3013" y="3945057"/>
        <a:ext cx="2055390" cy="887770"/>
      </dsp:txXfrm>
    </dsp:sp>
    <dsp:sp modelId="{CEB90C77-7B67-4CBF-9973-5B5E4E02A1B9}">
      <dsp:nvSpPr>
        <dsp:cNvPr id="0" name=""/>
        <dsp:cNvSpPr/>
      </dsp:nvSpPr>
      <dsp:spPr>
        <a:xfrm>
          <a:off x="2058404" y="3945057"/>
          <a:ext cx="2055390" cy="88777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Adult Secondary Education: 6,165</a:t>
          </a:r>
        </a:p>
      </dsp:txBody>
      <dsp:txXfrm>
        <a:off x="2058404" y="3945057"/>
        <a:ext cx="2055390" cy="887770"/>
      </dsp:txXfrm>
    </dsp:sp>
    <dsp:sp modelId="{85D06FD5-721E-4F02-AEC9-32B76B977D1B}">
      <dsp:nvSpPr>
        <dsp:cNvPr id="0" name=""/>
        <dsp:cNvSpPr/>
      </dsp:nvSpPr>
      <dsp:spPr>
        <a:xfrm>
          <a:off x="4113795" y="3945057"/>
          <a:ext cx="2055390" cy="88777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Integrated Education and Training: 3,761</a:t>
          </a:r>
        </a:p>
      </dsp:txBody>
      <dsp:txXfrm>
        <a:off x="4113795" y="3945057"/>
        <a:ext cx="2055390" cy="887770"/>
      </dsp:txXfrm>
    </dsp:sp>
    <dsp:sp modelId="{B65DF404-D888-47C5-AA50-322A9F654779}">
      <dsp:nvSpPr>
        <dsp:cNvPr id="0" name=""/>
        <dsp:cNvSpPr/>
      </dsp:nvSpPr>
      <dsp:spPr>
        <a:xfrm rot="10800000">
          <a:off x="0" y="2197"/>
          <a:ext cx="6172199" cy="2968242"/>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Students enroll to learn English, earn a High School credential, and transition to career pathway programs and the workforce.</a:t>
          </a:r>
        </a:p>
      </dsp:txBody>
      <dsp:txXfrm rot="10800000">
        <a:off x="0" y="2197"/>
        <a:ext cx="6172199" cy="1928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475B60-C1ED-4100-9D39-ABFD4970C448}" type="datetimeFigureOut">
              <a:rPr lang="en-US" smtClean="0"/>
              <a:t>7/18/2024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E1B5E6-E325-469F-91F6-D9AD808A8A14}" type="slidenum">
              <a:rPr lang="en-US" smtClean="0"/>
              <a:t>‹#›</a:t>
            </a:fld>
            <a:endParaRPr lang="en-US"/>
          </a:p>
        </p:txBody>
      </p:sp>
    </p:spTree>
    <p:extLst>
      <p:ext uri="{BB962C8B-B14F-4D97-AF65-F5344CB8AC3E}">
        <p14:creationId xmlns:p14="http://schemas.microsoft.com/office/powerpoint/2010/main" val="10493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tionalequityproject.org/frameworks/constructivist-liste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am MarcusAntonio Gunn and I have the pleasure of serving at the State Board for Community and Technical colleges as the Policy Associate for Equity, Diversity, Inclusiveness and Barrier Mitigation. Thank you for joining me on today to talk about the value proposition of Basic Education for Adults programs as insitutions/organizations of social justice.   </a:t>
            </a:r>
            <a:endParaRPr lang="en-US" dirty="0"/>
          </a:p>
        </p:txBody>
      </p:sp>
      <p:sp>
        <p:nvSpPr>
          <p:cNvPr id="4" name="Slide Number Placeholder 3"/>
          <p:cNvSpPr>
            <a:spLocks noGrp="1"/>
          </p:cNvSpPr>
          <p:nvPr>
            <p:ph type="sldNum" sz="quarter" idx="5"/>
          </p:nvPr>
        </p:nvSpPr>
        <p:spPr/>
        <p:txBody>
          <a:bodyPr/>
          <a:lstStyle/>
          <a:p>
            <a:pPr defTabSz="931774">
              <a:defRPr/>
            </a:pPr>
            <a:fld id="{A574DFD3-3DD0-4644-9141-543635E30C41}"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55231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i="1" dirty="0"/>
              <a:t>7mins</a:t>
            </a:r>
          </a:p>
          <a:p>
            <a:r>
              <a:rPr lang="en-US" sz="1200" kern="1200" dirty="0">
                <a:solidFill>
                  <a:schemeClr val="tx1"/>
                </a:solidFill>
                <a:effectLst/>
                <a:latin typeface="+mn-lt"/>
                <a:ea typeface="+mn-ea"/>
                <a:cs typeface="+mn-cs"/>
              </a:rPr>
              <a:t>The cycle of socialization created by </a:t>
            </a:r>
            <a:r>
              <a:rPr lang="en-US" sz="1200" kern="1200" dirty="0" err="1">
                <a:solidFill>
                  <a:schemeClr val="tx1"/>
                </a:solidFill>
                <a:effectLst/>
                <a:latin typeface="+mn-lt"/>
                <a:ea typeface="+mn-ea"/>
                <a:cs typeface="+mn-cs"/>
              </a:rPr>
              <a:t>Harro</a:t>
            </a:r>
            <a:r>
              <a:rPr lang="en-US" sz="1200" kern="1200" dirty="0">
                <a:solidFill>
                  <a:schemeClr val="tx1"/>
                </a:solidFill>
                <a:effectLst/>
                <a:latin typeface="+mn-lt"/>
                <a:ea typeface="+mn-ea"/>
                <a:cs typeface="+mn-cs"/>
              </a:rPr>
              <a:t> represents how the socialization process happens, from what source it comes, how it affects our lives, and how it perpetuates itself.</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Beginning/First Socialization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socialization begins before we are born, with no choice on our part. We are each born into a specific set of social identities related to gender, ethnicity, skin color, first language, age, ability, status, religion, sexual orientation, and economic class, and these social identities predispose us to unequal roles in the dynamic system of oppression. </a:t>
            </a:r>
          </a:p>
          <a:p>
            <a:r>
              <a:rPr lang="en-US" sz="1200" kern="1200" dirty="0">
                <a:solidFill>
                  <a:schemeClr val="tx1"/>
                </a:solidFill>
                <a:effectLst/>
                <a:latin typeface="+mn-lt"/>
                <a:ea typeface="+mn-ea"/>
                <a:cs typeface="+mn-cs"/>
              </a:rPr>
              <a:t>In some ways, I envy children. They are fearless. They often reveal who we are as individuals and communities through their inquiries. Our ways of thinking and being that influence children's socialization in society. Just as our parents and role models socialized us. OUR FAMILY MAKEUP and ENVIRONMENTS continue to shape how we work, serve, and show up in the world. </a:t>
            </a:r>
          </a:p>
          <a:p>
            <a:r>
              <a:rPr lang="en-US" sz="1200" kern="1200" dirty="0">
                <a:solidFill>
                  <a:schemeClr val="tx1"/>
                </a:solidFill>
                <a:effectLst/>
                <a:latin typeface="+mn-lt"/>
                <a:ea typeface="+mn-ea"/>
                <a:cs typeface="+mn-cs"/>
              </a:rPr>
              <a:t>Because we enter this world with all the mechanisms, assumptions, and structures already in place, we shouldn't feel guilty or responsible for the world we are born into. Yet, as actualized adults, we can't shy away from the systemic structural ways privileges hurt others. </a:t>
            </a:r>
          </a:p>
          <a:p>
            <a:r>
              <a:rPr lang="en-US" sz="1200" kern="1200" dirty="0">
                <a:solidFill>
                  <a:schemeClr val="tx1"/>
                </a:solidFill>
                <a:effectLst/>
                <a:latin typeface="+mn-lt"/>
                <a:ea typeface="+mn-ea"/>
                <a:cs typeface="+mn-cs"/>
              </a:rPr>
              <a:t>With this in mind, though, there are groups of people who are targeted, disenfranchised, exploited, and victimized by prejudice, discrimination, and other structural obstacles. These targeted groups include women; racially oppressed groups, women within racially oppressed groups; the LGBTQIA+ Community; those who are in ways disabled, those neuroatypical; those incarcerated; Jews; elders; youth; and people living in poverty.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Institutional Socialization </a:t>
            </a:r>
          </a:p>
          <a:p>
            <a:r>
              <a:rPr lang="en-US" sz="1200" kern="1200" dirty="0">
                <a:solidFill>
                  <a:schemeClr val="tx1"/>
                </a:solidFill>
                <a:effectLst/>
                <a:latin typeface="+mn-lt"/>
                <a:ea typeface="+mn-ea"/>
                <a:cs typeface="+mn-cs"/>
              </a:rPr>
              <a:t>Once we begin to attend school, go to a place of worship, visit a medical facility, play on a sports team, work with a social worker, seek services or products from a business, or learn about laws and the legal system, our socialization sources are rapidly multiplied based on how many institutions with which we have contact. Most of the messages we receive about how to be, whom to "look up to" and "look down on," what rules to follow, what roles to play, what assumptions to make, what to believe, and what to think will probably reinforce or contradict what we have learned at home.</a:t>
            </a:r>
          </a:p>
          <a:p>
            <a:r>
              <a:rPr lang="en-US" sz="1200" kern="1200" dirty="0">
                <a:solidFill>
                  <a:schemeClr val="tx1"/>
                </a:solidFill>
                <a:effectLst/>
                <a:latin typeface="+mn-lt"/>
                <a:ea typeface="+mn-ea"/>
                <a:cs typeface="+mn-cs"/>
              </a:rPr>
              <a:t>If we are members of the groups that benefit from the rules, we may not notice that they aren't fair. However, if we are members of the groups penalized by the rules, roles, and assumptions, we are part of a larger structure than just our families. We get consistently similar messages from religion, the family doctor, the social worker, the local store, or the police office, so it is hard not to believe what we are learning.</a:t>
            </a:r>
          </a:p>
          <a:p>
            <a:r>
              <a:rPr lang="en-US" sz="1200" kern="1200" dirty="0">
                <a:solidFill>
                  <a:schemeClr val="tx1"/>
                </a:solidFill>
                <a:effectLst/>
                <a:latin typeface="+mn-lt"/>
                <a:ea typeface="+mn-ea"/>
                <a:cs typeface="+mn-cs"/>
              </a:rPr>
              <a:t>We are inundated with unquestioned and stereotypical messages shaping how we think and believe about ourselves and others. What makes this "brainwashing" even more insidious is that it is woven into every structural thread of the fabric of our American culture. </a:t>
            </a:r>
          </a:p>
          <a:p>
            <a:r>
              <a:rPr lang="en-US" sz="1200" kern="1200" dirty="0">
                <a:solidFill>
                  <a:schemeClr val="tx1"/>
                </a:solidFill>
                <a:effectLst/>
                <a:latin typeface="+mn-lt"/>
                <a:ea typeface="+mn-ea"/>
                <a:cs typeface="+mn-cs"/>
              </a:rPr>
              <a:t>It might seem logical to ask, "why people don't just begin to think independently"? If they don't like what they see around them. Why don't we ignore these messages if we are uncomfortable with them or if they are hurting us? Largely, we pay attention to the messages, rules, roles, structures, and assumptions because enforcements are in place to maintain them. And those like myself in equity work who question conventional societal messaging are labeled as troublemakers or, even worse, the cause of the problem. One example is the question, "Why is everything about race?" The simple answer is that the social construction of race has played a major part in every law, policy, and procedure ever created.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Results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as system leaders, are well aware of the results. </a:t>
            </a:r>
          </a:p>
          <a:p>
            <a:r>
              <a:rPr lang="en-US" sz="1200" kern="1200" dirty="0">
                <a:solidFill>
                  <a:schemeClr val="tx1"/>
                </a:solidFill>
                <a:effectLst/>
                <a:latin typeface="+mn-lt"/>
                <a:ea typeface="+mn-ea"/>
                <a:cs typeface="+mn-cs"/>
              </a:rPr>
              <a:t>I want to spend more time on Directions for Change as this gears us up for liberation and justice. We can not create transformational change alone or without radical imagination and action. As members of this body, you have a cause, responsibility, and power to create change. To wield your powers for good and for the success of our adult learners, we must reframe our understanding and shift towards critical consciousness of our thoughts, actions, and deeds.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72563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t>7mins</a:t>
            </a:r>
            <a:endParaRPr lang="en-US" dirty="0"/>
          </a:p>
          <a:p>
            <a:r>
              <a:rPr lang="en-US" sz="1200" kern="1200" dirty="0" err="1">
                <a:solidFill>
                  <a:schemeClr val="tx1"/>
                </a:solidFill>
                <a:effectLst/>
                <a:latin typeface="+mn-lt"/>
                <a:ea typeface="+mn-ea"/>
                <a:cs typeface="+mn-cs"/>
              </a:rPr>
              <a:t>Harro</a:t>
            </a:r>
            <a:r>
              <a:rPr lang="en-US" sz="1200" kern="1200" dirty="0">
                <a:solidFill>
                  <a:schemeClr val="tx1"/>
                </a:solidFill>
                <a:effectLst/>
                <a:latin typeface="+mn-lt"/>
                <a:ea typeface="+mn-ea"/>
                <a:cs typeface="+mn-cs"/>
              </a:rPr>
              <a:t> believed as we are socialized and therefore perpetuate the concepts of biasness, there must be a process that, when maintained, lends to liberation from at least explicit bias diminishing implicit bias altogether. It is important to note for this cycle, one could enter at any point, but most often, it does begin with waking up.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Waking Up</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Harro</a:t>
            </a:r>
            <a:r>
              <a:rPr lang="en-US" sz="1200" kern="1200" dirty="0">
                <a:solidFill>
                  <a:schemeClr val="tx1"/>
                </a:solidFill>
                <a:effectLst/>
                <a:latin typeface="+mn-lt"/>
                <a:ea typeface="+mn-ea"/>
                <a:cs typeface="+mn-cs"/>
              </a:rPr>
              <a:t> states that being awakened can begin with an intrapersonal change through either a critical incident or incremental challenges of our worldview. This causes cognitive dissonance, disrupting ways of thinking and being as we knew them; at this stage, what made sense, now ceases to make sense.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Getting Ready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know something, we can't unknow it. For example, once you understand the effects of chattel slavery on the generations of the enslaved, poverty is easy to understand. Likewise, once you understand the role of slave patrols, you understand the disproportionate number of incarcerated black and brown folks. Getting ready means educating one's self by intentionally focusing on conscious raising. Here, at this stage, we take the steps needed to empower ourselves by dismantling our ways of thinking and doing, checking both our discrimination and privileged attitudes that hamper or hinder the existence of others.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Reaching 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reach out to find common ground and shared beliefs. Here we may get labeled the troublemaker, the boat rocker. We may be pressured by our own communities to stop our efforts. But, here, we use our newfound tools with others and begin to express our newfound ways of thinking and doing.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Building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as the AEAC, you have your own community; though designed, everyone here desires to see all of our adult learners succeed, understanding that through our power, there is more to be done to uplift our most vulnerable and justice-impacted adult learners. Here in this stage, dialogue is most important. These dialogues, especially when race is centered, will be uncomfortable; sit in it. Stew in it. When done well, these dialogues lead to deeper and richer meaning, potentially creating lasting systemic change.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Coalescing/ Creating Change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power as the AEAC council could interrupt the oppressive and inequitable system we function in within higher education in Washington. As a coalition, you all have power. As a community of agitators, you can refuse to play your designed role, collude in oppression, and accept the status quo. Instead, you can think radically about the future of adult education. With this group, you have the ability to move hope with shared power, trust, and optimism. You can make a true difference by working together and organizing through your various industries or agencies and roles. There's power in numbers and cohesion, and the possibility of logical outcomes is more likely than unattainable goals.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Maintaining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work we do has brought us here today. Maintaining our workplan and working on our tasks helps strengthen our cause. We must remain committed to our student's success for the betterment of their future and our own. As a diverse body, we must continuously be committed to learning from and understanding one another to create transformative change.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core of this illustration are qualities that help hold our work together. Liberation is the practice of love, finding balance, development of competence, the belief that we call can succeed, joy, the knowledge that we are not alone in this fight towards an equitable and justice system, a commitment to transformation, change, and radical honesty, passion, and compassion. Liberation is about something far greater than the individual; it's about the force that connects us all as living being to create a better world of our purposeful and intent-filled design. </a:t>
            </a: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96728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t>5mins</a:t>
            </a:r>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569829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Before the first instution of learning was ever constructed in the U.S. of America, white supremacy culture existed. </a:t>
            </a:r>
            <a:endParaRPr lang="en-US" b="1" i="0" dirty="0"/>
          </a:p>
          <a:p>
            <a:endParaRPr lang="en-US" b="1" dirty="0"/>
          </a:p>
          <a:p>
            <a:r>
              <a:rPr lang="en-US" i="0" dirty="0"/>
              <a:t>In a moment we will develop a</a:t>
            </a:r>
            <a:r>
              <a:rPr lang="en-US" dirty="0"/>
              <a:t> timeline of the development of white supremacy. </a:t>
            </a:r>
          </a:p>
          <a:p>
            <a:endParaRPr lang="en-US" dirty="0"/>
          </a:p>
          <a:p>
            <a:r>
              <a:rPr lang="en-US" dirty="0"/>
              <a:t>But before I start, when I say white supremacy let’s not get this confused with white supremacist. I'm not speaking KKK, Aryan Nationalist or </a:t>
            </a:r>
            <a:r>
              <a:rPr lang="en-US" err="1"/>
              <a:t>Atomwaffen</a:t>
            </a:r>
            <a:r>
              <a:rPr lang="en-US" dirty="0"/>
              <a:t>. This extreme version, while representative of white supremacy culture, also erases the everyday white supremacy that is threaded throughout our society. In fact, it often only spotlights the male involvement in these acts. White women have been long absent from conversations related to white supremacy even though their presence has been evident throughout time.</a:t>
            </a:r>
          </a:p>
          <a:p>
            <a:endParaRPr lang="en-US" dirty="0"/>
          </a:p>
          <a:p>
            <a:r>
              <a:rPr lang="en-US" dirty="0"/>
              <a:t>When I say white supremacy, I am speaking to the idea that elevates whiteness as the default or assumed, the culture of White Supremacy.</a:t>
            </a:r>
            <a:r>
              <a:rPr lang="en-US" sz="1000" dirty="0"/>
              <a:t> </a:t>
            </a:r>
            <a:br>
              <a:rPr lang="en-US" sz="1000" dirty="0"/>
            </a:br>
            <a:endParaRPr lang="en-US" sz="1000" dirty="0"/>
          </a:p>
          <a:p>
            <a:endParaRPr lang="en-US" sz="1000" dirty="0">
              <a:solidFill>
                <a:schemeClr val="dk1"/>
              </a:solidFill>
            </a:endParaRPr>
          </a:p>
          <a:p>
            <a:endParaRPr lang="en-US" sz="1000" dirty="0">
              <a:solidFill>
                <a:schemeClr val="dk1"/>
              </a:solidFill>
            </a:endParaRPr>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802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believe through our work in BEdA, SBCTC is a step closer to actualizing and advancing racial, social and economic justice through our vision. Specifically we focus on race and understand that it isn’t the only salient issue affecting society, but it is a consequential lens to view and assess other oppressive systems and therefore the more prominent. We understand that race is a social construct and non-monolithic concept. We hope for a future where the missing discourse on race is not there because it is not needed. We can’t talk education, housing, healthcare, politics without the inclusion of race as these topics will always fall short when assessing the needs of Blacks and other people of color in these United States, specifically. Education has been a tool of institutional advantage based on historic factors that have given this advantage to White Americans. In alignment with our vision BEdA promotes and knows that, “The objective of Adult Education is to adjust social injustice as well as to empower all disadvantaged adult learners. </a:t>
            </a:r>
            <a:endParaRPr lang="en-US" dirty="0">
              <a:cs typeface="Calibri"/>
            </a:endParaRPr>
          </a:p>
          <a:p>
            <a:endParaRPr lang="en-US" dirty="0"/>
          </a:p>
          <a:p>
            <a:r>
              <a:rPr lang="en-US" dirty="0"/>
              <a:t>I professionally believe that in order to lead with racial equity and transform lives within a culture of belonging, as Educated Educators we must understand the history of higher education’s part in the continued promotion of white supremacy culture. In my opinion this is the first step towards truly advancing racial, social and economic justice. Our CTC system, higher education as an industry, and American society is built off and thrives off white supremacy culture, that’s a fact.  </a:t>
            </a:r>
            <a:endParaRPr lang="en-US" dirty="0">
              <a:cs typeface="Calibri"/>
            </a:endParaRPr>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40333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2mins</a:t>
            </a:r>
            <a:endParaRPr lang="en-US"/>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05323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i="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99497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1" i="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07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ea typeface="Calibri"/>
              <a:cs typeface="Calibri"/>
            </a:endParaRPr>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53522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25min Activity</a:t>
            </a:r>
            <a:endParaRPr lang="en-US" b="1" i="1">
              <a:ea typeface="Calibri"/>
              <a:cs typeface="Calibri"/>
            </a:endParaRPr>
          </a:p>
          <a:p>
            <a:pPr defTabSz="931774">
              <a:defRPr/>
            </a:pPr>
            <a:endParaRPr lang="en-US" dirty="0"/>
          </a:p>
          <a:p>
            <a:pPr defTabSz="931774">
              <a:defRPr/>
            </a:pPr>
            <a:r>
              <a:rPr lang="en-US" dirty="0"/>
              <a:t>Using your phone, let’s map out a timeline of White Supremacy Culture by adding dates, important laws, and policies, death of prominent figures that have shaped the state of race relations in America. Please, use your device to search for these events. </a:t>
            </a:r>
          </a:p>
          <a:p>
            <a:pPr defTabSz="931774">
              <a:defRPr/>
            </a:pPr>
            <a:endParaRPr lang="en-US" dirty="0"/>
          </a:p>
          <a:p>
            <a:pPr defTabSz="931774">
              <a:defRPr/>
            </a:pPr>
            <a:r>
              <a:rPr lang="en-US" dirty="0"/>
              <a:t>Here are a couple of happens that aided the rise of White Supremacy Culture:</a:t>
            </a:r>
          </a:p>
          <a:p>
            <a:pPr defTabSz="931774">
              <a:defRPr/>
            </a:pPr>
            <a:endParaRPr lang="en-US" dirty="0"/>
          </a:p>
          <a:p>
            <a:pPr marL="171450" indent="-171450" defTabSz="931774">
              <a:buFont typeface="Arial" panose="020B0604020202020204" pitchFamily="34" charset="0"/>
              <a:buChar char="•"/>
              <a:defRPr/>
            </a:pPr>
            <a:r>
              <a:rPr lang="en-US" dirty="0"/>
              <a:t>The concept of racism and ordering peoples based on features started as early as the 5</a:t>
            </a:r>
            <a:r>
              <a:rPr lang="en-US" baseline="30000" dirty="0"/>
              <a:t>th</a:t>
            </a:r>
            <a:r>
              <a:rPr lang="en-US" dirty="0"/>
              <a:t> century with Aristotle and the Great Chain of being. </a:t>
            </a:r>
          </a:p>
          <a:p>
            <a:pPr marL="171450" indent="-171450" defTabSz="931774">
              <a:buFont typeface="Arial" panose="020B0604020202020204" pitchFamily="34" charset="0"/>
              <a:buChar char="•"/>
              <a:defRPr/>
            </a:pPr>
            <a:r>
              <a:rPr lang="en-US" dirty="0"/>
              <a:t>Bartolome de Las Casas wrote about the treatment of the Americas indigenous (Spanish), he advocated for the defense of the indigenous by recommending Africans for enslavement as an alternative. This was the 16</a:t>
            </a:r>
            <a:r>
              <a:rPr lang="en-US" baseline="30000" dirty="0"/>
              <a:t>th</a:t>
            </a:r>
            <a:r>
              <a:rPr lang="en-US" dirty="0"/>
              <a:t> century. </a:t>
            </a:r>
          </a:p>
          <a:p>
            <a:pPr marL="171450" indent="-171450" defTabSz="931774">
              <a:buFont typeface="Arial" panose="020B0604020202020204" pitchFamily="34" charset="0"/>
              <a:buChar char="•"/>
              <a:defRPr/>
            </a:pPr>
            <a:r>
              <a:rPr lang="en-US" dirty="0"/>
              <a:t>In the 18</a:t>
            </a:r>
            <a:r>
              <a:rPr lang="en-US" baseline="30000" dirty="0"/>
              <a:t>th</a:t>
            </a:r>
            <a:r>
              <a:rPr lang="en-US" dirty="0"/>
              <a:t> century we have Carl Linnaeus who is responsible for the taxonomy of species, he describe four variations of human species: White, Red, Yellow and Black. Carl was single handily responsible for scientific or biological racism. </a:t>
            </a:r>
          </a:p>
          <a:p>
            <a:pPr marL="171450" indent="-171450" defTabSz="931774">
              <a:buFont typeface="Arial" panose="020B0604020202020204" pitchFamily="34" charset="0"/>
              <a:buChar char="•"/>
              <a:defRPr/>
            </a:pPr>
            <a:r>
              <a:rPr lang="en-US" dirty="0"/>
              <a:t>Johann Blumenbach used cranial measurements to determine intelligence and racial make up. In his classification he used classifications that were subjective and </a:t>
            </a:r>
            <a:r>
              <a:rPr lang="en-US" err="1"/>
              <a:t>unscienfic</a:t>
            </a:r>
            <a:r>
              <a:rPr lang="en-US" dirty="0"/>
              <a:t> such as </a:t>
            </a:r>
            <a:r>
              <a:rPr lang="en-US" b="0" i="0" dirty="0">
                <a:solidFill>
                  <a:srgbClr val="575757"/>
                </a:solidFill>
                <a:effectLst/>
                <a:highlight>
                  <a:srgbClr val="FFFFFF"/>
                </a:highlight>
                <a:latin typeface="Arial"/>
                <a:cs typeface="Arial"/>
              </a:rPr>
              <a:t>"hopeful" Europeans, "sad and rigid" </a:t>
            </a:r>
            <a:r>
              <a:rPr lang="en-US" b="0" i="0" err="1">
                <a:solidFill>
                  <a:srgbClr val="575757"/>
                </a:solidFill>
                <a:effectLst/>
                <a:highlight>
                  <a:srgbClr val="FFFFFF"/>
                </a:highlight>
                <a:latin typeface="Arial"/>
                <a:cs typeface="Arial"/>
              </a:rPr>
              <a:t>Asiatics</a:t>
            </a:r>
            <a:r>
              <a:rPr lang="en-US" b="0" i="0" dirty="0">
                <a:solidFill>
                  <a:srgbClr val="575757"/>
                </a:solidFill>
                <a:effectLst/>
                <a:highlight>
                  <a:srgbClr val="FFFFFF"/>
                </a:highlight>
                <a:latin typeface="Arial"/>
                <a:cs typeface="Arial"/>
              </a:rPr>
              <a:t>, "irascible" American natives, and "calm and lazy" Africans. This was the late 18</a:t>
            </a:r>
            <a:r>
              <a:rPr lang="en-US" b="0" i="0" baseline="30000" dirty="0">
                <a:solidFill>
                  <a:srgbClr val="575757"/>
                </a:solidFill>
                <a:effectLst/>
                <a:highlight>
                  <a:srgbClr val="FFFFFF"/>
                </a:highlight>
                <a:latin typeface="Arial"/>
                <a:cs typeface="Arial"/>
              </a:rPr>
              <a:t>th</a:t>
            </a:r>
            <a:r>
              <a:rPr lang="en-US" b="0" i="0" dirty="0">
                <a:solidFill>
                  <a:srgbClr val="575757"/>
                </a:solidFill>
                <a:effectLst/>
                <a:highlight>
                  <a:srgbClr val="FFFFFF"/>
                </a:highlight>
                <a:latin typeface="Arial"/>
                <a:cs typeface="Arial"/>
              </a:rPr>
              <a:t> century.</a:t>
            </a:r>
            <a:r>
              <a:rPr lang="en-US" dirty="0">
                <a:solidFill>
                  <a:srgbClr val="575757"/>
                </a:solidFill>
                <a:highlight>
                  <a:srgbClr val="FFFFFF"/>
                </a:highlight>
                <a:latin typeface="Arial"/>
                <a:cs typeface="Arial"/>
              </a:rPr>
              <a:t> </a:t>
            </a:r>
            <a:endParaRPr lang="en-US" dirty="0"/>
          </a:p>
          <a:p>
            <a:pPr defTabSz="931774">
              <a:defRPr/>
            </a:pPr>
            <a:endParaRPr lang="en-US" dirty="0"/>
          </a:p>
          <a:p>
            <a:pPr defTabSz="931774">
              <a:defRPr/>
            </a:pPr>
            <a:r>
              <a:rPr lang="en-US" dirty="0"/>
              <a:t> </a:t>
            </a:r>
          </a:p>
          <a:p>
            <a:endParaRPr lang="en-US" b="1" i="1" dirty="0"/>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69356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A574DFD3-3DD0-4644-9141-543635E30C41}"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908429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1" dirty="0"/>
              <a:t>5mins</a:t>
            </a:r>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309013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ea typeface="Calibri"/>
              <a:cs typeface="Calibri"/>
            </a:endParaRPr>
          </a:p>
          <a:p>
            <a:r>
              <a:rPr lang="en-US" b="1" i="1" dirty="0"/>
              <a:t>Do you know when adult education began in what we know as America? Take a moment to pause and think? </a:t>
            </a:r>
            <a:endParaRPr lang="en-US" b="1" i="1" dirty="0">
              <a:cs typeface="Calibri"/>
            </a:endParaRPr>
          </a:p>
          <a:p>
            <a:endParaRPr lang="en-US" dirty="0"/>
          </a:p>
          <a:p>
            <a:r>
              <a:rPr lang="en-US" dirty="0"/>
              <a:t>As James Adams suggests, adult education began in America hundreds of years before the White man ever stepped foot in this nation. First, the Indigenous had to contend and learn about the same landscape and geography to live, cultivate and survive. Later, the next students would be the African Negro who had to learn through experience and punishment to survive, precariously and covertly, even to the disdain and confusion of their oppressor. </a:t>
            </a:r>
            <a:endParaRPr lang="en-US" dirty="0">
              <a:cs typeface="Calibri"/>
            </a:endParaRPr>
          </a:p>
          <a:p>
            <a:endParaRPr lang="en-US" dirty="0"/>
          </a:p>
          <a:p>
            <a:r>
              <a:rPr lang="en-US" dirty="0"/>
              <a:t>America's ideal of adult education was slow to be actualized. Yet several milestones point to adult education existence and steady persistence of growth into academic and programmatic services. A theme since the 1700s, the idea that adults need to learn a skill to survive and thrive, happens even today. Since the conception of what we know as America, adult education has always been centered on the ebbs and flow of societal needs. </a:t>
            </a:r>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21449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25 min Activity</a:t>
            </a:r>
            <a:endParaRPr lang="en-US" b="1" i="1">
              <a:cs typeface="Calibri"/>
            </a:endParaRPr>
          </a:p>
          <a:p>
            <a:r>
              <a:rPr lang="en-US" b="1" i="1" dirty="0"/>
              <a:t> </a:t>
            </a:r>
          </a:p>
          <a:p>
            <a:r>
              <a:rPr lang="en-US" dirty="0"/>
              <a:t>Using your phone, let’s map out a timeline of Higher Education in America. I will give you all dates and occurrences that specifically align with Adult Education. For now, let’s open the timeline by adding other dates, important laws, and policies that have shaped the state of education. Please, use your devices to search for these events. </a:t>
            </a:r>
            <a:endParaRPr lang="en-US" dirty="0">
              <a:cs typeface="Calibri"/>
            </a:endParaRPr>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848410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10:38 AM </a:t>
            </a:r>
          </a:p>
          <a:p>
            <a:endParaRPr lang="en-US" dirty="0"/>
          </a:p>
          <a:p>
            <a:r>
              <a:rPr lang="en-US" dirty="0"/>
              <a:t>Adult education programming could be stated to have been started by Benjamin Franklin, who established Junto clubs (the 1700s) to discuss scientific and other subjects. </a:t>
            </a:r>
            <a:br>
              <a:rPr lang="en-US" dirty="0">
                <a:cs typeface="+mn-lt"/>
              </a:rPr>
            </a:br>
            <a:endParaRPr lang="en-US" dirty="0"/>
          </a:p>
          <a:p>
            <a:r>
              <a:rPr lang="en-US" dirty="0"/>
              <a:t>The most documented account of adult education skills training can be found during the industrial revolution. As new technology was introduced, there was a need to learn and master machinery. Here we have our introduction to agricultural and mechanical institutes. We still see the need for industry training throughout today; our state boasts over 100 programs throughout our 34 CTC system.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408014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Lyceums or public lectures became of great importance in the 1830s. This platform centered on free discussion almost like the Junto clubs of the 1700s. At one point, over 3000 Lyceums spread throughout the united states of America, even in the South. These were known as the 1</a:t>
            </a:r>
            <a:r>
              <a:rPr lang="en-US" baseline="30000" dirty="0"/>
              <a:t>st</a:t>
            </a:r>
            <a:r>
              <a:rPr lang="en-US" dirty="0"/>
              <a:t> soap boxes. However, in late 1840-50, we see a decline in these lyceums as topics of race were introduced. The admission to the Union of slave states and the looming fright of and division of succession was the demise of the free topic platforms that Lyceums were known for. </a:t>
            </a:r>
            <a:br>
              <a:rPr lang="en-US" dirty="0">
                <a:cs typeface="+mn-lt"/>
              </a:rPr>
            </a:br>
            <a:endParaRPr lang="en-US" dirty="0"/>
          </a:p>
          <a:p>
            <a:r>
              <a:rPr lang="en-US" dirty="0"/>
              <a:t>In times of war and uncertainty, and at this day in time we are most definitely in a time of uncertainty, adult education programming declines and becomes the first to lose advocacy and funding, such as during the civil war and the Reconstruction period. During this time, services and training were pulled back even further as the American Negro sought opportunities to develop, learn and master new skill sets that they were once cut off from. </a:t>
            </a:r>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861569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1874 we saw the introduction of museums and libraries, which aided free and public learning. The Chautauqua Institute in New York was and still is one of the leading adult education ventures in America. Today, the Chautauqua Institute is still “dedicated to the exploration of the best in human values and the enrichment of life through a program that explores the important religious, social, and political issues of our times. The institute is known to stimulate provocative, thoughtful involvement of individuals and families in creative response to issues; and promotes excellence and creativity in the appreciation, performance, and teaching of the arts.</a:t>
            </a:r>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4085376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1886 the Philadelphia Extension Society was founded in America. Based on university systems already established in the UK. Though universities started as lecture halls, there was a need to extend beyond lectures and correspondence work; America saw a need to extend to extramural classes, special institutes, and short courses. While larger institutions were affixed to providing collegiate level courses, many smaller and extramural sites also offered the first secondary courses (7-12th grade) for the lower level learners. </a:t>
            </a:r>
            <a:br>
              <a:rPr lang="en-US" dirty="0">
                <a:cs typeface="+mn-lt"/>
              </a:rPr>
            </a:br>
            <a:endParaRPr lang="en-US" dirty="0"/>
          </a:p>
          <a:p>
            <a:r>
              <a:rPr lang="en-US" dirty="0"/>
              <a:t>Because Blacks/African Americans were not allowed to learn with or amongst Whites and were most often extended inadequate facilities and training, there became a need for Negro Universities, today known as Historically Black Colleges and Universities. </a:t>
            </a:r>
          </a:p>
          <a:p>
            <a:endParaRPr lang="en-US" dirty="0"/>
          </a:p>
          <a:p>
            <a:r>
              <a:rPr lang="en-US" dirty="0"/>
              <a:t>Before Works Progress Administration Educational programs, which provided jobs training, ESL courses, citizenship courses (Americanization), and writing, American Negros were only provided training up to literacy, nothing more. The first HBCUs would have been established as early as 1837 in Philadelphia, Cheyney University of Pennsylvania. My HBCU Albany State University was founded in 1903, in Albany, GA. It was founded as an agricultural and religious institute for negros. </a:t>
            </a:r>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79947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Settlements boomed from the 1890-to the 1920s, and by its end, the focus was on the purpose of adjuncts to universities. During this time the library profession, most notably the Carnegie Library which grew from the first establishment of museums, began to realize its stake in providing education leading to the establishment of special services for readers and organizations. </a:t>
            </a:r>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134956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Public Education for Adults as we know it today </a:t>
            </a:r>
            <a:r>
              <a:rPr lang="en-US" dirty="0" err="1"/>
              <a:t>sorta</a:t>
            </a:r>
            <a:r>
              <a:rPr lang="en-US" dirty="0"/>
              <a:t> of began after WWI because illiteracy was found to be a concern with the possible endemic of the US armed services. It was during this time we see the uses of taxes to establish night schools, part-time schools, and moonlight schools, all to educate adults. With the use of taxes, the US government began literacy crusades, and the great Americanization began which negatively affected ESL programs and Citizenship education. These programs were inundated with remnants of white supremacy culture. As the crusades phased out, America saw a need to move beyond functional literacy which at that time was only writing one's name and composing simple sentences. Because of this push, the Department of Adult Education was born, and the Office of Americanization aka the Department of National Education Associates, was sunset.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3889270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1917, the Smith-Hughes Act was enacted for vocational training in secondary schools and out-of-school youth (resembling Job corps  &amp; GED training today). During this time, we see adult education services and training privatized. </a:t>
            </a:r>
            <a:br>
              <a:rPr lang="en-US" dirty="0">
                <a:cs typeface="+mn-lt"/>
              </a:rPr>
            </a:br>
            <a:endParaRPr lang="en-US" dirty="0"/>
          </a:p>
          <a:p>
            <a:r>
              <a:rPr lang="en-US" dirty="0"/>
              <a:t>With privatization came the came the fight for funded workers' education training, apprenticeship training based on union labor skills. This grew the establishment of labor colleges in urban communities, and in 1921, the Workers Education Bureau of America was started. Unions fought and won funding through the Congress of Industrial Organizations and the American Federation of Labor. From this work, we see the American worker's education movement build and we see the fervor of union collaboration to this day, think of the work Starbucks who has steadily been in the news, Hollywood, your unions and others. </a:t>
            </a:r>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07439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af6a1dc41_1_10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af6a1dc41_1_104:notes"/>
          <p:cNvSpPr txBox="1">
            <a:spLocks noGrp="1"/>
          </p:cNvSpPr>
          <p:nvPr>
            <p:ph type="body" idx="1"/>
          </p:nvPr>
        </p:nvSpPr>
        <p:spPr>
          <a:xfrm>
            <a:off x="685800" y="4424085"/>
            <a:ext cx="5486400" cy="4191238"/>
          </a:xfrm>
          <a:prstGeom prst="rect">
            <a:avLst/>
          </a:prstGeom>
        </p:spPr>
        <p:txBody>
          <a:bodyPr spcFirstLastPara="1" wrap="square" lIns="93162" tIns="93162" rIns="93162" bIns="93162" anchor="t" anchorCtr="0">
            <a:noAutofit/>
          </a:bodyPr>
          <a:lstStyle/>
          <a:p>
            <a:r>
              <a:rPr lang="en"/>
              <a:t>No right way, part of the work is in figuring it out.  Wrestling with it.  Struggling through it.  </a:t>
            </a:r>
            <a:endParaRPr lang="en-US">
              <a:ea typeface="Calibri" panose="020F0502020204030204"/>
              <a:cs typeface="Calibri" panose="020F0502020204030204"/>
            </a:endParaRPr>
          </a:p>
          <a:p>
            <a:endParaRPr/>
          </a:p>
          <a:p>
            <a:endParaRPr/>
          </a:p>
          <a:p>
            <a:endParaRPr b="1"/>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The 1950s-1970s brought on the Civil Rights Movement, and in 1954, we see the most impactful legislation being enacted centered on race and education, Brown v. Board of Education. Brown v BOE was the response to Plessy v Ferguson which authorized white space. </a:t>
            </a:r>
          </a:p>
          <a:p>
            <a:endParaRPr lang="en-US" dirty="0"/>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736673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60’s we see the greatest educational improvement for Black and other people of color with courses and curriculum on literacy, voter registration, citizenship and political and social awareness. Skills and knowledge training was introduced by what was known as the Freedom Summer Project in Mississippi. During this time, Adult Education becomes the most reliable instrument for social actionist. While we see that todays Adult Education programing is often shackled to curriculum for ESOL, there was the larger educational enterprise of learning the language of democracy, the meaning of </a:t>
            </a:r>
            <a:r>
              <a:rPr lang="en-US" b="1" dirty="0"/>
              <a:t>citizenship</a:t>
            </a:r>
            <a:r>
              <a:rPr lang="en-US" dirty="0"/>
              <a:t>, the pride of Black heritage, the responsibility of leadership, and the transformative power of self-respect.</a:t>
            </a:r>
          </a:p>
          <a:p>
            <a:endParaRPr lang="en-US" dirty="0"/>
          </a:p>
          <a:p>
            <a:r>
              <a:rPr lang="en-US" dirty="0"/>
              <a:t>We also see skills and labor training during the mid-60’s being introduced by the Black Panther party. Liberation schools have often been billed as being for children’s education, but many social programs were born out of the Liberation Schools which also focused on the education of adults in skills, vocational and literacy training. We would see many of these education programs flourish well into the 90s, though the Black Panther party would be extinguished. The Black panther’s work influenced the introduction and  growth of community-based and worker-centered programs. During this period, there was a surge of social-justice-oriented adult education programs and training in the US which were all (</a:t>
            </a:r>
            <a:r>
              <a:rPr lang="en-US" b="1" dirty="0"/>
              <a:t>once again</a:t>
            </a:r>
            <a:r>
              <a:rPr lang="en-US" dirty="0"/>
              <a:t>) based and influenced by the civil rights era literacy programs. </a:t>
            </a:r>
          </a:p>
          <a:p>
            <a:endParaRPr lang="en-US" dirty="0"/>
          </a:p>
        </p:txBody>
      </p:sp>
      <p:sp>
        <p:nvSpPr>
          <p:cNvPr id="4" name="Slide Number Placeholder 3"/>
          <p:cNvSpPr>
            <a:spLocks noGrp="1"/>
          </p:cNvSpPr>
          <p:nvPr>
            <p:ph type="sldNum" sz="quarter" idx="5"/>
          </p:nvPr>
        </p:nvSpPr>
        <p:spPr/>
        <p:txBody>
          <a:bodyPr/>
          <a:lstStyle/>
          <a:p>
            <a:pPr defTabSz="931774"/>
            <a:fld id="{4C17622C-69D2-4BA3-82A0-B8D96E186C3B}" type="slidenum">
              <a:rPr lang="en-US">
                <a:solidFill>
                  <a:prstClr val="black"/>
                </a:solidFill>
                <a:latin typeface="Calibri" panose="020F0502020204030204"/>
              </a:rPr>
              <a:pPr defTabSz="931774"/>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888999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Education Programs are federally funded. These programs focuses on, anti-poverty, literacy, civics education, and workforce skills training. Washington is one of 15 states that houses adult education within its college system. Georgia, my home state is another as you can see. Many Adult Ed programs can be found in K-12 system throughout the country. A way Adult Ed provides economic justice to adult learners is by providing educational services to adult learners at no cost due to programs being subsidized federally. </a:t>
            </a:r>
          </a:p>
        </p:txBody>
      </p:sp>
      <p:sp>
        <p:nvSpPr>
          <p:cNvPr id="4" name="Slide Number Placeholder 3"/>
          <p:cNvSpPr>
            <a:spLocks noGrp="1"/>
          </p:cNvSpPr>
          <p:nvPr>
            <p:ph type="sldNum" sz="quarter" idx="5"/>
          </p:nvPr>
        </p:nvSpPr>
        <p:spPr/>
        <p:txBody>
          <a:bodyPr/>
          <a:lstStyle/>
          <a:p>
            <a:fld id="{3CE1B5E6-E325-469F-91F6-D9AD808A8A14}" type="slidenum">
              <a:rPr lang="en-US" smtClean="0"/>
              <a:t>32</a:t>
            </a:fld>
            <a:endParaRPr lang="en-US"/>
          </a:p>
        </p:txBody>
      </p:sp>
    </p:spTree>
    <p:extLst>
      <p:ext uri="{BB962C8B-B14F-4D97-AF65-F5344CB8AC3E}">
        <p14:creationId xmlns:p14="http://schemas.microsoft.com/office/powerpoint/2010/main" val="11947681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Washington state’s community college system was born in 1967, with the passage of the Community College Act. The legislature passed the act to “provide for the dramatically increasing number of students requiring high standards of education” for all postsecondary programs, including academic-transfer and workforce.</a:t>
            </a:r>
            <a:endParaRPr lang="en-US" dirty="0">
              <a:cs typeface="Calibri" panose="020F0502020204030204"/>
            </a:endParaRPr>
          </a:p>
          <a:p>
            <a:endParaRPr lang="en-US" dirty="0"/>
          </a:p>
          <a:p>
            <a:r>
              <a:rPr lang="en-US" dirty="0"/>
              <a:t>Adult Basic Education’s story really begins in 1991, when the legislature </a:t>
            </a:r>
            <a:r>
              <a:rPr lang="en-US" b="1" dirty="0"/>
              <a:t>amended</a:t>
            </a:r>
            <a:r>
              <a:rPr lang="en-US" dirty="0"/>
              <a:t> the </a:t>
            </a:r>
            <a:r>
              <a:rPr lang="en-US" b="1" dirty="0"/>
              <a:t>Community College Act </a:t>
            </a:r>
            <a:r>
              <a:rPr lang="en-US" dirty="0"/>
              <a:t>as the </a:t>
            </a:r>
            <a:r>
              <a:rPr lang="en-US" b="1" dirty="0"/>
              <a:t>Community and Technical College Act </a:t>
            </a:r>
            <a:r>
              <a:rPr lang="en-US" dirty="0"/>
              <a:t>to include vocational-technical schools, rebranded as technical colleges, and to formally “provide for basic skills and literacy education.” This state legislation coincided with the passage of the federal National Literacy Act of 1991 and was a critical first step in aligning state and federal policy to further what Mike Rose described as the “promise of a second-chance society.”</a:t>
            </a:r>
          </a:p>
          <a:p>
            <a:endParaRPr lang="en-US" dirty="0"/>
          </a:p>
          <a:p>
            <a:pPr defTabSz="931774"/>
            <a:r>
              <a:rPr lang="en-US" dirty="0"/>
              <a:t>In the late 1990s, we see one of the first iterations of the Workforce Innovation and Opportunity Act, formally known as the Workforce Investment Act 1998. And then it’s reauthorization in 2014. </a:t>
            </a:r>
            <a:endParaRPr lang="en-US" dirty="0">
              <a:cs typeface="Calibri"/>
            </a:endParaRPr>
          </a:p>
          <a:p>
            <a:endParaRPr lang="en-US" dirty="0"/>
          </a:p>
          <a:p>
            <a:r>
              <a:rPr lang="en-US" dirty="0"/>
              <a:t>In 2014, in WA the Adult Basic Education office rebranded itself as Basic Education for Adults: BEdA. This name change strategically aligns with the call out Title II programs as providing “Basic Education for Adults” in concert with the basic education that is being provided through K-12. One of our key legislative priorities would direct the Caseload Forecast Council to estimate the number of full-time equivalent students aged 18 to 44 who will enroll in Basic Education for Adults programs statewide. Estimates would allow colleges to more effectively serve students, increasing access, support, and program completion, ultimately helping students transition to college-level programs and into the workforce.</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WA state currently funds 30 college districts and 5 community-based organizations to provide Title II services. We have in all 39 BEdA providers throughout our state. </a:t>
            </a:r>
          </a:p>
          <a:p>
            <a:endParaRPr lang="en-US" dirty="0">
              <a:ea typeface="Calibri"/>
              <a:cs typeface="Calibri"/>
            </a:endParaRPr>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3CE1B5E6-E325-469F-91F6-D9AD808A8A14}" type="slidenum">
              <a:rPr lang="en-US" smtClean="0"/>
              <a:t>33</a:t>
            </a:fld>
            <a:endParaRPr lang="en-US"/>
          </a:p>
        </p:txBody>
      </p:sp>
    </p:spTree>
    <p:extLst>
      <p:ext uri="{BB962C8B-B14F-4D97-AF65-F5344CB8AC3E}">
        <p14:creationId xmlns:p14="http://schemas.microsoft.com/office/powerpoint/2010/main" val="4238982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difference in Adult Education and Developmental Education, though most DE courses are often taught in Basic Education for Adults Programs. Unlike Adult Ed, Developmental Education is not subsidized by the feds therefore, these courses charge full college tuition and are finical aid eligible. Some colleges provide DE courses with AE which is some instances allows those who are college ready to beef up their academic skill set for college entry. </a:t>
            </a:r>
          </a:p>
        </p:txBody>
      </p:sp>
      <p:sp>
        <p:nvSpPr>
          <p:cNvPr id="4" name="Slide Number Placeholder 3"/>
          <p:cNvSpPr>
            <a:spLocks noGrp="1"/>
          </p:cNvSpPr>
          <p:nvPr>
            <p:ph type="sldNum" sz="quarter" idx="5"/>
          </p:nvPr>
        </p:nvSpPr>
        <p:spPr/>
        <p:txBody>
          <a:bodyPr/>
          <a:lstStyle/>
          <a:p>
            <a:fld id="{3CE1B5E6-E325-469F-91F6-D9AD808A8A14}" type="slidenum">
              <a:rPr lang="en-US" smtClean="0"/>
              <a:t>34</a:t>
            </a:fld>
            <a:endParaRPr lang="en-US"/>
          </a:p>
        </p:txBody>
      </p:sp>
    </p:spTree>
    <p:extLst>
      <p:ext uri="{BB962C8B-B14F-4D97-AF65-F5344CB8AC3E}">
        <p14:creationId xmlns:p14="http://schemas.microsoft.com/office/powerpoint/2010/main" val="2524141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dirty="0">
                <a:solidFill>
                  <a:srgbClr val="000000"/>
                </a:solidFill>
                <a:effectLst/>
                <a:latin typeface="Aptos" panose="020B0004020202020204" pitchFamily="34" charset="0"/>
              </a:rPr>
              <a:t>What’s the difference in what some may consider traditional college students who enter in from the front door and Adult Education students who are often served through the side and back doors, oftentimes, it’s more about how the programs are funded than it is about differences in students. Many English language learners are highly educated but need the English skills. And having/not having a </a:t>
            </a:r>
            <a:r>
              <a:rPr lang="en-US" sz="1200" b="0" i="0" dirty="0" err="1">
                <a:solidFill>
                  <a:srgbClr val="000000"/>
                </a:solidFill>
                <a:effectLst/>
                <a:latin typeface="Aptos" panose="020B0004020202020204" pitchFamily="34" charset="0"/>
              </a:rPr>
              <a:t>hs</a:t>
            </a:r>
            <a:r>
              <a:rPr lang="en-US" sz="1200" b="0" i="0" dirty="0">
                <a:solidFill>
                  <a:srgbClr val="000000"/>
                </a:solidFill>
                <a:effectLst/>
                <a:latin typeface="Aptos" panose="020B0004020202020204" pitchFamily="34" charset="0"/>
              </a:rPr>
              <a:t> diploma is not necessarily a determiner of whether a student could be successful at college level. The value we put into Adult Ed benefits the whole of the college and WA CTC system. </a:t>
            </a:r>
          </a:p>
          <a:p>
            <a:pPr fontAlgn="base"/>
            <a:endParaRPr lang="en-US" sz="1200" b="0" i="0" dirty="0">
              <a:solidFill>
                <a:srgbClr val="000000"/>
              </a:solidFill>
              <a:effectLst/>
              <a:latin typeface="Aptos" panose="020B0004020202020204" pitchFamily="34" charset="0"/>
            </a:endParaRPr>
          </a:p>
          <a:p>
            <a:pPr algn="l" rtl="0" fontAlgn="base">
              <a:buFont typeface="Arial" panose="020B0604020202020204" pitchFamily="34" charset="0"/>
              <a:buNone/>
            </a:pPr>
            <a:r>
              <a:rPr lang="en-US" sz="1200" b="0" i="0" dirty="0">
                <a:solidFill>
                  <a:srgbClr val="000000"/>
                </a:solidFill>
                <a:effectLst/>
                <a:latin typeface="Aptos" panose="020B0004020202020204" pitchFamily="34" charset="0"/>
              </a:rPr>
              <a:t>Adult education programs are grounded in the college and career readiness standards (CCRS.) Math departments are grounded in department outcomes that derive from various sources guided by local faculty. Both academic and Adult Ed practitioners should collaborate to create successful articulations and pathways that start with BEdA. A good first step in adult ed and academic faculty working together is to take a look at the CCRS and department outcomes and notice how they can complement and work together, in addition to looking at curriculum. We must k</a:t>
            </a:r>
            <a:r>
              <a:rPr lang="en-US" sz="1200" dirty="0">
                <a:solidFill>
                  <a:srgbClr val="000000"/>
                </a:solidFill>
                <a:latin typeface="Aptos" panose="020B0004020202020204" pitchFamily="34" charset="0"/>
              </a:rPr>
              <a:t>eep in mind the g</a:t>
            </a:r>
            <a:r>
              <a:rPr lang="en-US" sz="1200" b="0" i="0" dirty="0">
                <a:solidFill>
                  <a:srgbClr val="000000"/>
                </a:solidFill>
                <a:effectLst/>
                <a:latin typeface="Aptos" panose="020B0004020202020204" pitchFamily="34" charset="0"/>
              </a:rPr>
              <a:t>uided pathway principle of making colleges “student ready” - what programming will best support student success regardless of their starting point? </a:t>
            </a:r>
          </a:p>
          <a:p>
            <a:endParaRPr lang="en-US" dirty="0"/>
          </a:p>
        </p:txBody>
      </p:sp>
      <p:sp>
        <p:nvSpPr>
          <p:cNvPr id="4" name="Slide Number Placeholder 3"/>
          <p:cNvSpPr>
            <a:spLocks noGrp="1"/>
          </p:cNvSpPr>
          <p:nvPr>
            <p:ph type="sldNum" sz="quarter" idx="5"/>
          </p:nvPr>
        </p:nvSpPr>
        <p:spPr/>
        <p:txBody>
          <a:bodyPr/>
          <a:lstStyle/>
          <a:p>
            <a:fld id="{3CE1B5E6-E325-469F-91F6-D9AD808A8A14}" type="slidenum">
              <a:rPr lang="en-US" smtClean="0"/>
              <a:t>35</a:t>
            </a:fld>
            <a:endParaRPr lang="en-US"/>
          </a:p>
        </p:txBody>
      </p:sp>
    </p:spTree>
    <p:extLst>
      <p:ext uri="{BB962C8B-B14F-4D97-AF65-F5344CB8AC3E}">
        <p14:creationId xmlns:p14="http://schemas.microsoft.com/office/powerpoint/2010/main" val="2655445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remember that the CTC system mission revolves around three mission areas. Workforce Education, Academic Transfer and Basic Education for Adults. To accomplish our mission, BEdA cannot be an after thought.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413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BEdA's mission is to offer culturally responsive and equity focused college and career pathways that address barriers and enable students to obtain meaningful employment, meet workforce needs, and reduce economic disparities.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54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BEdA's vision meets the efforts of our system to catch our adult learners seeking elevation through academics and other skills training. As a unit, we are focused on supporting our students as they launch into training which aids in obtaining living wage employment, in effect leading to a strengthened and vitalized community. BEdA is about the education and empowerment of all adult learners, while focusing on policies and practices that have disproportionally affected Blacks, Native Indigenous, Hispanic and other students of color. </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Oftentimes Adult Education often operates with limited advocacy, budgeting, professional staffing, training, and variable facilities. Yet, the objective of adult education is to adjust to social injustice and empower all disadvantaged adult learners. With this in mind, adult learning is strongly affected by all social, cultural, structural, and personal factors. Adult education mirrors the world around us and can be easily shifted into reproducing and maintaining the status quo. Our adult education practice must be based on the understanding that the power relationship that structures our social lives cannot be checked at the classroom door. As professionals, we dream of a future where our classrooms, programs, journals, and conference participation mirror the diversity of our society.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pPr defTabSz="465887">
              <a:defRPr/>
            </a:pPr>
            <a:fld id="{87384A02-D147-49A8-A06D-A5C08FF69055}" type="slidenum">
              <a:rPr lang="en-US">
                <a:solidFill>
                  <a:prstClr val="black"/>
                </a:solidFill>
                <a:latin typeface="Calibri" panose="020F0502020204030204"/>
              </a:rPr>
              <a:pPr defTabSz="46588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126441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2c4b4b609_2_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2c4b4b609_2_4:notes"/>
          <p:cNvSpPr txBox="1">
            <a:spLocks noGrp="1"/>
          </p:cNvSpPr>
          <p:nvPr>
            <p:ph type="body" idx="1"/>
          </p:nvPr>
        </p:nvSpPr>
        <p:spPr>
          <a:xfrm>
            <a:off x="685800" y="4424085"/>
            <a:ext cx="5486400" cy="4191238"/>
          </a:xfrm>
          <a:prstGeom prst="rect">
            <a:avLst/>
          </a:prstGeom>
        </p:spPr>
        <p:txBody>
          <a:bodyPr spcFirstLastPara="1" wrap="square" lIns="93162" tIns="93162" rIns="93162" bIns="93162" anchor="t" anchorCtr="0">
            <a:noAutofit/>
          </a:bodyPr>
          <a:lstStyle/>
          <a:p>
            <a:endParaRPr lang="en-US" b="1" dirty="0">
              <a:ea typeface="Calibri"/>
              <a:cs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af6a1dc41_0_16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af6a1dc41_0_165:notes"/>
          <p:cNvSpPr txBox="1">
            <a:spLocks noGrp="1"/>
          </p:cNvSpPr>
          <p:nvPr>
            <p:ph type="body" idx="1"/>
          </p:nvPr>
        </p:nvSpPr>
        <p:spPr>
          <a:xfrm>
            <a:off x="685800" y="4424085"/>
            <a:ext cx="5486400" cy="4191238"/>
          </a:xfrm>
          <a:prstGeom prst="rect">
            <a:avLst/>
          </a:prstGeom>
        </p:spPr>
        <p:txBody>
          <a:bodyPr spcFirstLastPara="1" wrap="square" lIns="93162" tIns="93162" rIns="93162" bIns="93162" anchor="t" anchorCtr="0">
            <a:noAutofit/>
          </a:bodyPr>
          <a:lstStyle/>
          <a:p>
            <a:r>
              <a:rPr lang="en"/>
              <a:t>BIPOC folks and marginalized groups have been quieted for a long time such as in voter suppression, health disparities and wage gaps (among other things). They have been valued less by the nation and society at large. We center BIPOC folks as a tiny step towards reconciliation. We acknowledge and celebrate the contributions of BIPOC folks and bring their voices to the center out of necessity. </a:t>
            </a:r>
            <a:endParaRPr lang="en-US">
              <a:ea typeface="Calibri" panose="020F0502020204030204"/>
              <a:cs typeface="Calibri" panose="020F0502020204030204"/>
            </a:endParaRPr>
          </a:p>
          <a:p>
            <a:endParaRPr/>
          </a:p>
          <a:p>
            <a:endParaRPr/>
          </a:p>
          <a:p>
            <a:r>
              <a:rPr lang="en"/>
              <a:t>There is a difference between whiteness as a construct and cultural framework, versus white people.  Our training will dig more deeply into this over the next couple of hours.</a:t>
            </a:r>
            <a:endParaRPr/>
          </a:p>
          <a:p>
            <a:endParaRPr lang="en" dirty="0">
              <a:ea typeface="Calibri"/>
              <a:cs typeface="Calibri"/>
            </a:endParaRPr>
          </a:p>
          <a:p>
            <a:r>
              <a:rPr lang="en">
                <a:ea typeface="Calibri" panose="020F0502020204030204"/>
                <a:cs typeface="Calibri" panose="020F0502020204030204"/>
              </a:rPr>
              <a:t>For colleagues of color who may need to step away for the moment, Room B has been designated as a Black, First Peoples, and Colleagues of Color space. For collegues of color, we designated Room F as a designated quiet space to reflect, take a breather, re-center. </a:t>
            </a:r>
            <a:endParaRPr lang="en" dirty="0">
              <a:ea typeface="Calibri" panose="020F0502020204030204"/>
              <a:cs typeface="Calibri" panose="020F0502020204030204"/>
            </a:endParaRPr>
          </a:p>
          <a:p>
            <a:endParaRPr lang="en-US">
              <a:ea typeface="Calibri" panose="020F0502020204030204"/>
              <a:cs typeface="Calibri" panose="020F0502020204030204"/>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a:t>It is impossible to review the history of the US without recognizing adult education's role in providing a site for reflection, analysis, and strategizing for action to secure social justice. Even more so how adult education programming and services were built off the progression of the Civil Rights Movement. Adult Education supports social justice for adult learners by helping them to develop tangible assets to address systemic barriers to success in work, family, civic, and academic roles.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cs typeface="Calibri"/>
              </a:rPr>
              <a:t>Just things to think about as you leave </a:t>
            </a:r>
            <a:r>
              <a:rPr lang="en-US">
                <a:cs typeface="Calibri"/>
              </a:rPr>
              <a:t>and transition: </a:t>
            </a:r>
            <a:endParaRPr lang="en-US" dirty="0">
              <a:cs typeface="Calibri"/>
            </a:endParaRPr>
          </a:p>
          <a:p>
            <a:pPr defTabSz="931774">
              <a:defRPr/>
            </a:pPr>
            <a:endParaRPr lang="en-US" b="1" dirty="0"/>
          </a:p>
        </p:txBody>
      </p:sp>
      <p:sp>
        <p:nvSpPr>
          <p:cNvPr id="4" name="Slide Number Placeholder 3"/>
          <p:cNvSpPr>
            <a:spLocks noGrp="1"/>
          </p:cNvSpPr>
          <p:nvPr>
            <p:ph type="sldNum" sz="quarter" idx="5"/>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2318139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pPr defTabSz="931774">
              <a:defRPr/>
            </a:pPr>
            <a:fld id="{A574DFD3-3DD0-4644-9141-543635E30C41}"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272907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70d705a8fa_0_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70d705a8fa_0_2:notes"/>
          <p:cNvSpPr txBox="1">
            <a:spLocks noGrp="1"/>
          </p:cNvSpPr>
          <p:nvPr>
            <p:ph type="body" idx="1"/>
          </p:nvPr>
        </p:nvSpPr>
        <p:spPr>
          <a:xfrm>
            <a:off x="685800" y="4424085"/>
            <a:ext cx="5486400" cy="4191238"/>
          </a:xfrm>
          <a:prstGeom prst="rect">
            <a:avLst/>
          </a:prstGeom>
          <a:noFill/>
          <a:ln>
            <a:noFill/>
          </a:ln>
        </p:spPr>
        <p:txBody>
          <a:bodyPr spcFirstLastPara="1" wrap="square" lIns="93162" tIns="93162" rIns="93162" bIns="93162" anchor="t" anchorCtr="0">
            <a:noAutofit/>
          </a:bodyPr>
          <a:lstStyle/>
          <a:p>
            <a:r>
              <a:rPr lang="en">
                <a:solidFill>
                  <a:schemeClr val="dk1"/>
                </a:solidFill>
              </a:rPr>
              <a:t>We will be doing more Mirror work throughout this training than Window work. Find moments to journal, doodle, reflect on themes, content and concepts shared throughout our time today. This training isn’t going to solve the ills of society today. M</a:t>
            </a:r>
            <a:r>
              <a:rPr lang="en-US">
                <a:solidFill>
                  <a:schemeClr val="dk1"/>
                </a:solidFill>
              </a:rPr>
              <a:t>a</a:t>
            </a:r>
            <a:r>
              <a:rPr lang="en" err="1">
                <a:solidFill>
                  <a:schemeClr val="dk1"/>
                </a:solidFill>
              </a:rPr>
              <a:t>rtin</a:t>
            </a:r>
            <a:r>
              <a:rPr lang="en">
                <a:solidFill>
                  <a:schemeClr val="dk1"/>
                </a:solidFill>
              </a:rPr>
              <a:t> Luther King talked about bending the arc of the moral universe towards justice. The bending of that arc does not happen automatically. It is constant work. </a:t>
            </a:r>
            <a:r>
              <a:rPr lang="en" err="1">
                <a:solidFill>
                  <a:schemeClr val="dk1"/>
                </a:solidFill>
              </a:rPr>
              <a:t>Constrant</a:t>
            </a:r>
            <a:r>
              <a:rPr lang="en">
                <a:solidFill>
                  <a:schemeClr val="dk1"/>
                </a:solidFill>
              </a:rPr>
              <a:t> reflection. Advancing equity is a 24/7 task as its the hope for a society that accepts, respects and aims towards true humanity, care and dignity. </a:t>
            </a:r>
            <a:endParaRPr lang="en-US">
              <a:solidFill>
                <a:schemeClr val="dk1"/>
              </a:solidFill>
              <a:ea typeface="Calibri" panose="020F0502020204030204"/>
              <a:cs typeface="Calibri" panose="020F0502020204030204"/>
            </a:endParaRPr>
          </a:p>
          <a:p>
            <a:pPr>
              <a:buClr>
                <a:schemeClr val="dk1"/>
              </a:buClr>
              <a:buSzPts val="1200"/>
            </a:pPr>
            <a:endParaRPr>
              <a:solidFill>
                <a:schemeClr val="dk1"/>
              </a:solidFill>
            </a:endParaRPr>
          </a:p>
          <a:p>
            <a:pPr>
              <a:buClr>
                <a:schemeClr val="dk1"/>
              </a:buClr>
              <a:buSzPts val="1200"/>
            </a:pPr>
            <a:r>
              <a:rPr lang="en">
                <a:solidFill>
                  <a:schemeClr val="dk1"/>
                </a:solidFill>
              </a:rPr>
              <a:t>Reflexivity is an important practice as equity leaders. We will spend a lot of time in the mirror today to refocus on lens. </a:t>
            </a:r>
            <a:endParaRPr>
              <a:solidFill>
                <a:schemeClr val="dk1"/>
              </a:solidFill>
            </a:endParaRPr>
          </a:p>
          <a:p>
            <a:endParaRPr>
              <a:solidFill>
                <a:schemeClr val="dk1"/>
              </a:solidFill>
            </a:endParaRPr>
          </a:p>
          <a:p>
            <a:r>
              <a:rPr lang="en">
                <a:solidFill>
                  <a:schemeClr val="dk1"/>
                </a:solidFill>
              </a:rPr>
              <a:t>And real quick, let’s define “lens” in the equity sense in education. When we say lens we mean – how we are socialized and the ways it impacts us as individuals and how we individually wield this privilege of education and educating. </a:t>
            </a:r>
          </a:p>
          <a:p>
            <a:endParaRPr lang="en">
              <a:solidFill>
                <a:schemeClr val="dk1"/>
              </a:solidFill>
              <a:ea typeface="Calibri"/>
              <a:cs typeface="Calibri"/>
            </a:endParaRPr>
          </a:p>
          <a:p>
            <a:r>
              <a:rPr lang="en">
                <a:solidFill>
                  <a:schemeClr val="dk1"/>
                </a:solidFill>
              </a:rPr>
              <a:t>Think about this: How does how you were raised, your identity, impact/shape how you see the world and the systems in society at work. </a:t>
            </a:r>
          </a:p>
          <a:p>
            <a:endParaRPr lang="en">
              <a:solidFill>
                <a:schemeClr val="dk1"/>
              </a:solidFill>
              <a:ea typeface="Calibri"/>
              <a:cs typeface="Calibri"/>
            </a:endParaRPr>
          </a:p>
          <a:p>
            <a:endParaRPr/>
          </a:p>
          <a:p>
            <a:endParaRPr lang="en-US">
              <a:ea typeface="Calibri" panose="020F0502020204030204"/>
              <a:cs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t>Equity work is constant reflection. To continue to bend the arc of the moral universe towards justice, we must begin by making an inventory of our own social identities in relationship to oppression. We get systematic training in "how to be" each of our social identities throughout our lives. In this portion of the session, we will look inward, doing the mirror work as we reflect on our practices being influenced by how we have been socialized. We will then discuss how we, as agents of our industries and agencies, are responsible for institutional socialization. Through the AEAC, we have the privilege and power to assist adult learners in BEdA programs to achieve academic success and social and economic justice.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250130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af6a1dc41_1_15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af6a1dc41_1_156:notes"/>
          <p:cNvSpPr txBox="1">
            <a:spLocks noGrp="1"/>
          </p:cNvSpPr>
          <p:nvPr>
            <p:ph type="body" idx="1"/>
          </p:nvPr>
        </p:nvSpPr>
        <p:spPr>
          <a:xfrm>
            <a:off x="685800" y="4424085"/>
            <a:ext cx="5486400" cy="4191238"/>
          </a:xfrm>
          <a:prstGeom prst="rect">
            <a:avLst/>
          </a:prstGeom>
        </p:spPr>
        <p:txBody>
          <a:bodyPr spcFirstLastPara="1" wrap="square" lIns="93162" tIns="93162" rIns="93162" bIns="93162" anchor="t" anchorCtr="0">
            <a:noAutofit/>
          </a:bodyPr>
          <a:lstStyle/>
          <a:p>
            <a:endParaRPr lang="en-US" b="1" dirty="0">
              <a:ea typeface="Calibri"/>
              <a:cs typeface="Calibri"/>
            </a:endParaRPr>
          </a:p>
          <a:p>
            <a:r>
              <a:rPr lang="en"/>
              <a:t>I first pay homage to my ancestors,  the Gunns, Wares, Brooks, Hendrix and all those whose names i do not know but whose blood has lasted through generations. </a:t>
            </a:r>
            <a:endParaRPr/>
          </a:p>
          <a:p>
            <a:endParaRPr/>
          </a:p>
          <a:p>
            <a:r>
              <a:rPr lang="en"/>
              <a:t>My family would tell you, I was always studious. In grade school i walked around with a pocket protector complete with glasses and pens. What I know about being Black in this country came from parental, environmental, social religious, and political influence. I have been an advocate for Blacks bodies since before my teens and an advocate for people of color within the LGBTQIA+ community since 16. I did my first canvas regarding Black and brown issues at 7. </a:t>
            </a:r>
            <a:endParaRPr/>
          </a:p>
          <a:p>
            <a:endParaRPr/>
          </a:p>
          <a:p>
            <a:r>
              <a:rPr lang="en"/>
              <a:t>I am the first male in my family to graduate with a high school diploma on both sides and a first generation college student. I am currently writing my dissertation to obtain my Ed.D in Higher Education Administration -Adult Education. But I should not have been the first in my family to attend college or the first male to graduate from high school.</a:t>
            </a:r>
            <a:endParaRPr/>
          </a:p>
          <a:p>
            <a:endParaRPr/>
          </a:p>
          <a:p>
            <a:r>
              <a:rPr lang="en"/>
              <a:t>My grandmother should have been the first person in my family to my knowledge to attend college. She wanted to be a nurse but was denied entry into a program so she went for her NA certificate and worked her way up to being a cardiatric nurse until her retirement. My first time seeing a bust of a Black person was my grandmother at Crawford long hospital. My mother should have been another trailblazer before me. She had my bother 6 months before her senior graduation and went back for her GED. She wasn’t provided an option to complete HS. It would be a little before decade after finishing HS that she was granted the HSD. A young divorcee, there were workforce options that could have been afforded to my mother, but due to lack of knowledge or a navigator, we missed opportunities for her education and our survival. </a:t>
            </a:r>
            <a:endParaRPr/>
          </a:p>
          <a:p>
            <a:endParaRPr/>
          </a:p>
          <a:p>
            <a:r>
              <a:rPr lang="en"/>
              <a:t>I went into Adult Education because of my personal relationship with education. While my brother has since received his HSD about 4-5 year ago, he would have been an 02 graduate, there was a point where my father, sister and brother lacked the HSD or GED credential. It was there struggles that I saw in other families when I started my career in education and is what drew me to Adult Ed. We are so lucky in WA to have certain legislation and mechanisms in place for Adult Learners. The opportunity and potential we have isn’t afforded to states like Arkansa, South Carolina, my home state of Georgia, Texas, FL and so many others. </a:t>
            </a:r>
            <a:endParaRPr/>
          </a:p>
          <a:p>
            <a:endParaRPr/>
          </a:p>
          <a:p>
            <a:r>
              <a:rPr lang="en"/>
              <a:t>I am so excited about the future as my niece Makayla and my nephew Mycah will be graduating high school two decades after my completion and both will be attending college. This is a big deal for my family. Mycah is taking a route with WIOA funds at a Technical College, in Atlanta, while Makayla is headed to my alma mater, Albany State University, in Albany, GA. From their lips and other family members and a host of friends, representation indeed matter. I am fortunate that when people think about their educational journey they think of my service and passion to help all. I have built my career around educating Black and Brown communities of the opportunities afforded to them for workforce skills and academic training because of the lack of attention to communities that look like mine. I do not profess to be a DEI expert, but this work has been the foundation of my professional and personal work. </a:t>
            </a:r>
            <a:endParaRPr/>
          </a:p>
          <a:p>
            <a:endParaRPr/>
          </a:p>
          <a:p>
            <a:r>
              <a:rPr lang="en"/>
              <a:t>Lastly, the one who sustains me, wipes my tears, my biggest cheerleader and love of my life is the gentleman pictured with me in the center, Sharvoski. My husband is also a first generation college student who completed his studies through our CTC and used the transfer option to attend and graduate from UW. He is currently in his 2nd career with DSHS, I mention his 2nd career because education has allowed my husband to elevate beyond his wildest expectation. As you will hear stated through our times together providing connections and access to education for people of color isn’t just my career, it’s a personal conviction of being an Educated Educator.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af6a1dc41_0_11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af6a1dc41_0_110:notes"/>
          <p:cNvSpPr txBox="1">
            <a:spLocks noGrp="1"/>
          </p:cNvSpPr>
          <p:nvPr>
            <p:ph type="body" idx="1"/>
          </p:nvPr>
        </p:nvSpPr>
        <p:spPr>
          <a:xfrm>
            <a:off x="685800" y="4424085"/>
            <a:ext cx="5486400" cy="4191238"/>
          </a:xfrm>
          <a:prstGeom prst="rect">
            <a:avLst/>
          </a:prstGeom>
        </p:spPr>
        <p:txBody>
          <a:bodyPr spcFirstLastPara="1" wrap="square" lIns="93162" tIns="93162" rIns="93162" bIns="93162" anchor="t" anchorCtr="0">
            <a:noAutofit/>
          </a:bodyPr>
          <a:lstStyle/>
          <a:p>
            <a:pPr defTabSz="931774">
              <a:spcBef>
                <a:spcPts val="1630"/>
              </a:spcBef>
              <a:buClr>
                <a:schemeClr val="dk1"/>
              </a:buClr>
              <a:buSzPts val="1100"/>
              <a:defRPr/>
            </a:pPr>
            <a:r>
              <a:rPr lang="en-US"/>
              <a:t>2mins Explain constructivist listening activity for participants</a:t>
            </a:r>
            <a:endParaRPr lang="en-US">
              <a:ea typeface="Calibri"/>
              <a:cs typeface="Calibri"/>
            </a:endParaRPr>
          </a:p>
          <a:p>
            <a:pPr defTabSz="931774">
              <a:spcBef>
                <a:spcPts val="1630"/>
              </a:spcBef>
              <a:buClr>
                <a:schemeClr val="dk1"/>
              </a:buClr>
              <a:buSzPts val="1100"/>
              <a:defRPr/>
            </a:pPr>
            <a:endParaRPr lang="en-US"/>
          </a:p>
          <a:p>
            <a:pPr defTabSz="931774">
              <a:spcBef>
                <a:spcPts val="1630"/>
              </a:spcBef>
              <a:buClr>
                <a:schemeClr val="dk1"/>
              </a:buClr>
              <a:buSzPts val="1100"/>
              <a:defRPr/>
            </a:pPr>
            <a:r>
              <a:rPr lang="en-US"/>
              <a:t>10mins for Breakouts- Triad 3mins each</a:t>
            </a:r>
            <a:endParaRPr lang="en-US">
              <a:ea typeface="Calibri"/>
              <a:cs typeface="Calibri"/>
            </a:endParaRPr>
          </a:p>
          <a:p>
            <a:pPr>
              <a:spcBef>
                <a:spcPts val="1630"/>
              </a:spcBef>
              <a:buClr>
                <a:schemeClr val="dk1"/>
              </a:buClr>
              <a:buSzPts val="1100"/>
            </a:pPr>
            <a:endParaRPr lang="en"/>
          </a:p>
          <a:p>
            <a:pPr algn="l">
              <a:buFont typeface="Arial" panose="020B0604020202020204" pitchFamily="34" charset="0"/>
              <a:buChar char="•"/>
            </a:pPr>
            <a:r>
              <a:rPr lang="en-US"/>
              <a:t>Support group: 3 participants; each talker responds to a prompt with equal time given.</a:t>
            </a:r>
            <a:endParaRPr lang="en-US">
              <a:ea typeface="Calibri"/>
              <a:cs typeface="Calibri"/>
            </a:endParaRPr>
          </a:p>
          <a:p>
            <a:pPr>
              <a:spcBef>
                <a:spcPts val="1630"/>
              </a:spcBef>
              <a:buClr>
                <a:schemeClr val="dk1"/>
              </a:buClr>
              <a:buSzPts val="1100"/>
            </a:pPr>
            <a:endParaRPr lang="en"/>
          </a:p>
          <a:p>
            <a:pPr>
              <a:spcBef>
                <a:spcPts val="1630"/>
              </a:spcBef>
              <a:buClr>
                <a:schemeClr val="dk1"/>
              </a:buClr>
              <a:buSzPts val="1100"/>
            </a:pPr>
            <a:r>
              <a:rPr lang="en" dirty="0">
                <a:hlinkClick r:id="rId3"/>
              </a:rPr>
              <a:t>https://www.nationalequityproject.org/frameworks/constructivist-listening</a:t>
            </a:r>
            <a:r>
              <a:rPr lang="en" dirty="0"/>
              <a:t> </a:t>
            </a:r>
            <a:endParaRPr dirty="0"/>
          </a:p>
          <a:p>
            <a:pPr>
              <a:spcBef>
                <a:spcPts val="1630"/>
              </a:spcBef>
              <a:buClr>
                <a:schemeClr val="dk1"/>
              </a:buClr>
              <a:buSzPts val="1100"/>
            </a:pPr>
            <a:endParaRPr sz="1400">
              <a:solidFill>
                <a:srgbClr val="0C2E3A"/>
              </a:solidFill>
            </a:endParaRPr>
          </a:p>
          <a:p>
            <a:pPr>
              <a:spcBef>
                <a:spcPts val="1630"/>
              </a:spcBef>
              <a:buClr>
                <a:schemeClr val="dk1"/>
              </a:buClr>
              <a:buSzPts val="1100"/>
            </a:pPr>
            <a:endParaRPr sz="1400">
              <a:solidFill>
                <a:srgbClr val="0C2E3A"/>
              </a:solidFill>
              <a:latin typeface="Arvo"/>
              <a:ea typeface="Arvo"/>
              <a:cs typeface="Arvo"/>
              <a:sym typeface="Arvo"/>
            </a:endParaRPr>
          </a:p>
          <a:p>
            <a:pPr>
              <a:spcBef>
                <a:spcPts val="1630"/>
              </a:spcBef>
              <a:spcAft>
                <a:spcPts val="1630"/>
              </a:spcAft>
              <a:buClr>
                <a:schemeClr val="dk1"/>
              </a:buClr>
              <a:buSzPts val="1100"/>
            </a:pPr>
            <a:endParaRPr sz="1400">
              <a:solidFill>
                <a:srgbClr val="0C2E3A"/>
              </a:solidFill>
              <a:latin typeface="Arvo"/>
              <a:ea typeface="Arvo"/>
              <a:cs typeface="Arvo"/>
              <a:sym typeface="Arv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Reflection Activity- 10</a:t>
            </a:r>
            <a:r>
              <a:rPr lang="en-US" b="1" i="1" dirty="0"/>
              <a:t>mins</a:t>
            </a:r>
            <a:endParaRPr lang="en-US" b="1" dirty="0"/>
          </a:p>
          <a:p>
            <a:pPr marL="0" lvl="0" indent="0" algn="l" rtl="0">
              <a:spcBef>
                <a:spcPts val="0"/>
              </a:spcBef>
              <a:spcAft>
                <a:spcPts val="0"/>
              </a:spcAft>
              <a:buNone/>
            </a:pPr>
            <a:r>
              <a:rPr lang="en-US" b="0" i="1" dirty="0"/>
              <a:t>Choose one of the social identities and write down at least 10 examples of what you’ve leaned about being that identity.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49148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7.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4698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675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5765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14" name="Title 1"/>
          <p:cNvSpPr>
            <a:spLocks noGrp="1"/>
          </p:cNvSpPr>
          <p:nvPr>
            <p:ph type="title"/>
          </p:nvPr>
        </p:nvSpPr>
        <p:spPr>
          <a:xfrm>
            <a:off x="715814" y="1549936"/>
            <a:ext cx="11115967"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715814"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7"/>
            <a:ext cx="2743200" cy="237549"/>
          </a:xfrm>
          <a:prstGeom prst="rect">
            <a:avLst/>
          </a:prstGeom>
        </p:spPr>
        <p:txBody>
          <a:bodyPr/>
          <a:lstStyle>
            <a:lvl1pPr>
              <a:defRPr sz="1100"/>
            </a:lvl1pPr>
          </a:lstStyle>
          <a:p>
            <a:fld id="{F79CB6C7-AD96-437F-A75B-A1987D8D9ACA}" type="datetime1">
              <a:rPr lang="en-US" smtClean="0"/>
              <a:t>7/18/2024</a:t>
            </a:fld>
            <a:endParaRPr lang="en-US"/>
          </a:p>
        </p:txBody>
      </p:sp>
      <p:sp>
        <p:nvSpPr>
          <p:cNvPr id="16" name="Footer Placeholder 4"/>
          <p:cNvSpPr>
            <a:spLocks noGrp="1"/>
          </p:cNvSpPr>
          <p:nvPr>
            <p:ph type="ftr" sz="quarter" idx="11"/>
          </p:nvPr>
        </p:nvSpPr>
        <p:spPr>
          <a:xfrm>
            <a:off x="4038600" y="6483927"/>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7" y="6483927"/>
            <a:ext cx="623453"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452458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415600" y="1633633"/>
            <a:ext cx="11360800" cy="447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20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 White ">
  <p:cSld name="Body - White ">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Clr>
                <a:srgbClr val="000000"/>
              </a:buClr>
              <a:buSzPts val="2100"/>
              <a:buNone/>
              <a:defRPr>
                <a:solidFill>
                  <a:srgbClr val="000000"/>
                </a:solidFill>
              </a:defRPr>
            </a:lvl1pPr>
            <a:lvl2pPr lvl="1" algn="l" rtl="0">
              <a:lnSpc>
                <a:spcPct val="100000"/>
              </a:lnSpc>
              <a:spcBef>
                <a:spcPts val="0"/>
              </a:spcBef>
              <a:spcAft>
                <a:spcPts val="0"/>
              </a:spcAft>
              <a:buClr>
                <a:srgbClr val="000000"/>
              </a:buClr>
              <a:buSzPts val="2100"/>
              <a:buNone/>
              <a:defRPr>
                <a:solidFill>
                  <a:srgbClr val="000000"/>
                </a:solidFill>
              </a:defRPr>
            </a:lvl2pPr>
            <a:lvl3pPr lvl="2" algn="l" rtl="0">
              <a:lnSpc>
                <a:spcPct val="100000"/>
              </a:lnSpc>
              <a:spcBef>
                <a:spcPts val="0"/>
              </a:spcBef>
              <a:spcAft>
                <a:spcPts val="0"/>
              </a:spcAft>
              <a:buClr>
                <a:srgbClr val="000000"/>
              </a:buClr>
              <a:buSzPts val="2100"/>
              <a:buNone/>
              <a:defRPr>
                <a:solidFill>
                  <a:srgbClr val="000000"/>
                </a:solidFill>
              </a:defRPr>
            </a:lvl3pPr>
            <a:lvl4pPr lvl="3" algn="l" rtl="0">
              <a:lnSpc>
                <a:spcPct val="100000"/>
              </a:lnSpc>
              <a:spcBef>
                <a:spcPts val="0"/>
              </a:spcBef>
              <a:spcAft>
                <a:spcPts val="0"/>
              </a:spcAft>
              <a:buClr>
                <a:srgbClr val="000000"/>
              </a:buClr>
              <a:buSzPts val="2100"/>
              <a:buNone/>
              <a:defRPr>
                <a:solidFill>
                  <a:srgbClr val="000000"/>
                </a:solidFill>
              </a:defRPr>
            </a:lvl4pPr>
            <a:lvl5pPr lvl="4" algn="l" rtl="0">
              <a:lnSpc>
                <a:spcPct val="100000"/>
              </a:lnSpc>
              <a:spcBef>
                <a:spcPts val="0"/>
              </a:spcBef>
              <a:spcAft>
                <a:spcPts val="0"/>
              </a:spcAft>
              <a:buClr>
                <a:srgbClr val="000000"/>
              </a:buClr>
              <a:buSzPts val="2100"/>
              <a:buNone/>
              <a:defRPr>
                <a:solidFill>
                  <a:srgbClr val="000000"/>
                </a:solidFill>
              </a:defRPr>
            </a:lvl5pPr>
            <a:lvl6pPr lvl="5" algn="l" rtl="0">
              <a:lnSpc>
                <a:spcPct val="100000"/>
              </a:lnSpc>
              <a:spcBef>
                <a:spcPts val="0"/>
              </a:spcBef>
              <a:spcAft>
                <a:spcPts val="0"/>
              </a:spcAft>
              <a:buClr>
                <a:srgbClr val="000000"/>
              </a:buClr>
              <a:buSzPts val="2100"/>
              <a:buNone/>
              <a:defRPr>
                <a:solidFill>
                  <a:srgbClr val="000000"/>
                </a:solidFill>
              </a:defRPr>
            </a:lvl6pPr>
            <a:lvl7pPr lvl="6" algn="l" rtl="0">
              <a:lnSpc>
                <a:spcPct val="100000"/>
              </a:lnSpc>
              <a:spcBef>
                <a:spcPts val="0"/>
              </a:spcBef>
              <a:spcAft>
                <a:spcPts val="0"/>
              </a:spcAft>
              <a:buClr>
                <a:srgbClr val="000000"/>
              </a:buClr>
              <a:buSzPts val="2100"/>
              <a:buNone/>
              <a:defRPr>
                <a:solidFill>
                  <a:srgbClr val="000000"/>
                </a:solidFill>
              </a:defRPr>
            </a:lvl7pPr>
            <a:lvl8pPr lvl="7" algn="l" rtl="0">
              <a:lnSpc>
                <a:spcPct val="100000"/>
              </a:lnSpc>
              <a:spcBef>
                <a:spcPts val="0"/>
              </a:spcBef>
              <a:spcAft>
                <a:spcPts val="0"/>
              </a:spcAft>
              <a:buClr>
                <a:srgbClr val="000000"/>
              </a:buClr>
              <a:buSzPts val="2100"/>
              <a:buNone/>
              <a:defRPr>
                <a:solidFill>
                  <a:srgbClr val="000000"/>
                </a:solidFill>
              </a:defRPr>
            </a:lvl8pPr>
            <a:lvl9pPr lvl="8" algn="l" rtl="0">
              <a:lnSpc>
                <a:spcPct val="100000"/>
              </a:lnSpc>
              <a:spcBef>
                <a:spcPts val="0"/>
              </a:spcBef>
              <a:spcAft>
                <a:spcPts val="0"/>
              </a:spcAft>
              <a:buClr>
                <a:srgbClr val="000000"/>
              </a:buClr>
              <a:buSzPts val="2100"/>
              <a:buNone/>
              <a:defRPr>
                <a:solidFill>
                  <a:srgbClr val="000000"/>
                </a:solidFill>
              </a:defRPr>
            </a:lvl9pPr>
          </a:lstStyle>
          <a:p>
            <a:endParaRPr/>
          </a:p>
        </p:txBody>
      </p:sp>
      <p:sp>
        <p:nvSpPr>
          <p:cNvPr id="62" name="Google Shape;62;p14"/>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Autofit/>
          </a:bodyPr>
          <a:lstStyle>
            <a:lvl1pPr marL="609585" lvl="0" indent="-423323" algn="l" rtl="0">
              <a:lnSpc>
                <a:spcPct val="115000"/>
              </a:lnSpc>
              <a:spcBef>
                <a:spcPts val="0"/>
              </a:spcBef>
              <a:spcAft>
                <a:spcPts val="0"/>
              </a:spcAft>
              <a:buSzPts val="1400"/>
              <a:buChar char="●"/>
              <a:defRPr/>
            </a:lvl1pPr>
            <a:lvl2pPr marL="1219170" lvl="1" indent="-423323" algn="l" rtl="0">
              <a:lnSpc>
                <a:spcPct val="115000"/>
              </a:lnSpc>
              <a:spcBef>
                <a:spcPts val="1600"/>
              </a:spcBef>
              <a:spcAft>
                <a:spcPts val="0"/>
              </a:spcAft>
              <a:buSzPts val="1400"/>
              <a:buChar char="○"/>
              <a:defRPr/>
            </a:lvl2pPr>
            <a:lvl3pPr marL="1828754" lvl="2" indent="-423323" algn="l" rtl="0">
              <a:lnSpc>
                <a:spcPct val="115000"/>
              </a:lnSpc>
              <a:spcBef>
                <a:spcPts val="1600"/>
              </a:spcBef>
              <a:spcAft>
                <a:spcPts val="0"/>
              </a:spcAft>
              <a:buSzPts val="1400"/>
              <a:buChar char="■"/>
              <a:defRPr/>
            </a:lvl3pPr>
            <a:lvl4pPr marL="2438339" lvl="3" indent="-423323" algn="l" rtl="0">
              <a:lnSpc>
                <a:spcPct val="115000"/>
              </a:lnSpc>
              <a:spcBef>
                <a:spcPts val="1600"/>
              </a:spcBef>
              <a:spcAft>
                <a:spcPts val="0"/>
              </a:spcAft>
              <a:buSzPts val="1400"/>
              <a:buChar char="●"/>
              <a:defRPr/>
            </a:lvl4pPr>
            <a:lvl5pPr marL="3047924" lvl="4" indent="-423323" algn="l" rtl="0">
              <a:lnSpc>
                <a:spcPct val="115000"/>
              </a:lnSpc>
              <a:spcBef>
                <a:spcPts val="1600"/>
              </a:spcBef>
              <a:spcAft>
                <a:spcPts val="0"/>
              </a:spcAft>
              <a:buSzPts val="1400"/>
              <a:buChar char="○"/>
              <a:defRPr/>
            </a:lvl5pPr>
            <a:lvl6pPr marL="3657509" lvl="5" indent="-423323" algn="l" rtl="0">
              <a:lnSpc>
                <a:spcPct val="115000"/>
              </a:lnSpc>
              <a:spcBef>
                <a:spcPts val="1600"/>
              </a:spcBef>
              <a:spcAft>
                <a:spcPts val="0"/>
              </a:spcAft>
              <a:buSzPts val="1400"/>
              <a:buChar char="■"/>
              <a:defRPr/>
            </a:lvl6pPr>
            <a:lvl7pPr marL="4267093" lvl="6" indent="-423323" algn="l" rtl="0">
              <a:lnSpc>
                <a:spcPct val="115000"/>
              </a:lnSpc>
              <a:spcBef>
                <a:spcPts val="1600"/>
              </a:spcBef>
              <a:spcAft>
                <a:spcPts val="0"/>
              </a:spcAft>
              <a:buSzPts val="1400"/>
              <a:buChar char="●"/>
              <a:defRPr/>
            </a:lvl7pPr>
            <a:lvl8pPr marL="4876678" lvl="7" indent="-423323" algn="l" rtl="0">
              <a:lnSpc>
                <a:spcPct val="115000"/>
              </a:lnSpc>
              <a:spcBef>
                <a:spcPts val="1600"/>
              </a:spcBef>
              <a:spcAft>
                <a:spcPts val="0"/>
              </a:spcAft>
              <a:buSzPts val="1400"/>
              <a:buChar char="○"/>
              <a:defRPr/>
            </a:lvl8pPr>
            <a:lvl9pPr marL="5486263" lvl="8" indent="-423323" algn="l" rtl="0">
              <a:lnSpc>
                <a:spcPct val="115000"/>
              </a:lnSpc>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1816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
        <p:cNvGrpSpPr/>
        <p:nvPr/>
      </p:nvGrpSpPr>
      <p:grpSpPr>
        <a:xfrm>
          <a:off x="0" y="0"/>
          <a:ext cx="0" cy="0"/>
          <a:chOff x="0" y="0"/>
          <a:chExt cx="0" cy="0"/>
        </a:xfrm>
      </p:grpSpPr>
      <p:sp>
        <p:nvSpPr>
          <p:cNvPr id="42" name="Google Shape;42;p8"/>
          <p:cNvSpPr/>
          <p:nvPr/>
        </p:nvSpPr>
        <p:spPr>
          <a:xfrm>
            <a:off x="0" y="6727600"/>
            <a:ext cx="12192000" cy="13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8"/>
          <p:cNvSpPr txBox="1">
            <a:spLocks noGrp="1"/>
          </p:cNvSpPr>
          <p:nvPr>
            <p:ph type="title"/>
          </p:nvPr>
        </p:nvSpPr>
        <p:spPr>
          <a:xfrm>
            <a:off x="653667" y="600200"/>
            <a:ext cx="78384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4" name="Google Shape;44;p8"/>
          <p:cNvSpPr txBox="1">
            <a:spLocks noGrp="1"/>
          </p:cNvSpPr>
          <p:nvPr>
            <p:ph type="sldNum" idx="12"/>
          </p:nvPr>
        </p:nvSpPr>
        <p:spPr>
          <a:xfrm>
            <a:off x="11296611" y="6217622"/>
            <a:ext cx="7316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83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838200" y="6399147"/>
            <a:ext cx="1113632"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939096" y="6445500"/>
            <a:ext cx="5046616" cy="207749"/>
          </a:xfrm>
          <a:prstGeom prst="rect">
            <a:avLst/>
          </a:prstGeom>
          <a:noFill/>
        </p:spPr>
        <p:txBody>
          <a:bodyPr wrap="square" rtlCol="0">
            <a:spAutoFit/>
          </a:bodyPr>
          <a:lstStyle/>
          <a:p>
            <a:r>
              <a:rPr lang="en-US" sz="750" i="1">
                <a:solidFill>
                  <a:schemeClr val="bg1">
                    <a:lumMod val="50000"/>
                  </a:schemeClr>
                </a:solidFill>
              </a:rPr>
              <a:t>Note: All material licensed under Creative Commons Attribution 4.0 International License.</a:t>
            </a:r>
          </a:p>
        </p:txBody>
      </p:sp>
      <p:sp>
        <p:nvSpPr>
          <p:cNvPr id="13" name="Rectangle 12" descr="Yellow sidebar"/>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0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213445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7/18/2024</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916022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7/18/2024</a:t>
            </a:fld>
            <a:endParaRPr lang="en-US"/>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8459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060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7/18/2024</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337712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7/18/2024</a:t>
            </a:fld>
            <a:endParaRPr lang="en-US"/>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97624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7/18/2024</a:t>
            </a:fld>
            <a:endParaRPr lang="en-US"/>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87708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7/18/2024</a:t>
            </a:fld>
            <a:endParaRPr lang="en-US"/>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117076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7/18/2024</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037345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7/18/2024</a:t>
            </a:fld>
            <a:endParaRPr lang="en-US"/>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55752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52766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919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152021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pic>
        <p:nvPicPr>
          <p:cNvPr id="17" name="Google Shape;17;p82" descr="Community and Technical Colleges. Washington State Board."/>
          <p:cNvPicPr preferRelativeResize="0"/>
          <p:nvPr/>
        </p:nvPicPr>
        <p:blipFill rotWithShape="1">
          <a:blip r:embed="rId2">
            <a:alphaModFix/>
          </a:blip>
          <a:srcRect t="12671"/>
          <a:stretch/>
        </p:blipFill>
        <p:spPr>
          <a:xfrm>
            <a:off x="140396" y="154005"/>
            <a:ext cx="4381861" cy="1231537"/>
          </a:xfrm>
          <a:prstGeom prst="rect">
            <a:avLst/>
          </a:prstGeom>
          <a:noFill/>
          <a:ln>
            <a:noFill/>
          </a:ln>
        </p:spPr>
      </p:pic>
      <p:pic>
        <p:nvPicPr>
          <p:cNvPr id="18" name="Google Shape;18;p82"/>
          <p:cNvPicPr preferRelativeResize="0"/>
          <p:nvPr/>
        </p:nvPicPr>
        <p:blipFill rotWithShape="1">
          <a:blip r:embed="rId3">
            <a:alphaModFix/>
          </a:blip>
          <a:srcRect t="42266"/>
          <a:stretch/>
        </p:blipFill>
        <p:spPr>
          <a:xfrm>
            <a:off x="6768392" y="1"/>
            <a:ext cx="5423608" cy="1481791"/>
          </a:xfrm>
          <a:prstGeom prst="rect">
            <a:avLst/>
          </a:prstGeom>
          <a:noFill/>
          <a:ln>
            <a:noFill/>
          </a:ln>
        </p:spPr>
      </p:pic>
      <p:sp>
        <p:nvSpPr>
          <p:cNvPr id="19" name="Google Shape;19;p82"/>
          <p:cNvSpPr txBox="1">
            <a:spLocks noGrp="1"/>
          </p:cNvSpPr>
          <p:nvPr>
            <p:ph type="title"/>
          </p:nvPr>
        </p:nvSpPr>
        <p:spPr>
          <a:xfrm>
            <a:off x="628651" y="1481790"/>
            <a:ext cx="10960100" cy="4889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3764"/>
              </a:buClr>
              <a:buSzPts val="3600"/>
              <a:buFont typeface="Libre Franklin Medium"/>
              <a:buNone/>
              <a:defRPr sz="3600" b="0">
                <a:solidFill>
                  <a:srgbClr val="003764"/>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82"/>
          <p:cNvSpPr txBox="1">
            <a:spLocks noGrp="1"/>
          </p:cNvSpPr>
          <p:nvPr>
            <p:ph type="body" idx="1"/>
          </p:nvPr>
        </p:nvSpPr>
        <p:spPr>
          <a:xfrm>
            <a:off x="628651" y="2098675"/>
            <a:ext cx="10960100" cy="45926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1pPr>
            <a:lvl2pPr marL="914400" marR="0" lvl="1" indent="-355600" algn="l" rtl="0">
              <a:lnSpc>
                <a:spcPct val="90000"/>
              </a:lnSpc>
              <a:spcBef>
                <a:spcPts val="500"/>
              </a:spcBef>
              <a:spcAft>
                <a:spcPts val="0"/>
              </a:spcAft>
              <a:buClr>
                <a:srgbClr val="3E576B"/>
              </a:buClr>
              <a:buSzPts val="2000"/>
              <a:buFont typeface="Arial"/>
              <a:buChar char="•"/>
              <a:defRPr sz="2000" b="0" i="0" u="none" strike="noStrike" cap="none">
                <a:solidFill>
                  <a:srgbClr val="003764"/>
                </a:solidFill>
                <a:latin typeface="Libre Franklin"/>
                <a:ea typeface="Libre Franklin"/>
                <a:cs typeface="Libre Franklin"/>
                <a:sym typeface="Libre Franklin"/>
              </a:defRPr>
            </a:lvl2pPr>
            <a:lvl3pPr marL="1371600" marR="0" lvl="2" indent="-330200" algn="l" rtl="0">
              <a:lnSpc>
                <a:spcPct val="90000"/>
              </a:lnSpc>
              <a:spcBef>
                <a:spcPts val="500"/>
              </a:spcBef>
              <a:spcAft>
                <a:spcPts val="0"/>
              </a:spcAft>
              <a:buClr>
                <a:srgbClr val="003764"/>
              </a:buClr>
              <a:buSzPts val="1600"/>
              <a:buFont typeface="Arial"/>
              <a:buChar char="•"/>
              <a:defRPr sz="1600" b="0" i="0" u="none" strike="noStrike" cap="none">
                <a:solidFill>
                  <a:srgbClr val="003764"/>
                </a:solidFill>
                <a:latin typeface="Libre Franklin"/>
                <a:ea typeface="Libre Franklin"/>
                <a:cs typeface="Libre Franklin"/>
                <a:sym typeface="Libre Franklin"/>
              </a:defRPr>
            </a:lvl3pPr>
            <a:lvl4pPr marL="1828800" marR="0" lvl="3" indent="-304800" algn="l" rtl="0">
              <a:lnSpc>
                <a:spcPct val="90000"/>
              </a:lnSpc>
              <a:spcBef>
                <a:spcPts val="500"/>
              </a:spcBef>
              <a:spcAft>
                <a:spcPts val="0"/>
              </a:spcAft>
              <a:buClr>
                <a:srgbClr val="003764"/>
              </a:buClr>
              <a:buSzPts val="1200"/>
              <a:buFont typeface="Arial"/>
              <a:buChar char="•"/>
              <a:defRPr sz="1200" b="0" i="0" u="none" strike="noStrike" cap="none">
                <a:solidFill>
                  <a:srgbClr val="003764"/>
                </a:solidFill>
                <a:latin typeface="Libre Franklin"/>
                <a:ea typeface="Libre Franklin"/>
                <a:cs typeface="Libre Franklin"/>
                <a:sym typeface="Libre Franklin"/>
              </a:defRPr>
            </a:lvl4pPr>
            <a:lvl5pPr marL="2286000" marR="0" lvl="4" indent="-304800" algn="l" rtl="0">
              <a:lnSpc>
                <a:spcPct val="90000"/>
              </a:lnSpc>
              <a:spcBef>
                <a:spcPts val="500"/>
              </a:spcBef>
              <a:spcAft>
                <a:spcPts val="0"/>
              </a:spcAft>
              <a:buClr>
                <a:srgbClr val="003764"/>
              </a:buClr>
              <a:buSzPts val="1200"/>
              <a:buFont typeface="Arial"/>
              <a:buChar char="•"/>
              <a:defRPr sz="12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1" name="Google Shape;21;p82"/>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141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4413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628651" y="1481790"/>
            <a:ext cx="10960100"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4" name="Content Placeholder 3"/>
          <p:cNvSpPr>
            <a:spLocks noGrp="1"/>
          </p:cNvSpPr>
          <p:nvPr>
            <p:ph sz="quarter" idx="13"/>
          </p:nvPr>
        </p:nvSpPr>
        <p:spPr>
          <a:xfrm>
            <a:off x="628651" y="2098675"/>
            <a:ext cx="10960100"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2917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40396" y="154005"/>
            <a:ext cx="4381861" cy="1231537"/>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6768392" y="1"/>
            <a:ext cx="5423608"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628651" y="1481790"/>
            <a:ext cx="10960100"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p>
        </p:txBody>
      </p:sp>
      <p:sp>
        <p:nvSpPr>
          <p:cNvPr id="4" name="Content Placeholder 3"/>
          <p:cNvSpPr>
            <a:spLocks noGrp="1"/>
          </p:cNvSpPr>
          <p:nvPr>
            <p:ph sz="quarter" idx="13"/>
          </p:nvPr>
        </p:nvSpPr>
        <p:spPr>
          <a:xfrm>
            <a:off x="628651" y="2098675"/>
            <a:ext cx="10960100"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184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9715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854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30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376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7138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458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907089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6829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depts.washington.edu/geograph/diversity/HarroCof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depts.washington.edu/geograph/diversity/HarroCofL.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fif"/></Relationships>
</file>

<file path=ppt/slides/_rels/slide26.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jfif"/></Relationships>
</file>

<file path=ppt/slides/_rels/slide27.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jfi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8.jf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0.jfif"/></Relationships>
</file>

<file path=ppt/slides/_rels/slide31.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3.jfif"/><Relationship Id="rId4" Type="http://schemas.openxmlformats.org/officeDocument/2006/relationships/image" Target="../media/image42.jfif"/></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watch?v=DivHxYL52Fg"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mailto:magunn@sbctc.edu"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365F66-0EF5-4ABB-80B2-7F8E80D1289B}"/>
              </a:ext>
            </a:extLst>
          </p:cNvPr>
          <p:cNvSpPr>
            <a:spLocks noGrp="1"/>
          </p:cNvSpPr>
          <p:nvPr>
            <p:ph type="title"/>
          </p:nvPr>
        </p:nvSpPr>
        <p:spPr>
          <a:xfrm>
            <a:off x="1198359" y="1954345"/>
            <a:ext cx="9795279" cy="1925157"/>
          </a:xfrm>
        </p:spPr>
        <p:txBody>
          <a:bodyPr>
            <a:normAutofit/>
          </a:bodyPr>
          <a:lstStyle/>
          <a:p>
            <a:pPr algn="ctr"/>
            <a:r>
              <a:rPr lang="en-US" dirty="0">
                <a:solidFill>
                  <a:srgbClr val="003764"/>
                </a:solidFill>
                <a:latin typeface="+mn-lt"/>
              </a:rPr>
              <a:t>Adult Education is </a:t>
            </a:r>
            <a:br>
              <a:rPr lang="en-US" dirty="0">
                <a:solidFill>
                  <a:srgbClr val="003764"/>
                </a:solidFill>
                <a:latin typeface="+mn-lt"/>
              </a:rPr>
            </a:br>
            <a:r>
              <a:rPr lang="en-US" dirty="0">
                <a:solidFill>
                  <a:srgbClr val="003764"/>
                </a:solidFill>
                <a:latin typeface="+mn-lt"/>
              </a:rPr>
              <a:t>Social and Economic Justice </a:t>
            </a:r>
          </a:p>
        </p:txBody>
      </p:sp>
      <p:sp>
        <p:nvSpPr>
          <p:cNvPr id="4" name="Text Placeholder 3">
            <a:extLst>
              <a:ext uri="{FF2B5EF4-FFF2-40B4-BE49-F238E27FC236}">
                <a16:creationId xmlns:a16="http://schemas.microsoft.com/office/drawing/2014/main" id="{A63ADEAF-DC89-4F78-BCFB-FE35055017E9}"/>
              </a:ext>
            </a:extLst>
          </p:cNvPr>
          <p:cNvSpPr>
            <a:spLocks noGrp="1"/>
          </p:cNvSpPr>
          <p:nvPr>
            <p:ph type="body" idx="1"/>
          </p:nvPr>
        </p:nvSpPr>
        <p:spPr>
          <a:xfrm>
            <a:off x="1624208" y="4431196"/>
            <a:ext cx="8943583" cy="1925156"/>
          </a:xfrm>
        </p:spPr>
        <p:txBody>
          <a:bodyPr vert="horz" lIns="91440" tIns="45720" rIns="91440" bIns="45720" rtlCol="0" anchor="t">
            <a:normAutofit/>
          </a:bodyPr>
          <a:lstStyle/>
          <a:p>
            <a:pPr algn="ctr"/>
            <a:r>
              <a:rPr lang="en-US">
                <a:solidFill>
                  <a:srgbClr val="003764"/>
                </a:solidFill>
              </a:rPr>
              <a:t>MarcusAntonio Gunn, ABD</a:t>
            </a:r>
            <a:endParaRPr lang="en-US" dirty="0"/>
          </a:p>
          <a:p>
            <a:pPr algn="ctr"/>
            <a:r>
              <a:rPr lang="en-US" dirty="0">
                <a:solidFill>
                  <a:srgbClr val="003764"/>
                </a:solidFill>
              </a:rPr>
              <a:t>Policy Associate, Basic Education for Adults</a:t>
            </a:r>
            <a:endParaRPr lang="en-US" dirty="0">
              <a:solidFill>
                <a:srgbClr val="003764"/>
              </a:solidFill>
              <a:cs typeface="Calibri" panose="020F0502020204030204"/>
            </a:endParaRPr>
          </a:p>
          <a:p>
            <a:pPr algn="ctr"/>
            <a:r>
              <a:rPr lang="en-US" dirty="0">
                <a:solidFill>
                  <a:srgbClr val="003764"/>
                </a:solidFill>
              </a:rPr>
              <a:t>EDI &amp; Barrier Mitigation</a:t>
            </a:r>
          </a:p>
          <a:p>
            <a:pPr algn="ctr"/>
            <a:r>
              <a:rPr lang="en-US" dirty="0">
                <a:solidFill>
                  <a:srgbClr val="003764"/>
                </a:solidFill>
                <a:cs typeface="Calibri" panose="020F0502020204030204"/>
              </a:rPr>
              <a:t>Washington State for Community and Technical Colleges</a:t>
            </a:r>
          </a:p>
        </p:txBody>
      </p:sp>
      <p:sp>
        <p:nvSpPr>
          <p:cNvPr id="2" name="Slide Number Placeholder 1">
            <a:extLst>
              <a:ext uri="{FF2B5EF4-FFF2-40B4-BE49-F238E27FC236}">
                <a16:creationId xmlns:a16="http://schemas.microsoft.com/office/drawing/2014/main" id="{2EC35021-F629-41B6-88EE-7424ED1967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88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of the cyclye of socialization with 8 sections: Core, the beginning, first socialization, institutional and cultural socialization, enforcements, results, direction for change/actions ">
            <a:extLst>
              <a:ext uri="{FF2B5EF4-FFF2-40B4-BE49-F238E27FC236}">
                <a16:creationId xmlns:a16="http://schemas.microsoft.com/office/drawing/2014/main" id="{19559E50-804C-44AB-BE4E-5054019A7A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2219" y="631598"/>
            <a:ext cx="8427563" cy="6089879"/>
          </a:xfrm>
          <a:prstGeom prst="rect">
            <a:avLst/>
          </a:prstGeom>
        </p:spPr>
      </p:pic>
      <p:sp>
        <p:nvSpPr>
          <p:cNvPr id="8" name="Title 7">
            <a:extLst>
              <a:ext uri="{FF2B5EF4-FFF2-40B4-BE49-F238E27FC236}">
                <a16:creationId xmlns:a16="http://schemas.microsoft.com/office/drawing/2014/main" id="{48442748-DDE5-4FC2-B74D-6BED30F3A642}"/>
              </a:ext>
            </a:extLst>
          </p:cNvPr>
          <p:cNvSpPr>
            <a:spLocks noGrp="1"/>
          </p:cNvSpPr>
          <p:nvPr>
            <p:ph type="ctrTitle"/>
          </p:nvPr>
        </p:nvSpPr>
        <p:spPr>
          <a:xfrm>
            <a:off x="2525838" y="9427"/>
            <a:ext cx="7140322" cy="772998"/>
          </a:xfrm>
        </p:spPr>
        <p:txBody>
          <a:bodyPr>
            <a:normAutofit fontScale="90000"/>
          </a:bodyPr>
          <a:lstStyle/>
          <a:p>
            <a:r>
              <a:rPr lang="en-US" dirty="0"/>
              <a:t>Cycles of Socialization</a:t>
            </a:r>
          </a:p>
        </p:txBody>
      </p:sp>
      <p:sp>
        <p:nvSpPr>
          <p:cNvPr id="4" name="Slide Number Placeholder 3">
            <a:extLst>
              <a:ext uri="{FF2B5EF4-FFF2-40B4-BE49-F238E27FC236}">
                <a16:creationId xmlns:a16="http://schemas.microsoft.com/office/drawing/2014/main" id="{0FEE34EF-A0E2-4977-8E70-218AB62FF121}"/>
              </a:ext>
            </a:extLst>
          </p:cNvPr>
          <p:cNvSpPr>
            <a:spLocks noGrp="1"/>
          </p:cNvSpPr>
          <p:nvPr>
            <p:ph type="sldNum" sz="quarter" idx="12"/>
          </p:nvPr>
        </p:nvSpPr>
        <p:spPr>
          <a:xfrm>
            <a:off x="8502840" y="30802"/>
            <a:ext cx="2057400" cy="365125"/>
          </a:xfrm>
        </p:spPr>
        <p:txBody>
          <a:bodyPr/>
          <a:lstStyle/>
          <a:p>
            <a:fld id="{DEE5BC03-7CE3-4FE3-BC0A-0ACCA8AC1F24}" type="slidenum">
              <a:rPr lang="en-US" smtClean="0"/>
              <a:pPr/>
              <a:t>10</a:t>
            </a:fld>
            <a:endParaRPr lang="en-US" dirty="0"/>
          </a:p>
        </p:txBody>
      </p:sp>
      <p:sp>
        <p:nvSpPr>
          <p:cNvPr id="2" name="Rectangle 1">
            <a:extLst>
              <a:ext uri="{FF2B5EF4-FFF2-40B4-BE49-F238E27FC236}">
                <a16:creationId xmlns:a16="http://schemas.microsoft.com/office/drawing/2014/main" id="{3F31FF97-8D97-4308-8B2B-A94AD96CB784}"/>
              </a:ext>
            </a:extLst>
          </p:cNvPr>
          <p:cNvSpPr/>
          <p:nvPr/>
        </p:nvSpPr>
        <p:spPr>
          <a:xfrm>
            <a:off x="7305040" y="6180869"/>
            <a:ext cx="3362960" cy="646331"/>
          </a:xfrm>
          <a:prstGeom prst="rect">
            <a:avLst/>
          </a:prstGeom>
        </p:spPr>
        <p:txBody>
          <a:bodyPr wrap="square">
            <a:spAutoFit/>
          </a:bodyPr>
          <a:lstStyle/>
          <a:p>
            <a:r>
              <a:rPr lang="en-US" sz="1200" dirty="0" err="1">
                <a:solidFill>
                  <a:srgbClr val="006600"/>
                </a:solidFill>
                <a:latin typeface="Candara" panose="020E0502030303020204" pitchFamily="34" charset="0"/>
              </a:rPr>
              <a:t>Harro</a:t>
            </a:r>
            <a:r>
              <a:rPr lang="en-US" sz="1200" dirty="0">
                <a:solidFill>
                  <a:srgbClr val="006600"/>
                </a:solidFill>
                <a:latin typeface="Candara" panose="020E0502030303020204" pitchFamily="34" charset="0"/>
              </a:rPr>
              <a:t>, B (2013) </a:t>
            </a:r>
            <a:r>
              <a:rPr lang="en-US" sz="1200" dirty="0">
                <a:latin typeface="Candara" panose="020E0502030303020204" pitchFamily="34" charset="0"/>
                <a:hlinkClick r:id="rId4"/>
              </a:rPr>
              <a:t>The cycle of socialization</a:t>
            </a:r>
            <a:r>
              <a:rPr lang="en-US" sz="1200" dirty="0">
                <a:solidFill>
                  <a:srgbClr val="006600"/>
                </a:solidFill>
                <a:latin typeface="Candara" panose="020E0502030303020204" pitchFamily="34" charset="0"/>
              </a:rPr>
              <a:t>, in Adams et al. (eds.)</a:t>
            </a:r>
            <a:r>
              <a:rPr lang="en-US" sz="1200" i="1" dirty="0">
                <a:solidFill>
                  <a:srgbClr val="006600"/>
                </a:solidFill>
                <a:latin typeface="Candara" panose="020E0502030303020204" pitchFamily="34" charset="0"/>
              </a:rPr>
              <a:t> Readings for diversity and social justice</a:t>
            </a:r>
            <a:r>
              <a:rPr lang="en-US" sz="1200" dirty="0">
                <a:solidFill>
                  <a:srgbClr val="006600"/>
                </a:solidFill>
                <a:latin typeface="Candara" panose="020E0502030303020204" pitchFamily="34" charset="0"/>
              </a:rPr>
              <a:t>, 45-52.</a:t>
            </a:r>
            <a:endParaRPr lang="en-US" sz="1200" dirty="0"/>
          </a:p>
        </p:txBody>
      </p:sp>
    </p:spTree>
    <p:extLst>
      <p:ext uri="{BB962C8B-B14F-4D97-AF65-F5344CB8AC3E}">
        <p14:creationId xmlns:p14="http://schemas.microsoft.com/office/powerpoint/2010/main" val="205248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442748-DDE5-4FC2-B74D-6BED30F3A642}"/>
              </a:ext>
            </a:extLst>
          </p:cNvPr>
          <p:cNvSpPr>
            <a:spLocks noGrp="1"/>
          </p:cNvSpPr>
          <p:nvPr>
            <p:ph type="ctrTitle"/>
          </p:nvPr>
        </p:nvSpPr>
        <p:spPr>
          <a:xfrm>
            <a:off x="2735826" y="131564"/>
            <a:ext cx="7076453" cy="740169"/>
          </a:xfrm>
        </p:spPr>
        <p:txBody>
          <a:bodyPr>
            <a:normAutofit fontScale="90000"/>
          </a:bodyPr>
          <a:lstStyle/>
          <a:p>
            <a:r>
              <a:rPr lang="en-US" dirty="0"/>
              <a:t>Cycles of Liberation</a:t>
            </a:r>
          </a:p>
        </p:txBody>
      </p:sp>
      <p:sp>
        <p:nvSpPr>
          <p:cNvPr id="4" name="Slide Number Placeholder 3">
            <a:extLst>
              <a:ext uri="{FF2B5EF4-FFF2-40B4-BE49-F238E27FC236}">
                <a16:creationId xmlns:a16="http://schemas.microsoft.com/office/drawing/2014/main" id="{0FEE34EF-A0E2-4977-8E70-218AB62FF121}"/>
              </a:ext>
            </a:extLst>
          </p:cNvPr>
          <p:cNvSpPr>
            <a:spLocks noGrp="1"/>
          </p:cNvSpPr>
          <p:nvPr>
            <p:ph type="sldNum" sz="quarter" idx="12"/>
          </p:nvPr>
        </p:nvSpPr>
        <p:spPr>
          <a:xfrm>
            <a:off x="8427475" y="96400"/>
            <a:ext cx="2057400" cy="365125"/>
          </a:xfrm>
        </p:spPr>
        <p:txBody>
          <a:bodyPr/>
          <a:lstStyle/>
          <a:p>
            <a:fld id="{DEE5BC03-7CE3-4FE3-BC0A-0ACCA8AC1F24}" type="slidenum">
              <a:rPr lang="en-US" smtClean="0"/>
              <a:pPr/>
              <a:t>11</a:t>
            </a:fld>
            <a:endParaRPr lang="en-US" dirty="0"/>
          </a:p>
        </p:txBody>
      </p:sp>
      <p:pic>
        <p:nvPicPr>
          <p:cNvPr id="3" name="Picture 2" descr="Chart of the cycles of liberation, hand drawn/written, in a cyclical motion.">
            <a:extLst>
              <a:ext uri="{FF2B5EF4-FFF2-40B4-BE49-F238E27FC236}">
                <a16:creationId xmlns:a16="http://schemas.microsoft.com/office/drawing/2014/main" id="{302CA841-261F-413D-9803-9D7C7AA832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23707" y="871732"/>
            <a:ext cx="8344586" cy="5250064"/>
          </a:xfrm>
          <a:prstGeom prst="rect">
            <a:avLst/>
          </a:prstGeom>
        </p:spPr>
      </p:pic>
      <p:sp>
        <p:nvSpPr>
          <p:cNvPr id="5" name="Rectangle 4">
            <a:extLst>
              <a:ext uri="{FF2B5EF4-FFF2-40B4-BE49-F238E27FC236}">
                <a16:creationId xmlns:a16="http://schemas.microsoft.com/office/drawing/2014/main" id="{58BF4189-EC9D-44C5-907F-B6A44728EAF2}"/>
              </a:ext>
            </a:extLst>
          </p:cNvPr>
          <p:cNvSpPr/>
          <p:nvPr/>
        </p:nvSpPr>
        <p:spPr>
          <a:xfrm>
            <a:off x="4239386" y="6264773"/>
            <a:ext cx="3713229" cy="461665"/>
          </a:xfrm>
          <a:prstGeom prst="rect">
            <a:avLst/>
          </a:prstGeom>
        </p:spPr>
        <p:txBody>
          <a:bodyPr wrap="square">
            <a:spAutoFit/>
          </a:bodyPr>
          <a:lstStyle/>
          <a:p>
            <a:r>
              <a:rPr lang="en-US" sz="1200" dirty="0" err="1">
                <a:solidFill>
                  <a:srgbClr val="006600"/>
                </a:solidFill>
                <a:latin typeface="Candara" panose="020E0502030303020204" pitchFamily="34" charset="0"/>
              </a:rPr>
              <a:t>Harro</a:t>
            </a:r>
            <a:r>
              <a:rPr lang="en-US" sz="1200" dirty="0">
                <a:solidFill>
                  <a:srgbClr val="006600"/>
                </a:solidFill>
                <a:latin typeface="Candara" panose="020E0502030303020204" pitchFamily="34" charset="0"/>
              </a:rPr>
              <a:t>, B (2013) </a:t>
            </a:r>
            <a:r>
              <a:rPr lang="en-US" sz="1200" dirty="0">
                <a:latin typeface="Candara" panose="020E0502030303020204" pitchFamily="34" charset="0"/>
                <a:hlinkClick r:id="rId4"/>
              </a:rPr>
              <a:t>The cycle of liberation</a:t>
            </a:r>
            <a:r>
              <a:rPr lang="en-US" sz="1200" dirty="0">
                <a:solidFill>
                  <a:srgbClr val="006600"/>
                </a:solidFill>
                <a:latin typeface="Candara" panose="020E0502030303020204" pitchFamily="34" charset="0"/>
              </a:rPr>
              <a:t>, in Adams et al. (eds.) </a:t>
            </a:r>
            <a:r>
              <a:rPr lang="en-US" sz="1200" i="1" dirty="0">
                <a:solidFill>
                  <a:srgbClr val="006600"/>
                </a:solidFill>
                <a:latin typeface="Candara" panose="020E0502030303020204" pitchFamily="34" charset="0"/>
              </a:rPr>
              <a:t>Readings for diversity and social justice</a:t>
            </a:r>
            <a:r>
              <a:rPr lang="en-US" sz="1200" dirty="0">
                <a:solidFill>
                  <a:srgbClr val="006600"/>
                </a:solidFill>
                <a:latin typeface="Candara" panose="020E0502030303020204" pitchFamily="34" charset="0"/>
              </a:rPr>
              <a:t>, 618-624.</a:t>
            </a:r>
            <a:endParaRPr lang="en-US" sz="1200" dirty="0"/>
          </a:p>
        </p:txBody>
      </p:sp>
    </p:spTree>
    <p:extLst>
      <p:ext uri="{BB962C8B-B14F-4D97-AF65-F5344CB8AC3E}">
        <p14:creationId xmlns:p14="http://schemas.microsoft.com/office/powerpoint/2010/main" val="161250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5294-F4E5-8A44-21DD-8C4B15FE8F25}"/>
              </a:ext>
            </a:extLst>
          </p:cNvPr>
          <p:cNvSpPr>
            <a:spLocks noGrp="1"/>
          </p:cNvSpPr>
          <p:nvPr>
            <p:ph type="ctrTitle"/>
          </p:nvPr>
        </p:nvSpPr>
        <p:spPr>
          <a:xfrm>
            <a:off x="1524000" y="317691"/>
            <a:ext cx="9144000" cy="840549"/>
          </a:xfrm>
        </p:spPr>
        <p:txBody>
          <a:bodyPr>
            <a:normAutofit fontScale="90000"/>
          </a:bodyPr>
          <a:lstStyle/>
          <a:p>
            <a:r>
              <a:rPr lang="en-US" dirty="0"/>
              <a:t>AND……. BREATH</a:t>
            </a:r>
          </a:p>
        </p:txBody>
      </p:sp>
      <p:pic>
        <p:nvPicPr>
          <p:cNvPr id="14" name="Picture 13" descr="Gif of a breathing activity depicting a ball bouncing up a line in the shape of stairs labeled inhale, then the line flattens and the red ball rolls down labeled exhale">
            <a:extLst>
              <a:ext uri="{FF2B5EF4-FFF2-40B4-BE49-F238E27FC236}">
                <a16:creationId xmlns:a16="http://schemas.microsoft.com/office/drawing/2014/main" id="{61BD5F86-99AE-4287-ADB3-8E28DD43D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
        <p:nvSpPr>
          <p:cNvPr id="7" name="Slide Number Placeholder 6">
            <a:extLst>
              <a:ext uri="{FF2B5EF4-FFF2-40B4-BE49-F238E27FC236}">
                <a16:creationId xmlns:a16="http://schemas.microsoft.com/office/drawing/2014/main" id="{B16184EF-945F-4C25-AD1C-C41260AE8FA2}"/>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88479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56918-F549-407D-912E-69AE2B272CBB}"/>
              </a:ext>
            </a:extLst>
          </p:cNvPr>
          <p:cNvSpPr>
            <a:spLocks noGrp="1"/>
          </p:cNvSpPr>
          <p:nvPr>
            <p:ph type="title"/>
          </p:nvPr>
        </p:nvSpPr>
        <p:spPr>
          <a:xfrm>
            <a:off x="1955453" y="1643217"/>
            <a:ext cx="8141094" cy="1785783"/>
          </a:xfrm>
        </p:spPr>
        <p:txBody>
          <a:bodyPr>
            <a:normAutofit fontScale="90000"/>
          </a:bodyPr>
          <a:lstStyle/>
          <a:p>
            <a:r>
              <a:rPr lang="en-US" dirty="0">
                <a:solidFill>
                  <a:srgbClr val="003764"/>
                </a:solidFill>
                <a:latin typeface="+mn-lt"/>
              </a:rPr>
              <a:t>Starting with Re-Education;</a:t>
            </a:r>
            <a:br>
              <a:rPr lang="en-US" dirty="0">
                <a:solidFill>
                  <a:srgbClr val="003764"/>
                </a:solidFill>
                <a:latin typeface="+mn-lt"/>
              </a:rPr>
            </a:br>
            <a:r>
              <a:rPr lang="en-US" dirty="0">
                <a:solidFill>
                  <a:srgbClr val="003764"/>
                </a:solidFill>
                <a:latin typeface="+mn-lt"/>
              </a:rPr>
              <a:t>Situating History </a:t>
            </a:r>
          </a:p>
        </p:txBody>
      </p:sp>
      <p:sp>
        <p:nvSpPr>
          <p:cNvPr id="6" name="Text Placeholder 5">
            <a:extLst>
              <a:ext uri="{FF2B5EF4-FFF2-40B4-BE49-F238E27FC236}">
                <a16:creationId xmlns:a16="http://schemas.microsoft.com/office/drawing/2014/main" id="{BEAE6EA4-0E9A-4AAA-BDE7-DCA0D820A0C5}"/>
              </a:ext>
            </a:extLst>
          </p:cNvPr>
          <p:cNvSpPr>
            <a:spLocks noGrp="1"/>
          </p:cNvSpPr>
          <p:nvPr>
            <p:ph type="body" idx="1"/>
          </p:nvPr>
        </p:nvSpPr>
        <p:spPr>
          <a:xfrm>
            <a:off x="1508626" y="3825893"/>
            <a:ext cx="8587921" cy="1500187"/>
          </a:xfrm>
        </p:spPr>
        <p:txBody>
          <a:bodyPr>
            <a:normAutofit/>
          </a:bodyPr>
          <a:lstStyle/>
          <a:p>
            <a:pPr lvl="1"/>
            <a:r>
              <a:rPr lang="en-US" sz="3000" strike="sngStrike" dirty="0">
                <a:solidFill>
                  <a:srgbClr val="003764"/>
                </a:solidFill>
              </a:rPr>
              <a:t>Timeline of Higher Education/ Adult Education </a:t>
            </a:r>
          </a:p>
          <a:p>
            <a:pPr lvl="1"/>
            <a:r>
              <a:rPr lang="en-US" sz="3000" b="1" i="1" dirty="0">
                <a:solidFill>
                  <a:srgbClr val="003764"/>
                </a:solidFill>
                <a:effectLst>
                  <a:outerShdw blurRad="38100" dist="38100" dir="2700000" algn="tl">
                    <a:srgbClr val="000000">
                      <a:alpha val="43137"/>
                    </a:srgbClr>
                  </a:outerShdw>
                </a:effectLst>
              </a:rPr>
              <a:t>Timeline of White Supremacy Culture </a:t>
            </a:r>
          </a:p>
        </p:txBody>
      </p:sp>
      <p:sp>
        <p:nvSpPr>
          <p:cNvPr id="4" name="Slide Number Placeholder 3">
            <a:extLst>
              <a:ext uri="{FF2B5EF4-FFF2-40B4-BE49-F238E27FC236}">
                <a16:creationId xmlns:a16="http://schemas.microsoft.com/office/drawing/2014/main" id="{78FF074F-DDED-4252-9751-CFF900483B97}"/>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13</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5681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50BE2-5109-41E6-A512-D5976543FB4B}"/>
              </a:ext>
            </a:extLst>
          </p:cNvPr>
          <p:cNvSpPr>
            <a:spLocks noGrp="1"/>
          </p:cNvSpPr>
          <p:nvPr>
            <p:ph type="title"/>
          </p:nvPr>
        </p:nvSpPr>
        <p:spPr>
          <a:xfrm>
            <a:off x="715814" y="1549935"/>
            <a:ext cx="11751957" cy="1425493"/>
          </a:xfrm>
        </p:spPr>
        <p:txBody>
          <a:bodyPr>
            <a:normAutofit/>
          </a:bodyPr>
          <a:lstStyle/>
          <a:p>
            <a:r>
              <a:rPr lang="en-US" sz="4400" b="1">
                <a:latin typeface="+mn-lt"/>
              </a:rPr>
              <a:t>SBCTC Vision</a:t>
            </a:r>
          </a:p>
        </p:txBody>
      </p:sp>
      <p:sp>
        <p:nvSpPr>
          <p:cNvPr id="6" name="Content Placeholder 5">
            <a:extLst>
              <a:ext uri="{FF2B5EF4-FFF2-40B4-BE49-F238E27FC236}">
                <a16:creationId xmlns:a16="http://schemas.microsoft.com/office/drawing/2014/main" id="{3CD36F66-EDFE-4766-A8A9-EE7D686E4FE8}"/>
              </a:ext>
            </a:extLst>
          </p:cNvPr>
          <p:cNvSpPr>
            <a:spLocks noGrp="1"/>
          </p:cNvSpPr>
          <p:nvPr>
            <p:ph idx="1"/>
          </p:nvPr>
        </p:nvSpPr>
        <p:spPr>
          <a:xfrm>
            <a:off x="2307603" y="3212225"/>
            <a:ext cx="8336975" cy="2095840"/>
          </a:xfrm>
        </p:spPr>
        <p:txBody>
          <a:bodyPr/>
          <a:lstStyle/>
          <a:p>
            <a:pPr marL="0" indent="0">
              <a:buNone/>
            </a:pPr>
            <a:r>
              <a:rPr lang="en-US"/>
              <a:t>Leading with racial equity, our colleges maximize student potential and transform lives within a culture of belonging that advances racial, social, and economic justice in service to our diverse communities.</a:t>
            </a:r>
          </a:p>
        </p:txBody>
      </p:sp>
      <p:sp>
        <p:nvSpPr>
          <p:cNvPr id="4" name="Slide Number Placeholder 3">
            <a:extLst>
              <a:ext uri="{FF2B5EF4-FFF2-40B4-BE49-F238E27FC236}">
                <a16:creationId xmlns:a16="http://schemas.microsoft.com/office/drawing/2014/main" id="{001AC94C-B9CF-4203-A5E1-879356994B1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99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F26F-A2BA-462D-A68D-3C070A5A51FB}"/>
              </a:ext>
            </a:extLst>
          </p:cNvPr>
          <p:cNvSpPr>
            <a:spLocks noGrp="1"/>
          </p:cNvSpPr>
          <p:nvPr>
            <p:ph type="title"/>
          </p:nvPr>
        </p:nvSpPr>
        <p:spPr/>
        <p:txBody>
          <a:bodyPr>
            <a:normAutofit/>
          </a:bodyPr>
          <a:lstStyle/>
          <a:p>
            <a:r>
              <a:rPr lang="en-US" sz="4800" b="1" dirty="0"/>
              <a:t>Truth about Race</a:t>
            </a:r>
          </a:p>
        </p:txBody>
      </p:sp>
      <p:sp>
        <p:nvSpPr>
          <p:cNvPr id="3" name="Content Placeholder 2">
            <a:extLst>
              <a:ext uri="{FF2B5EF4-FFF2-40B4-BE49-F238E27FC236}">
                <a16:creationId xmlns:a16="http://schemas.microsoft.com/office/drawing/2014/main" id="{57ED79A1-5EDF-4E11-BD3C-5E2D9A508DAB}"/>
              </a:ext>
            </a:extLst>
          </p:cNvPr>
          <p:cNvSpPr>
            <a:spLocks noGrp="1"/>
          </p:cNvSpPr>
          <p:nvPr>
            <p:ph idx="1"/>
          </p:nvPr>
        </p:nvSpPr>
        <p:spPr>
          <a:xfrm>
            <a:off x="715814" y="2415154"/>
            <a:ext cx="11115967" cy="4306321"/>
          </a:xfrm>
        </p:spPr>
        <p:txBody>
          <a:bodyPr>
            <a:normAutofit/>
          </a:bodyPr>
          <a:lstStyle/>
          <a:p>
            <a:pPr marL="0" indent="0">
              <a:buNone/>
            </a:pPr>
            <a:r>
              <a:rPr lang="en-US" i="1" dirty="0"/>
              <a:t>But race is the child of racism, not the father. And the process of naming “the people” has never been a matter of genealogy and physiognomy so much as one of hierarchy. Difference in hue and hair is old. But the belief in the pre-eminence of hue and hair, the notion that these factors can correctly organize a society and that they signify deeper attributes, which are indelible – this is the new idea at the heart of these new people who have been brought up hopelessly, tragically, deceitfully, to believe that they are white. </a:t>
            </a:r>
          </a:p>
          <a:p>
            <a:pPr marL="0" indent="0">
              <a:buNone/>
            </a:pPr>
            <a:endParaRPr lang="en-US" i="1" dirty="0"/>
          </a:p>
          <a:p>
            <a:pPr marL="0" indent="0">
              <a:buNone/>
            </a:pPr>
            <a:r>
              <a:rPr lang="en-US" dirty="0" err="1"/>
              <a:t>Ta-nehisi</a:t>
            </a:r>
            <a:r>
              <a:rPr lang="en-US" dirty="0"/>
              <a:t> Coates. (2015). Between the World and Me. </a:t>
            </a:r>
          </a:p>
          <a:p>
            <a:pPr marL="0" indent="0">
              <a:buNone/>
            </a:pPr>
            <a:endParaRPr lang="en-US" dirty="0"/>
          </a:p>
        </p:txBody>
      </p:sp>
      <p:sp>
        <p:nvSpPr>
          <p:cNvPr id="4" name="Slide Number Placeholder 3">
            <a:extLst>
              <a:ext uri="{FF2B5EF4-FFF2-40B4-BE49-F238E27FC236}">
                <a16:creationId xmlns:a16="http://schemas.microsoft.com/office/drawing/2014/main" id="{83EAA25A-02B4-4165-A5E7-C4AD573E4C35}"/>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15</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34526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DF45-E231-4876-BAFE-A6F8F140BB7D}"/>
              </a:ext>
            </a:extLst>
          </p:cNvPr>
          <p:cNvSpPr>
            <a:spLocks noGrp="1"/>
          </p:cNvSpPr>
          <p:nvPr>
            <p:ph type="title"/>
          </p:nvPr>
        </p:nvSpPr>
        <p:spPr/>
        <p:txBody>
          <a:bodyPr>
            <a:normAutofit/>
          </a:bodyPr>
          <a:lstStyle/>
          <a:p>
            <a:r>
              <a:rPr lang="en-US" sz="4400" b="1" dirty="0">
                <a:latin typeface="+mn-lt"/>
              </a:rPr>
              <a:t>A Caste system</a:t>
            </a:r>
          </a:p>
        </p:txBody>
      </p:sp>
      <p:sp>
        <p:nvSpPr>
          <p:cNvPr id="3" name="Content Placeholder 2">
            <a:extLst>
              <a:ext uri="{FF2B5EF4-FFF2-40B4-BE49-F238E27FC236}">
                <a16:creationId xmlns:a16="http://schemas.microsoft.com/office/drawing/2014/main" id="{3DCD73ED-05A4-4DBE-AB92-560EEC823060}"/>
              </a:ext>
            </a:extLst>
          </p:cNvPr>
          <p:cNvSpPr>
            <a:spLocks noGrp="1"/>
          </p:cNvSpPr>
          <p:nvPr>
            <p:ph idx="1"/>
          </p:nvPr>
        </p:nvSpPr>
        <p:spPr/>
        <p:txBody>
          <a:bodyPr>
            <a:noAutofit/>
          </a:bodyPr>
          <a:lstStyle/>
          <a:p>
            <a:pPr marL="0" indent="0">
              <a:buNone/>
            </a:pPr>
            <a:r>
              <a:rPr lang="en-US" b="1" i="1" dirty="0"/>
              <a:t>Like other old houses, America has an unseen skeleton, a caste system that is as central to its operation as are the studs and joists that we cannot see in the physical buildings we call home. </a:t>
            </a:r>
            <a:r>
              <a:rPr lang="en-US" i="1" dirty="0"/>
              <a:t>Caste is the infrastructure of our divisions.  It is the architecture of human hierarchy, the subconscious code of instructions for maintaining, in our case, a four-hundred-year-old social order…</a:t>
            </a:r>
          </a:p>
          <a:p>
            <a:pPr marL="0" indent="0">
              <a:buNone/>
            </a:pPr>
            <a:endParaRPr lang="en-US" dirty="0"/>
          </a:p>
        </p:txBody>
      </p:sp>
      <p:sp>
        <p:nvSpPr>
          <p:cNvPr id="4" name="Slide Number Placeholder 3">
            <a:extLst>
              <a:ext uri="{FF2B5EF4-FFF2-40B4-BE49-F238E27FC236}">
                <a16:creationId xmlns:a16="http://schemas.microsoft.com/office/drawing/2014/main" id="{110579F7-D6E4-44BA-AD24-B5056BA5D422}"/>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16</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1902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E5C1-33E5-4DB9-9C23-3BEB1F7D8E96}"/>
              </a:ext>
            </a:extLst>
          </p:cNvPr>
          <p:cNvSpPr>
            <a:spLocks noGrp="1"/>
          </p:cNvSpPr>
          <p:nvPr>
            <p:ph type="title"/>
          </p:nvPr>
        </p:nvSpPr>
        <p:spPr/>
        <p:txBody>
          <a:bodyPr>
            <a:normAutofit/>
          </a:bodyPr>
          <a:lstStyle/>
          <a:p>
            <a:r>
              <a:rPr lang="en-US" sz="4400" b="1" dirty="0">
                <a:latin typeface="+mn-lt"/>
              </a:rPr>
              <a:t>Caste system cont.</a:t>
            </a:r>
          </a:p>
        </p:txBody>
      </p:sp>
      <p:sp>
        <p:nvSpPr>
          <p:cNvPr id="3" name="Content Placeholder 2">
            <a:extLst>
              <a:ext uri="{FF2B5EF4-FFF2-40B4-BE49-F238E27FC236}">
                <a16:creationId xmlns:a16="http://schemas.microsoft.com/office/drawing/2014/main" id="{8ECFD9F3-9F12-4F97-A180-38062A9E7DC1}"/>
              </a:ext>
            </a:extLst>
          </p:cNvPr>
          <p:cNvSpPr>
            <a:spLocks noGrp="1"/>
          </p:cNvSpPr>
          <p:nvPr>
            <p:ph idx="1"/>
          </p:nvPr>
        </p:nvSpPr>
        <p:spPr>
          <a:xfrm>
            <a:off x="715814" y="2415155"/>
            <a:ext cx="11115967" cy="4068772"/>
          </a:xfrm>
        </p:spPr>
        <p:txBody>
          <a:bodyPr>
            <a:normAutofit/>
          </a:bodyPr>
          <a:lstStyle/>
          <a:p>
            <a:pPr marL="0" indent="0">
              <a:buNone/>
            </a:pPr>
            <a:r>
              <a:rPr lang="en-US" i="1" dirty="0"/>
              <a:t>Throughout human history, three caste systems have stood out.  The tragically accelerated, chilling and officially vanquished caste system of Nazi Germany.  The lingering, millennia-long caste system of India.  </a:t>
            </a:r>
            <a:r>
              <a:rPr lang="en-US" b="1" i="1" dirty="0">
                <a:effectLst>
                  <a:outerShdw blurRad="38100" dist="38100" dir="2700000" algn="tl">
                    <a:srgbClr val="000000">
                      <a:alpha val="43137"/>
                    </a:srgbClr>
                  </a:outerShdw>
                </a:effectLst>
              </a:rPr>
              <a:t>And the shape-shifting, unspoken, race-based caste pyramid in the United States.</a:t>
            </a:r>
            <a:r>
              <a:rPr lang="en-US" i="1" dirty="0"/>
              <a:t> </a:t>
            </a:r>
          </a:p>
          <a:p>
            <a:pPr marL="0" indent="0">
              <a:buNone/>
            </a:pPr>
            <a:r>
              <a:rPr lang="en-US" i="1" dirty="0"/>
              <a:t>Each version relied on stigmatizing those deemed inferior to justify the dehumanization necessary to keep the lowest-ranked people at the bottom and to rationalize the protocols of enforcement. </a:t>
            </a:r>
          </a:p>
          <a:p>
            <a:pPr marL="0" indent="0">
              <a:buNone/>
            </a:pPr>
            <a:endParaRPr lang="en-US" i="1" dirty="0"/>
          </a:p>
          <a:p>
            <a:pPr marL="0" indent="0">
              <a:buNone/>
            </a:pPr>
            <a:r>
              <a:rPr lang="en-US" dirty="0"/>
              <a:t>Isabel Wilkerson. 2020.  Caste: The origins of our discontents</a:t>
            </a:r>
          </a:p>
          <a:p>
            <a:pPr marL="0" indent="0">
              <a:buNone/>
            </a:pPr>
            <a:endParaRPr lang="en-US" dirty="0"/>
          </a:p>
        </p:txBody>
      </p:sp>
      <p:sp>
        <p:nvSpPr>
          <p:cNvPr id="4" name="Slide Number Placeholder 3">
            <a:extLst>
              <a:ext uri="{FF2B5EF4-FFF2-40B4-BE49-F238E27FC236}">
                <a16:creationId xmlns:a16="http://schemas.microsoft.com/office/drawing/2014/main" id="{3DCEB2C9-931E-4A2D-9F06-9A6279561346}"/>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17</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49262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B6E05F-6CD1-4084-8158-DCFA4058EEFE}"/>
              </a:ext>
            </a:extLst>
          </p:cNvPr>
          <p:cNvSpPr>
            <a:spLocks noGrp="1"/>
          </p:cNvSpPr>
          <p:nvPr>
            <p:ph type="title"/>
          </p:nvPr>
        </p:nvSpPr>
        <p:spPr>
          <a:xfrm>
            <a:off x="715814" y="1618085"/>
            <a:ext cx="11115967" cy="797070"/>
          </a:xfrm>
        </p:spPr>
        <p:txBody>
          <a:bodyPr>
            <a:normAutofit fontScale="90000"/>
          </a:bodyPr>
          <a:lstStyle/>
          <a:p>
            <a:pPr algn="r"/>
            <a:r>
              <a:rPr lang="en-US" b="1" dirty="0">
                <a:latin typeface="+mn-lt"/>
              </a:rPr>
              <a:t>History of using race as a concept to order society</a:t>
            </a:r>
          </a:p>
        </p:txBody>
      </p:sp>
      <p:sp>
        <p:nvSpPr>
          <p:cNvPr id="6" name="Content Placeholder 5">
            <a:extLst>
              <a:ext uri="{FF2B5EF4-FFF2-40B4-BE49-F238E27FC236}">
                <a16:creationId xmlns:a16="http://schemas.microsoft.com/office/drawing/2014/main" id="{1E734D0A-8F96-449C-BC2B-C8D511EDE54A}"/>
              </a:ext>
            </a:extLst>
          </p:cNvPr>
          <p:cNvSpPr>
            <a:spLocks noGrp="1"/>
          </p:cNvSpPr>
          <p:nvPr>
            <p:ph idx="1"/>
          </p:nvPr>
        </p:nvSpPr>
        <p:spPr>
          <a:xfrm>
            <a:off x="715813" y="2571018"/>
            <a:ext cx="11115967" cy="4150458"/>
          </a:xfrm>
        </p:spPr>
        <p:txBody>
          <a:bodyPr>
            <a:normAutofit lnSpcReduction="10000"/>
          </a:bodyPr>
          <a:lstStyle/>
          <a:p>
            <a:pPr marL="0" indent="0">
              <a:buNone/>
            </a:pPr>
            <a:r>
              <a:rPr lang="en-US" i="1" dirty="0"/>
              <a:t>“Americans believe in the reality of “race” as a defined, indubitable feature of the natural world. Racism – the need to ascribe bone-deep features to people and then humiliate, reduce, and destroy them – inevitably follows from this inalterable condition. In this way, racism is rendered as the innocent daughter of Mother Nature, and one is left to deplore the Middle Passage or the Trail of Tears the way one deplores an earthquake, a tornado, or any other phenomenon that can be cast as beyond the handiwork of men. </a:t>
            </a:r>
          </a:p>
          <a:p>
            <a:pPr marL="0" indent="0">
              <a:buNone/>
            </a:pPr>
            <a:endParaRPr lang="en-US" i="1" dirty="0"/>
          </a:p>
          <a:p>
            <a:pPr marL="0" indent="0">
              <a:buNone/>
            </a:pPr>
            <a:r>
              <a:rPr lang="en-US" dirty="0" err="1"/>
              <a:t>Ta-nehisi</a:t>
            </a:r>
            <a:r>
              <a:rPr lang="en-US" dirty="0"/>
              <a:t> Coates. (2015). Between the World and Me. </a:t>
            </a:r>
          </a:p>
          <a:p>
            <a:pPr marL="0" indent="0">
              <a:buNone/>
            </a:pPr>
            <a:endParaRPr lang="en-US" dirty="0"/>
          </a:p>
        </p:txBody>
      </p:sp>
      <p:sp>
        <p:nvSpPr>
          <p:cNvPr id="4" name="Slide Number Placeholder 3">
            <a:extLst>
              <a:ext uri="{FF2B5EF4-FFF2-40B4-BE49-F238E27FC236}">
                <a16:creationId xmlns:a16="http://schemas.microsoft.com/office/drawing/2014/main" id="{7D388BD5-0E50-4921-BF5D-AD689C52058F}"/>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18</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43758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DC516-033B-4966-A706-8C3EFA67174D}"/>
              </a:ext>
            </a:extLst>
          </p:cNvPr>
          <p:cNvSpPr>
            <a:spLocks noGrp="1"/>
          </p:cNvSpPr>
          <p:nvPr>
            <p:ph type="title"/>
          </p:nvPr>
        </p:nvSpPr>
        <p:spPr/>
        <p:txBody>
          <a:bodyPr>
            <a:noAutofit/>
          </a:bodyPr>
          <a:lstStyle/>
          <a:p>
            <a:r>
              <a:rPr lang="en-US" sz="4000" b="1" dirty="0">
                <a:latin typeface="+mn-lt"/>
              </a:rPr>
              <a:t>Guiding ?? Timeline White Supremacy Culture</a:t>
            </a:r>
          </a:p>
        </p:txBody>
      </p:sp>
      <p:sp>
        <p:nvSpPr>
          <p:cNvPr id="6" name="Content Placeholder 5">
            <a:extLst>
              <a:ext uri="{FF2B5EF4-FFF2-40B4-BE49-F238E27FC236}">
                <a16:creationId xmlns:a16="http://schemas.microsoft.com/office/drawing/2014/main" id="{F64C7542-D12D-477C-B941-7BB9B9674093}"/>
              </a:ext>
            </a:extLst>
          </p:cNvPr>
          <p:cNvSpPr>
            <a:spLocks noGrp="1"/>
          </p:cNvSpPr>
          <p:nvPr>
            <p:ph idx="1"/>
          </p:nvPr>
        </p:nvSpPr>
        <p:spPr>
          <a:xfrm>
            <a:off x="2060861" y="2415155"/>
            <a:ext cx="8336975" cy="4306320"/>
          </a:xfrm>
        </p:spPr>
        <p:txBody>
          <a:bodyPr>
            <a:normAutofit lnSpcReduction="10000"/>
          </a:bodyPr>
          <a:lstStyle/>
          <a:p>
            <a:pPr marL="514350" indent="-514350">
              <a:buFont typeface="+mj-lt"/>
              <a:buAutoNum type="arabicPeriod"/>
            </a:pPr>
            <a:r>
              <a:rPr lang="en-US" dirty="0"/>
              <a:t>What are some historical and other factors that have aided in the continuing spread and strength of white supremacy?</a:t>
            </a:r>
          </a:p>
          <a:p>
            <a:pPr marL="514350" indent="-514350">
              <a:buFont typeface="+mj-lt"/>
              <a:buAutoNum type="arabicPeriod"/>
            </a:pPr>
            <a:r>
              <a:rPr lang="en-US" dirty="0"/>
              <a:t>Who and what have benefited the most from this continued strength and spread? </a:t>
            </a:r>
          </a:p>
          <a:p>
            <a:pPr marL="514350" indent="-514350">
              <a:buFont typeface="+mj-lt"/>
              <a:buAutoNum type="arabicPeriod"/>
            </a:pPr>
            <a:r>
              <a:rPr lang="en-US" dirty="0"/>
              <a:t>What actions would it take to really bring a decrease in and finally an end to white supremacy and by whom?</a:t>
            </a:r>
          </a:p>
          <a:p>
            <a:pPr marL="514350" indent="-514350">
              <a:buFont typeface="+mj-lt"/>
              <a:buAutoNum type="arabicPeriod"/>
            </a:pPr>
            <a:r>
              <a:rPr lang="en-US" dirty="0"/>
              <a:t>In what ways could we as practitioners act to decrease and eliminate white supremacy culture in colleges, universities and adult education programs?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ED29A02E-612E-44C1-87DD-70F1C75F4BAB}"/>
              </a:ext>
            </a:extLst>
          </p:cNvPr>
          <p:cNvSpPr>
            <a:spLocks noGrp="1"/>
          </p:cNvSpPr>
          <p:nvPr>
            <p:ph type="sldNum" sz="quarter" idx="12"/>
          </p:nvPr>
        </p:nvSpPr>
        <p:spPr/>
        <p:txBody>
          <a:bodyPr/>
          <a:lstStyle/>
          <a:p>
            <a:pPr defTabSz="457200"/>
            <a:fld id="{DEE5BC03-7CE3-4FE3-BC0A-0ACCA8AC1F24}" type="slidenum">
              <a:rPr lang="en-US">
                <a:solidFill>
                  <a:prstClr val="black">
                    <a:tint val="75000"/>
                  </a:prstClr>
                </a:solidFill>
                <a:latin typeface="Calibri" panose="020F0502020204030204"/>
              </a:rPr>
              <a:pPr defTabSz="457200"/>
              <a:t>19</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3340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B5E9F-7F27-465E-8629-1276E0C00623}"/>
              </a:ext>
            </a:extLst>
          </p:cNvPr>
          <p:cNvSpPr>
            <a:spLocks noGrp="1"/>
          </p:cNvSpPr>
          <p:nvPr>
            <p:ph type="title"/>
          </p:nvPr>
        </p:nvSpPr>
        <p:spPr/>
        <p:txBody>
          <a:bodyPr>
            <a:normAutofit/>
          </a:bodyPr>
          <a:lstStyle/>
          <a:p>
            <a:r>
              <a:rPr lang="en-US" sz="4400" b="1">
                <a:latin typeface="+mn-lt"/>
              </a:rPr>
              <a:t>Today we will</a:t>
            </a:r>
          </a:p>
        </p:txBody>
      </p:sp>
      <p:sp>
        <p:nvSpPr>
          <p:cNvPr id="6" name="Content Placeholder 5">
            <a:extLst>
              <a:ext uri="{FF2B5EF4-FFF2-40B4-BE49-F238E27FC236}">
                <a16:creationId xmlns:a16="http://schemas.microsoft.com/office/drawing/2014/main" id="{A92CBF51-5648-4562-ABFE-FBA836236E52}"/>
              </a:ext>
            </a:extLst>
          </p:cNvPr>
          <p:cNvSpPr>
            <a:spLocks noGrp="1"/>
          </p:cNvSpPr>
          <p:nvPr>
            <p:ph idx="1"/>
          </p:nvPr>
        </p:nvSpPr>
        <p:spPr>
          <a:xfrm>
            <a:off x="715814" y="2415155"/>
            <a:ext cx="11115967" cy="4068772"/>
          </a:xfrm>
        </p:spPr>
        <p:txBody>
          <a:bodyPr vert="horz" lIns="91440" tIns="45720" rIns="91440" bIns="45720" rtlCol="0" anchor="t">
            <a:normAutofit/>
          </a:bodyPr>
          <a:lstStyle/>
          <a:p>
            <a:r>
              <a:rPr lang="en-US" sz="3200">
                <a:ea typeface="Calibri"/>
                <a:cs typeface="Calibri"/>
              </a:rPr>
              <a:t>Take stock of our own agency in promoting justice. </a:t>
            </a:r>
          </a:p>
          <a:p>
            <a:r>
              <a:rPr lang="en-US" sz="3200">
                <a:cs typeface="Calibri"/>
              </a:rPr>
              <a:t>Engage in Re-Education by arranging a timeline of Adult Education and White Supremacy Culture in America.</a:t>
            </a:r>
            <a:endParaRPr lang="en-US" sz="3200" dirty="0">
              <a:ea typeface="Calibri"/>
              <a:cs typeface="Calibri"/>
            </a:endParaRPr>
          </a:p>
          <a:p>
            <a:r>
              <a:rPr lang="en-US" sz="3200">
                <a:cs typeface="Calibri"/>
              </a:rPr>
              <a:t>Highlight how and why Adult Education is a form of Social and Economic Justice. </a:t>
            </a:r>
            <a:endParaRPr lang="en-US" sz="3200">
              <a:ea typeface="Calibri"/>
              <a:cs typeface="Calibri"/>
            </a:endParaRPr>
          </a:p>
          <a:p>
            <a:r>
              <a:rPr lang="en-US" sz="3200" dirty="0">
                <a:cs typeface="Calibri"/>
              </a:rPr>
              <a:t>Commit to creating collaborative partnerships that integrate </a:t>
            </a:r>
            <a:r>
              <a:rPr lang="en-US" sz="3200">
                <a:cs typeface="Calibri"/>
              </a:rPr>
              <a:t>our programs across our system, colleges and departments. </a:t>
            </a:r>
            <a:endParaRPr lang="en-US" sz="3200">
              <a:ea typeface="Calibri"/>
              <a:cs typeface="Calibri"/>
            </a:endParaRPr>
          </a:p>
        </p:txBody>
      </p:sp>
      <p:sp>
        <p:nvSpPr>
          <p:cNvPr id="4" name="Slide Number Placeholder 3">
            <a:extLst>
              <a:ext uri="{FF2B5EF4-FFF2-40B4-BE49-F238E27FC236}">
                <a16:creationId xmlns:a16="http://schemas.microsoft.com/office/drawing/2014/main" id="{89BC029D-B691-4D11-ACE0-1D3390F8D5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35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6184EF-945F-4C25-AD1C-C41260AE8FA2}"/>
              </a:ext>
            </a:extLst>
          </p:cNvPr>
          <p:cNvSpPr>
            <a:spLocks noGrp="1"/>
          </p:cNvSpPr>
          <p:nvPr>
            <p:ph type="sldNum" sz="quarter" idx="12"/>
          </p:nvPr>
        </p:nvSpPr>
        <p:spPr/>
        <p:txBody>
          <a:bodyPr/>
          <a:lstStyle/>
          <a:p>
            <a:fld id="{DEE5BC03-7CE3-4FE3-BC0A-0ACCA8AC1F24}" type="slidenum">
              <a:rPr lang="en-US" smtClean="0"/>
              <a:pPr/>
              <a:t>20</a:t>
            </a:fld>
            <a:endParaRPr lang="en-US" dirty="0"/>
          </a:p>
        </p:txBody>
      </p:sp>
      <p:pic>
        <p:nvPicPr>
          <p:cNvPr id="14" name="Picture 13" descr="Breathing exercise gif featuring bouncing ball for inhale and exhale activity">
            <a:extLst>
              <a:ext uri="{FF2B5EF4-FFF2-40B4-BE49-F238E27FC236}">
                <a16:creationId xmlns:a16="http://schemas.microsoft.com/office/drawing/2014/main" id="{61BD5F86-99AE-4287-ADB3-8E28DD43D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43000"/>
            <a:ext cx="4572000" cy="4572000"/>
          </a:xfrm>
          <a:prstGeom prst="rect">
            <a:avLst/>
          </a:prstGeom>
        </p:spPr>
      </p:pic>
      <p:sp>
        <p:nvSpPr>
          <p:cNvPr id="16" name="Title 15">
            <a:extLst>
              <a:ext uri="{FF2B5EF4-FFF2-40B4-BE49-F238E27FC236}">
                <a16:creationId xmlns:a16="http://schemas.microsoft.com/office/drawing/2014/main" id="{7D384CE8-0D1A-4301-887A-5BCAD40AC5F9}"/>
              </a:ext>
            </a:extLst>
          </p:cNvPr>
          <p:cNvSpPr txBox="1">
            <a:spLocks noGrp="1"/>
          </p:cNvSpPr>
          <p:nvPr>
            <p:ph type="title" idx="4294967295"/>
          </p:nvPr>
        </p:nvSpPr>
        <p:spPr>
          <a:xfrm>
            <a:off x="3622964" y="219670"/>
            <a:ext cx="4946073"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mn-lt"/>
                <a:ea typeface="+mn-ea"/>
                <a:cs typeface="+mn-cs"/>
              </a:rPr>
              <a:t>AND……. BREATH</a:t>
            </a:r>
          </a:p>
        </p:txBody>
      </p:sp>
    </p:spTree>
    <p:extLst>
      <p:ext uri="{BB962C8B-B14F-4D97-AF65-F5344CB8AC3E}">
        <p14:creationId xmlns:p14="http://schemas.microsoft.com/office/powerpoint/2010/main" val="104673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756918-F549-407D-912E-69AE2B272CBB}"/>
              </a:ext>
            </a:extLst>
          </p:cNvPr>
          <p:cNvSpPr>
            <a:spLocks noGrp="1"/>
          </p:cNvSpPr>
          <p:nvPr>
            <p:ph type="title"/>
          </p:nvPr>
        </p:nvSpPr>
        <p:spPr>
          <a:xfrm>
            <a:off x="2147887" y="1918953"/>
            <a:ext cx="8229167" cy="1785783"/>
          </a:xfrm>
        </p:spPr>
        <p:txBody>
          <a:bodyPr>
            <a:normAutofit fontScale="90000"/>
          </a:bodyPr>
          <a:lstStyle/>
          <a:p>
            <a:r>
              <a:rPr lang="en-US">
                <a:solidFill>
                  <a:schemeClr val="accent1">
                    <a:lumMod val="75000"/>
                  </a:schemeClr>
                </a:solidFill>
                <a:latin typeface="+mn-lt"/>
              </a:rPr>
              <a:t>Starting with Re-Education;</a:t>
            </a:r>
            <a:br>
              <a:rPr lang="en-US">
                <a:solidFill>
                  <a:schemeClr val="accent1">
                    <a:lumMod val="75000"/>
                  </a:schemeClr>
                </a:solidFill>
                <a:latin typeface="+mn-lt"/>
              </a:rPr>
            </a:br>
            <a:r>
              <a:rPr lang="en-US">
                <a:solidFill>
                  <a:schemeClr val="accent1">
                    <a:lumMod val="75000"/>
                  </a:schemeClr>
                </a:solidFill>
                <a:latin typeface="+mn-lt"/>
              </a:rPr>
              <a:t>Situating AE History </a:t>
            </a:r>
          </a:p>
        </p:txBody>
      </p:sp>
      <p:sp>
        <p:nvSpPr>
          <p:cNvPr id="6" name="Text Placeholder 5">
            <a:extLst>
              <a:ext uri="{FF2B5EF4-FFF2-40B4-BE49-F238E27FC236}">
                <a16:creationId xmlns:a16="http://schemas.microsoft.com/office/drawing/2014/main" id="{BEAE6EA4-0E9A-4AAA-BDE7-DCA0D820A0C5}"/>
              </a:ext>
            </a:extLst>
          </p:cNvPr>
          <p:cNvSpPr>
            <a:spLocks noGrp="1"/>
          </p:cNvSpPr>
          <p:nvPr>
            <p:ph type="body" idx="1"/>
          </p:nvPr>
        </p:nvSpPr>
        <p:spPr>
          <a:xfrm>
            <a:off x="1856511" y="3825893"/>
            <a:ext cx="8520544" cy="628661"/>
          </a:xfrm>
        </p:spPr>
        <p:txBody>
          <a:bodyPr>
            <a:normAutofit/>
          </a:bodyPr>
          <a:lstStyle/>
          <a:p>
            <a:pPr lvl="1"/>
            <a:r>
              <a:rPr lang="en-US" sz="3000" b="1">
                <a:solidFill>
                  <a:schemeClr val="accent1">
                    <a:lumMod val="75000"/>
                  </a:schemeClr>
                </a:solidFill>
                <a:effectLst>
                  <a:outerShdw blurRad="38100" dist="38100" dir="2700000" algn="tl">
                    <a:srgbClr val="000000">
                      <a:alpha val="43137"/>
                    </a:srgbClr>
                  </a:outerShdw>
                </a:effectLst>
              </a:rPr>
              <a:t>Timeline of Higher Education/ Adult Education </a:t>
            </a:r>
          </a:p>
        </p:txBody>
      </p:sp>
      <p:sp>
        <p:nvSpPr>
          <p:cNvPr id="4" name="Slide Number Placeholder 3">
            <a:extLst>
              <a:ext uri="{FF2B5EF4-FFF2-40B4-BE49-F238E27FC236}">
                <a16:creationId xmlns:a16="http://schemas.microsoft.com/office/drawing/2014/main" id="{78FF074F-DDED-4252-9751-CFF900483B9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0F9A4FC-55A6-445C-9F57-C35B35BF8F73}"/>
              </a:ext>
            </a:extLst>
          </p:cNvPr>
          <p:cNvSpPr/>
          <p:nvPr/>
        </p:nvSpPr>
        <p:spPr>
          <a:xfrm>
            <a:off x="377372" y="5156023"/>
            <a:ext cx="11205028" cy="1477328"/>
          </a:xfrm>
          <a:prstGeom prst="rect">
            <a:avLst/>
          </a:prstGeom>
        </p:spPr>
        <p:txBody>
          <a:bodyPr wrap="square" lIns="91440" tIns="45720" rIns="91440" bIns="45720" anchor="t">
            <a:spAutoFit/>
          </a:bodyPr>
          <a:lstStyle/>
          <a:p>
            <a:pPr marL="285750" indent="-285750">
              <a:buFont typeface="Arial"/>
              <a:buChar char="•"/>
              <a:defRPr/>
            </a:pPr>
            <a:r>
              <a:rPr kumimoji="0" lang="en-US" sz="1800" b="0" i="0" u="none" strike="noStrike" kern="1200" cap="none" spc="0" normalizeH="0" baseline="0" noProof="0">
                <a:ln>
                  <a:noFill/>
                </a:ln>
                <a:solidFill>
                  <a:srgbClr val="003764"/>
                </a:solidFill>
                <a:effectLst/>
                <a:uLnTx/>
                <a:uFillTx/>
                <a:latin typeface="Calibri" panose="020F0502020204030204"/>
                <a:ea typeface="+mn-ea"/>
                <a:cs typeface="+mn-cs"/>
              </a:rPr>
              <a:t>Cartwright, M. A. (1945). The History of Adult Education in the United States.</a:t>
            </a:r>
            <a:r>
              <a:rPr lang="en-US">
                <a:solidFill>
                  <a:srgbClr val="003764"/>
                </a:solidFill>
                <a:latin typeface="Calibri" panose="020F0502020204030204"/>
              </a:rPr>
              <a:t> </a:t>
            </a:r>
            <a:endParaRPr lang="en-U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3764"/>
                </a:solidFill>
                <a:effectLst/>
                <a:uLnTx/>
                <a:uFillTx/>
                <a:latin typeface="Calibri" panose="020F0502020204030204"/>
                <a:ea typeface="+mn-ea"/>
                <a:cs typeface="+mn-cs"/>
              </a:rPr>
              <a:t>Dancy, Edwards, &amp; Davis. (2018). Historically white universities and plantation politics: Anti-blackness and higher education in the black lives matter era</a:t>
            </a:r>
            <a:endParaRPr lang="en-US" sz="1800" b="0" i="0" u="none" strike="noStrike" kern="1200" cap="none" spc="0" normalizeH="0" baseline="0" noProof="0">
              <a:ln>
                <a:noFill/>
              </a:ln>
              <a:solidFill>
                <a:srgbClr val="003764"/>
              </a:solidFill>
              <a:effectLst/>
              <a:uLnTx/>
              <a:uFillTx/>
              <a:latin typeface="Calibri" panose="020F0502020204030204"/>
              <a:cs typeface="Calibri" panose="020F0502020204030204"/>
            </a:endParaRPr>
          </a:p>
          <a:p>
            <a:pPr marL="285750" indent="-285750">
              <a:buFont typeface="Arial"/>
              <a:buChar char="•"/>
              <a:defRPr/>
            </a:pPr>
            <a:r>
              <a:rPr kumimoji="0" lang="en-US" sz="1800" b="0" i="0" u="none" strike="noStrike" kern="1200" cap="none" spc="0" normalizeH="0" baseline="0" noProof="0">
                <a:ln>
                  <a:noFill/>
                </a:ln>
                <a:solidFill>
                  <a:srgbClr val="003764"/>
                </a:solidFill>
                <a:effectLst/>
                <a:uLnTx/>
                <a:uFillTx/>
                <a:latin typeface="Calibri" panose="020F0502020204030204"/>
                <a:ea typeface="+mn-ea"/>
                <a:cs typeface="+mn-cs"/>
              </a:rPr>
              <a:t>Ghimire, Koundinya, Chaudhary, Diaz&amp; Hogge. (2023). A Model for Integrated Approach to Professional Development of Extension Educators: Implications of Adult Education Principles and Practices.</a:t>
            </a:r>
            <a:r>
              <a:rPr lang="en-US">
                <a:solidFill>
                  <a:srgbClr val="003764"/>
                </a:solidFill>
                <a:latin typeface="Calibri" panose="020F0502020204030204"/>
              </a:rPr>
              <a:t> </a:t>
            </a:r>
            <a:endParaRPr lang="en-US" sz="1800" b="0" i="0" u="none" strike="noStrike" kern="1200" cap="none" spc="0" normalizeH="0" baseline="0" noProof="0">
              <a:ln>
                <a:noFill/>
              </a:ln>
              <a:solidFill>
                <a:srgbClr val="003764"/>
              </a:solidFill>
              <a:effectLst/>
              <a:uLnTx/>
              <a:uFillTx/>
              <a:latin typeface="Calibri" panose="020F0502020204030204"/>
              <a:cs typeface="Calibri" panose="020F0502020204030204"/>
            </a:endParaRPr>
          </a:p>
        </p:txBody>
      </p:sp>
    </p:spTree>
    <p:extLst>
      <p:ext uri="{BB962C8B-B14F-4D97-AF65-F5344CB8AC3E}">
        <p14:creationId xmlns:p14="http://schemas.microsoft.com/office/powerpoint/2010/main" val="7590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5DC516-033B-4966-A706-8C3EFA67174D}"/>
              </a:ext>
            </a:extLst>
          </p:cNvPr>
          <p:cNvSpPr>
            <a:spLocks noGrp="1"/>
          </p:cNvSpPr>
          <p:nvPr>
            <p:ph type="title"/>
          </p:nvPr>
        </p:nvSpPr>
        <p:spPr/>
        <p:txBody>
          <a:bodyPr>
            <a:normAutofit/>
          </a:bodyPr>
          <a:lstStyle/>
          <a:p>
            <a:r>
              <a:rPr lang="en-US" sz="3200"/>
              <a:t>Guiding Questions – timeline Higher Education</a:t>
            </a:r>
          </a:p>
        </p:txBody>
      </p:sp>
      <p:sp>
        <p:nvSpPr>
          <p:cNvPr id="6" name="Content Placeholder 5">
            <a:extLst>
              <a:ext uri="{FF2B5EF4-FFF2-40B4-BE49-F238E27FC236}">
                <a16:creationId xmlns:a16="http://schemas.microsoft.com/office/drawing/2014/main" id="{F64C7542-D12D-477C-B941-7BB9B9674093}"/>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dirty="0"/>
              <a:t>What are some historical and other factors that have aided in the continued operation of and growth of </a:t>
            </a:r>
            <a:r>
              <a:rPr lang="en-US" b="1" dirty="0"/>
              <a:t>public higher education</a:t>
            </a:r>
            <a:r>
              <a:rPr lang="en-US" dirty="0"/>
              <a:t>?</a:t>
            </a:r>
          </a:p>
          <a:p>
            <a:pPr marL="514350" indent="-514350">
              <a:buFont typeface="+mj-lt"/>
              <a:buAutoNum type="arabicPeriod"/>
            </a:pPr>
            <a:r>
              <a:rPr lang="en-US" dirty="0"/>
              <a:t>What are some historical and other factors that have aided in the continued spread of White Supremacy Culture in higher education? </a:t>
            </a:r>
          </a:p>
          <a:p>
            <a:pPr marL="514350" indent="-514350">
              <a:buFont typeface="+mj-lt"/>
              <a:buAutoNum type="arabicPeriod"/>
            </a:pPr>
            <a:r>
              <a:rPr lang="en-US" dirty="0"/>
              <a:t>Who and what have benefited the most from this continued strength and spread? </a:t>
            </a:r>
            <a:endParaRPr lang="en-US" dirty="0">
              <a:cs typeface="Calibri"/>
            </a:endParaRPr>
          </a:p>
          <a:p>
            <a:pPr marL="514350" indent="-514350">
              <a:buFont typeface="+mj-lt"/>
              <a:buAutoNum type="arabicPeriod"/>
            </a:pPr>
            <a:r>
              <a:rPr lang="en-US" dirty="0"/>
              <a:t>What are some of the equity issues within higher education?</a:t>
            </a:r>
            <a:endParaRPr lang="en-US" dirty="0">
              <a:cs typeface="Calibri"/>
            </a:endParaRP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ED29A02E-612E-44C1-87DD-70F1C75F4B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50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0FA80A-DB78-4C8B-908F-8E88E7FEBC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BDF66C-4A78-497F-8B8F-B46C4741C6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806" y="1729923"/>
            <a:ext cx="4144770" cy="2179347"/>
          </a:xfrm>
          <a:prstGeom prst="rect">
            <a:avLst/>
          </a:prstGeom>
          <a:ln>
            <a:noFill/>
          </a:ln>
          <a:effectLst>
            <a:softEdge rad="112500"/>
          </a:effectLst>
        </p:spPr>
      </p:pic>
      <p:sp>
        <p:nvSpPr>
          <p:cNvPr id="8" name="TextBox 7">
            <a:extLst>
              <a:ext uri="{FF2B5EF4-FFF2-40B4-BE49-F238E27FC236}">
                <a16:creationId xmlns:a16="http://schemas.microsoft.com/office/drawing/2014/main" id="{C4B59D9D-90E1-49B2-B564-A025E120DA18}"/>
              </a:ext>
            </a:extLst>
          </p:cNvPr>
          <p:cNvSpPr txBox="1"/>
          <p:nvPr/>
        </p:nvSpPr>
        <p:spPr>
          <a:xfrm>
            <a:off x="2656905" y="4127383"/>
            <a:ext cx="13925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Junto Clubs-1700s</a:t>
            </a:r>
          </a:p>
        </p:txBody>
      </p:sp>
      <p:pic>
        <p:nvPicPr>
          <p:cNvPr id="10" name="Picture 9">
            <a:extLst>
              <a:ext uri="{FF2B5EF4-FFF2-40B4-BE49-F238E27FC236}">
                <a16:creationId xmlns:a16="http://schemas.microsoft.com/office/drawing/2014/main" id="{95D76120-42FD-48DE-958C-309E48B0EE5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6426" y="3263696"/>
            <a:ext cx="4750034" cy="2671894"/>
          </a:xfrm>
          <a:prstGeom prst="rect">
            <a:avLst/>
          </a:prstGeom>
          <a:ln>
            <a:noFill/>
          </a:ln>
          <a:effectLst>
            <a:softEdge rad="112500"/>
          </a:effectLst>
        </p:spPr>
      </p:pic>
      <p:sp>
        <p:nvSpPr>
          <p:cNvPr id="11" name="TextBox 10">
            <a:extLst>
              <a:ext uri="{FF2B5EF4-FFF2-40B4-BE49-F238E27FC236}">
                <a16:creationId xmlns:a16="http://schemas.microsoft.com/office/drawing/2014/main" id="{57E98DBA-DC6F-4958-B76E-1140DC0B1C5D}"/>
              </a:ext>
            </a:extLst>
          </p:cNvPr>
          <p:cNvSpPr txBox="1"/>
          <p:nvPr/>
        </p:nvSpPr>
        <p:spPr>
          <a:xfrm>
            <a:off x="7868873" y="2617365"/>
            <a:ext cx="2743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Industrial Revolution-1760s Seattle Central Water Front</a:t>
            </a:r>
          </a:p>
        </p:txBody>
      </p:sp>
      <p:sp>
        <p:nvSpPr>
          <p:cNvPr id="2" name="Title 1">
            <a:extLst>
              <a:ext uri="{FF2B5EF4-FFF2-40B4-BE49-F238E27FC236}">
                <a16:creationId xmlns:a16="http://schemas.microsoft.com/office/drawing/2014/main" id="{5B106351-B903-76E5-75E7-140848E2DCF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Junto Clubs and Industrial Revolution waterfront</a:t>
            </a:r>
          </a:p>
        </p:txBody>
      </p:sp>
    </p:spTree>
    <p:extLst>
      <p:ext uri="{BB962C8B-B14F-4D97-AF65-F5344CB8AC3E}">
        <p14:creationId xmlns:p14="http://schemas.microsoft.com/office/powerpoint/2010/main" val="1244667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586229-580B-4099-9E14-D7F03B098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FA02F92-3A9C-445E-A61F-3B96745F3A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705" y="1823577"/>
            <a:ext cx="4336998" cy="2886075"/>
          </a:xfrm>
          <a:prstGeom prst="rect">
            <a:avLst/>
          </a:prstGeom>
          <a:ln>
            <a:noFill/>
          </a:ln>
          <a:effectLst>
            <a:softEdge rad="112500"/>
          </a:effectLst>
        </p:spPr>
      </p:pic>
      <p:sp>
        <p:nvSpPr>
          <p:cNvPr id="5" name="TextBox 4">
            <a:extLst>
              <a:ext uri="{FF2B5EF4-FFF2-40B4-BE49-F238E27FC236}">
                <a16:creationId xmlns:a16="http://schemas.microsoft.com/office/drawing/2014/main" id="{CC5B0E73-E339-4220-A693-0C24F53A7BA7}"/>
              </a:ext>
            </a:extLst>
          </p:cNvPr>
          <p:cNvSpPr txBox="1"/>
          <p:nvPr/>
        </p:nvSpPr>
        <p:spPr>
          <a:xfrm>
            <a:off x="2133600" y="5004619"/>
            <a:ext cx="24089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Lyceum Halls-1830</a:t>
            </a:r>
          </a:p>
        </p:txBody>
      </p:sp>
      <p:pic>
        <p:nvPicPr>
          <p:cNvPr id="7" name="Picture 6">
            <a:extLst>
              <a:ext uri="{FF2B5EF4-FFF2-40B4-BE49-F238E27FC236}">
                <a16:creationId xmlns:a16="http://schemas.microsoft.com/office/drawing/2014/main" id="{71E8C166-1E3B-477B-A04E-EA43CC448D0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961" y="3359239"/>
            <a:ext cx="5330023" cy="2997113"/>
          </a:xfrm>
          <a:prstGeom prst="rect">
            <a:avLst/>
          </a:prstGeom>
          <a:ln>
            <a:noFill/>
          </a:ln>
          <a:effectLst>
            <a:softEdge rad="112500"/>
          </a:effectLst>
        </p:spPr>
      </p:pic>
      <p:sp>
        <p:nvSpPr>
          <p:cNvPr id="8" name="TextBox 7">
            <a:extLst>
              <a:ext uri="{FF2B5EF4-FFF2-40B4-BE49-F238E27FC236}">
                <a16:creationId xmlns:a16="http://schemas.microsoft.com/office/drawing/2014/main" id="{E5C30F25-3AF8-4075-BE85-58C2FDBF2A2C}"/>
              </a:ext>
            </a:extLst>
          </p:cNvPr>
          <p:cNvSpPr txBox="1"/>
          <p:nvPr/>
        </p:nvSpPr>
        <p:spPr>
          <a:xfrm>
            <a:off x="7197213" y="2674374"/>
            <a:ext cx="30086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Reconstruction- 1860’s</a:t>
            </a:r>
          </a:p>
        </p:txBody>
      </p:sp>
      <p:sp>
        <p:nvSpPr>
          <p:cNvPr id="3" name="Title 2">
            <a:extLst>
              <a:ext uri="{FF2B5EF4-FFF2-40B4-BE49-F238E27FC236}">
                <a16:creationId xmlns:a16="http://schemas.microsoft.com/office/drawing/2014/main" id="{503B5634-DBD6-8791-1088-3239A3C3BD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Lyceum Halls and Reconstruction</a:t>
            </a:r>
          </a:p>
        </p:txBody>
      </p:sp>
    </p:spTree>
    <p:extLst>
      <p:ext uri="{BB962C8B-B14F-4D97-AF65-F5344CB8AC3E}">
        <p14:creationId xmlns:p14="http://schemas.microsoft.com/office/powerpoint/2010/main" val="3588088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27922D-21BA-4C70-A611-D915B25762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06E904-D63C-4EC2-AE91-37EB90B3B7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505" y="1288026"/>
            <a:ext cx="3968096" cy="4911010"/>
          </a:xfrm>
          <a:prstGeom prst="rect">
            <a:avLst/>
          </a:prstGeom>
          <a:ln>
            <a:noFill/>
          </a:ln>
          <a:effectLst>
            <a:softEdge rad="112500"/>
          </a:effectLst>
        </p:spPr>
      </p:pic>
      <p:pic>
        <p:nvPicPr>
          <p:cNvPr id="10" name="Picture 9">
            <a:extLst>
              <a:ext uri="{FF2B5EF4-FFF2-40B4-BE49-F238E27FC236}">
                <a16:creationId xmlns:a16="http://schemas.microsoft.com/office/drawing/2014/main" id="{A3BAF014-2499-4D36-A226-102B7E63426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452" y="2109121"/>
            <a:ext cx="4927104" cy="2759178"/>
          </a:xfrm>
          <a:prstGeom prst="rect">
            <a:avLst/>
          </a:prstGeom>
          <a:ln>
            <a:noFill/>
          </a:ln>
          <a:effectLst>
            <a:softEdge rad="112500"/>
          </a:effectLst>
        </p:spPr>
      </p:pic>
      <p:sp>
        <p:nvSpPr>
          <p:cNvPr id="11" name="TextBox 10">
            <a:extLst>
              <a:ext uri="{FF2B5EF4-FFF2-40B4-BE49-F238E27FC236}">
                <a16:creationId xmlns:a16="http://schemas.microsoft.com/office/drawing/2014/main" id="{E7F1634D-63F8-4FA5-A379-6031B6C3DF29}"/>
              </a:ext>
            </a:extLst>
          </p:cNvPr>
          <p:cNvSpPr txBox="1"/>
          <p:nvPr/>
        </p:nvSpPr>
        <p:spPr>
          <a:xfrm>
            <a:off x="6762049" y="4965994"/>
            <a:ext cx="23499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UNC Chapel Hill-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Public State College</a:t>
            </a:r>
          </a:p>
        </p:txBody>
      </p:sp>
      <p:sp>
        <p:nvSpPr>
          <p:cNvPr id="3" name="Title 2">
            <a:extLst>
              <a:ext uri="{FF2B5EF4-FFF2-40B4-BE49-F238E27FC236}">
                <a16:creationId xmlns:a16="http://schemas.microsoft.com/office/drawing/2014/main" id="{940C4084-FF94-8AE4-1259-455BC049397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Chapel Hill Public State College and Newspaper</a:t>
            </a:r>
          </a:p>
        </p:txBody>
      </p:sp>
    </p:spTree>
    <p:extLst>
      <p:ext uri="{BB962C8B-B14F-4D97-AF65-F5344CB8AC3E}">
        <p14:creationId xmlns:p14="http://schemas.microsoft.com/office/powerpoint/2010/main" val="140649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D998D8-6D60-4604-A10C-F4CB3E458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732FAC5-110C-42B5-B3AC-2B0D2710C9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124" y="2407712"/>
            <a:ext cx="4445736" cy="2958435"/>
          </a:xfrm>
          <a:prstGeom prst="rect">
            <a:avLst/>
          </a:prstGeom>
          <a:ln>
            <a:noFill/>
          </a:ln>
          <a:effectLst>
            <a:softEdge rad="112500"/>
          </a:effectLst>
        </p:spPr>
      </p:pic>
      <p:pic>
        <p:nvPicPr>
          <p:cNvPr id="4" name="Picture 3">
            <a:extLst>
              <a:ext uri="{FF2B5EF4-FFF2-40B4-BE49-F238E27FC236}">
                <a16:creationId xmlns:a16="http://schemas.microsoft.com/office/drawing/2014/main" id="{6CD5439D-4525-4722-B345-A144BABA8C7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141" y="2148199"/>
            <a:ext cx="4819970" cy="3643001"/>
          </a:xfrm>
          <a:prstGeom prst="rect">
            <a:avLst/>
          </a:prstGeom>
          <a:ln>
            <a:noFill/>
          </a:ln>
          <a:effectLst>
            <a:softEdge rad="112500"/>
          </a:effectLst>
        </p:spPr>
      </p:pic>
      <p:sp>
        <p:nvSpPr>
          <p:cNvPr id="5" name="TextBox 4">
            <a:extLst>
              <a:ext uri="{FF2B5EF4-FFF2-40B4-BE49-F238E27FC236}">
                <a16:creationId xmlns:a16="http://schemas.microsoft.com/office/drawing/2014/main" id="{6174B5B2-82C0-4439-BAD0-CD9D2BFF6411}"/>
              </a:ext>
            </a:extLst>
          </p:cNvPr>
          <p:cNvSpPr txBox="1"/>
          <p:nvPr/>
        </p:nvSpPr>
        <p:spPr>
          <a:xfrm>
            <a:off x="3016044" y="2148199"/>
            <a:ext cx="36870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Cheyney University of Pennsylvania</a:t>
            </a:r>
          </a:p>
        </p:txBody>
      </p:sp>
      <p:sp>
        <p:nvSpPr>
          <p:cNvPr id="6" name="Title 5">
            <a:extLst>
              <a:ext uri="{FF2B5EF4-FFF2-40B4-BE49-F238E27FC236}">
                <a16:creationId xmlns:a16="http://schemas.microsoft.com/office/drawing/2014/main" id="{764D0E50-2B33-F2C3-80E0-6F835F63216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Cheyney University of Pennsylvania</a:t>
            </a:r>
          </a:p>
        </p:txBody>
      </p:sp>
    </p:spTree>
    <p:extLst>
      <p:ext uri="{BB962C8B-B14F-4D97-AF65-F5344CB8AC3E}">
        <p14:creationId xmlns:p14="http://schemas.microsoft.com/office/powerpoint/2010/main" val="2349851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06AC34-E805-49BF-9650-DA97EE3A2E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649EFC2-4BEC-4FBC-8DE3-1551F86007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579" y="1773493"/>
            <a:ext cx="6698842" cy="3751352"/>
          </a:xfrm>
          <a:prstGeom prst="rect">
            <a:avLst/>
          </a:prstGeom>
        </p:spPr>
      </p:pic>
      <p:sp>
        <p:nvSpPr>
          <p:cNvPr id="5" name="TextBox 4">
            <a:extLst>
              <a:ext uri="{FF2B5EF4-FFF2-40B4-BE49-F238E27FC236}">
                <a16:creationId xmlns:a16="http://schemas.microsoft.com/office/drawing/2014/main" id="{69E7255E-D08F-4E77-BFBF-CFC9808699B9}"/>
              </a:ext>
            </a:extLst>
          </p:cNvPr>
          <p:cNvSpPr txBox="1"/>
          <p:nvPr/>
        </p:nvSpPr>
        <p:spPr>
          <a:xfrm>
            <a:off x="5157019" y="5673212"/>
            <a:ext cx="18779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Carnegie Library </a:t>
            </a:r>
          </a:p>
        </p:txBody>
      </p:sp>
      <p:sp>
        <p:nvSpPr>
          <p:cNvPr id="3" name="Title 2">
            <a:extLst>
              <a:ext uri="{FF2B5EF4-FFF2-40B4-BE49-F238E27FC236}">
                <a16:creationId xmlns:a16="http://schemas.microsoft.com/office/drawing/2014/main" id="{F4BB52C2-6F1D-F456-3715-AE4442C4FD5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 of Carnegie Library</a:t>
            </a:r>
          </a:p>
        </p:txBody>
      </p:sp>
    </p:spTree>
    <p:extLst>
      <p:ext uri="{BB962C8B-B14F-4D97-AF65-F5344CB8AC3E}">
        <p14:creationId xmlns:p14="http://schemas.microsoft.com/office/powerpoint/2010/main" val="2393014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F9809-418A-4A75-8F37-85689ABA53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8C0D743-381D-45A8-8338-FA4629E212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837" y="1723871"/>
            <a:ext cx="2862230" cy="387068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6BCA78D5-59F4-409C-A993-D92ADFEB473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8729" y="1723871"/>
            <a:ext cx="3313471" cy="4250614"/>
          </a:xfrm>
          <a:prstGeom prst="rect">
            <a:avLst/>
          </a:prstGeom>
          <a:ln>
            <a:noFill/>
          </a:ln>
          <a:effectLst>
            <a:softEdge rad="112500"/>
          </a:effectLst>
        </p:spPr>
      </p:pic>
      <p:sp>
        <p:nvSpPr>
          <p:cNvPr id="3" name="Title 2">
            <a:extLst>
              <a:ext uri="{FF2B5EF4-FFF2-40B4-BE49-F238E27FC236}">
                <a16:creationId xmlns:a16="http://schemas.microsoft.com/office/drawing/2014/main" id="{56B09768-86E1-284A-E331-324B9E25F5F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 of military advertisements</a:t>
            </a:r>
          </a:p>
        </p:txBody>
      </p:sp>
    </p:spTree>
    <p:extLst>
      <p:ext uri="{BB962C8B-B14F-4D97-AF65-F5344CB8AC3E}">
        <p14:creationId xmlns:p14="http://schemas.microsoft.com/office/powerpoint/2010/main" val="1687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A0E109-7F09-4769-8D5B-AD68C65D13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C3D8936-AD8C-4981-BD2C-C7804F5402CC}"/>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9431" y="1520927"/>
            <a:ext cx="4719485" cy="3619500"/>
          </a:xfrm>
          <a:prstGeom prst="rect">
            <a:avLst/>
          </a:prstGeom>
          <a:ln>
            <a:noFill/>
          </a:ln>
          <a:effectLst>
            <a:softEdge rad="112500"/>
          </a:effectLst>
        </p:spPr>
      </p:pic>
      <p:pic>
        <p:nvPicPr>
          <p:cNvPr id="6" name="Picture 5">
            <a:extLst>
              <a:ext uri="{FF2B5EF4-FFF2-40B4-BE49-F238E27FC236}">
                <a16:creationId xmlns:a16="http://schemas.microsoft.com/office/drawing/2014/main" id="{5FAD1AA9-1581-4A7C-AB14-744E45762A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862" y="1767039"/>
            <a:ext cx="3302717" cy="4236819"/>
          </a:xfrm>
          <a:prstGeom prst="rect">
            <a:avLst/>
          </a:prstGeom>
          <a:ln>
            <a:noFill/>
          </a:ln>
          <a:effectLst>
            <a:softEdge rad="112500"/>
          </a:effectLst>
        </p:spPr>
      </p:pic>
      <p:sp>
        <p:nvSpPr>
          <p:cNvPr id="3" name="Title 2">
            <a:extLst>
              <a:ext uri="{FF2B5EF4-FFF2-40B4-BE49-F238E27FC236}">
                <a16:creationId xmlns:a16="http://schemas.microsoft.com/office/drawing/2014/main" id="{A67CE55E-12CD-391A-7D90-FA584A50F28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newspaper</a:t>
            </a:r>
          </a:p>
        </p:txBody>
      </p:sp>
    </p:spTree>
    <p:extLst>
      <p:ext uri="{BB962C8B-B14F-4D97-AF65-F5344CB8AC3E}">
        <p14:creationId xmlns:p14="http://schemas.microsoft.com/office/powerpoint/2010/main" val="180841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prstGeom prst="rect">
            <a:avLst/>
          </a:prstGeom>
        </p:spPr>
        <p:txBody>
          <a:bodyPr spcFirstLastPara="1" vert="horz" wrap="square" lIns="121900" tIns="121900" rIns="121900" bIns="121900" rtlCol="0" anchor="b" anchorCtr="0">
            <a:normAutofit/>
          </a:bodyPr>
          <a:lstStyle/>
          <a:p>
            <a:r>
              <a:rPr lang="en">
                <a:solidFill>
                  <a:srgbClr val="FFFFFF"/>
                </a:solidFill>
              </a:rPr>
              <a:t>SPOILER ALERT</a:t>
            </a:r>
            <a:endParaRPr>
              <a:solidFill>
                <a:srgbClr val="FFFFFF"/>
              </a:solidFill>
            </a:endParaRPr>
          </a:p>
        </p:txBody>
      </p:sp>
      <p:sp>
        <p:nvSpPr>
          <p:cNvPr id="164" name="Google Shape;164;p27"/>
          <p:cNvSpPr txBox="1">
            <a:spLocks noGrp="1"/>
          </p:cNvSpPr>
          <p:nvPr>
            <p:ph type="body" idx="1"/>
          </p:nvPr>
        </p:nvSpPr>
        <p:spPr>
          <a:xfrm>
            <a:off x="207800" y="421233"/>
            <a:ext cx="11776400" cy="5531837"/>
          </a:xfrm>
          <a:prstGeom prst="rect">
            <a:avLst/>
          </a:prstGeom>
        </p:spPr>
        <p:txBody>
          <a:bodyPr spcFirstLastPara="1" vert="horz" wrap="square" lIns="121900" tIns="121900" rIns="121900" bIns="121900" rtlCol="0" anchor="ctr" anchorCtr="0">
            <a:normAutofit/>
          </a:bodyPr>
          <a:lstStyle/>
          <a:p>
            <a:pPr marL="0" indent="0" algn="ctr">
              <a:buNone/>
            </a:pPr>
            <a:endParaRPr b="1"/>
          </a:p>
          <a:p>
            <a:pPr marL="0" indent="0" algn="ctr">
              <a:spcBef>
                <a:spcPts val="1600"/>
              </a:spcBef>
              <a:buNone/>
            </a:pPr>
            <a:r>
              <a:rPr lang="en" sz="3600" b="1"/>
              <a:t>*****SPOILER ALERT*****</a:t>
            </a:r>
            <a:endParaRPr sz="3600" b="1"/>
          </a:p>
          <a:p>
            <a:pPr marL="0" indent="0" algn="ctr">
              <a:spcBef>
                <a:spcPts val="1600"/>
              </a:spcBef>
              <a:buNone/>
            </a:pPr>
            <a:r>
              <a:rPr lang="en" sz="3600"/>
              <a:t>It’s gonna get </a:t>
            </a:r>
            <a:r>
              <a:rPr lang="en" sz="3600" b="1"/>
              <a:t>awkward</a:t>
            </a:r>
            <a:endParaRPr sz="3600" b="1"/>
          </a:p>
          <a:p>
            <a:pPr marL="0" indent="0" algn="ctr">
              <a:spcBef>
                <a:spcPts val="1600"/>
              </a:spcBef>
              <a:buNone/>
            </a:pPr>
            <a:r>
              <a:rPr lang="en" sz="3600"/>
              <a:t>We have </a:t>
            </a:r>
            <a:r>
              <a:rPr lang="en" sz="3600" b="1"/>
              <a:t>all</a:t>
            </a:r>
            <a:r>
              <a:rPr lang="en" sz="3600"/>
              <a:t> done some of the things we notice as </a:t>
            </a:r>
            <a:r>
              <a:rPr lang="en" sz="3600" b="1"/>
              <a:t>harm</a:t>
            </a:r>
            <a:endParaRPr sz="3600" b="1"/>
          </a:p>
          <a:p>
            <a:pPr marL="0" indent="0" algn="ctr">
              <a:spcBef>
                <a:spcPts val="1600"/>
              </a:spcBef>
              <a:buNone/>
            </a:pPr>
            <a:r>
              <a:rPr lang="en" sz="3600"/>
              <a:t>None of us have all of the </a:t>
            </a:r>
            <a:r>
              <a:rPr lang="en" sz="3600" b="1"/>
              <a:t>answers  </a:t>
            </a:r>
            <a:endParaRPr sz="3600" b="1"/>
          </a:p>
          <a:p>
            <a:pPr marL="0" indent="0" algn="ctr">
              <a:spcBef>
                <a:spcPts val="1600"/>
              </a:spcBef>
              <a:buNone/>
            </a:pPr>
            <a:r>
              <a:rPr lang="en" sz="3600"/>
              <a:t>There is no one </a:t>
            </a:r>
            <a:r>
              <a:rPr lang="en" sz="3600" b="1" u="sng"/>
              <a:t>*right*</a:t>
            </a:r>
            <a:r>
              <a:rPr lang="en" sz="3600"/>
              <a:t> way</a:t>
            </a:r>
            <a:endParaRPr sz="3600"/>
          </a:p>
          <a:p>
            <a:pPr marL="0" indent="0" algn="ctr">
              <a:spcBef>
                <a:spcPts val="1600"/>
              </a:spcBef>
              <a:spcAft>
                <a:spcPts val="1600"/>
              </a:spcAft>
              <a:buNone/>
            </a:pPr>
            <a:r>
              <a:rPr lang="en" sz="3600"/>
              <a:t>This is a </a:t>
            </a:r>
            <a:r>
              <a:rPr lang="en" sz="3600" b="1"/>
              <a:t>lifelong</a:t>
            </a:r>
            <a:r>
              <a:rPr lang="en" sz="3600"/>
              <a:t> process</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5A9428-DB94-4B8C-83A4-ADFF8C27CF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6F9612-B940-4153-9ACE-D0791B9BCC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06" y="1858746"/>
            <a:ext cx="4708280" cy="3419321"/>
          </a:xfrm>
          <a:prstGeom prst="rect">
            <a:avLst/>
          </a:prstGeom>
          <a:ln>
            <a:noFill/>
          </a:ln>
          <a:effectLst>
            <a:softEdge rad="112500"/>
          </a:effectLst>
        </p:spPr>
      </p:pic>
      <p:pic>
        <p:nvPicPr>
          <p:cNvPr id="6" name="Picture 5">
            <a:extLst>
              <a:ext uri="{FF2B5EF4-FFF2-40B4-BE49-F238E27FC236}">
                <a16:creationId xmlns:a16="http://schemas.microsoft.com/office/drawing/2014/main" id="{C8A8F656-4FC5-4E69-953D-25A09DCD05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149" y="1850769"/>
            <a:ext cx="4874217" cy="3243570"/>
          </a:xfrm>
          <a:prstGeom prst="rect">
            <a:avLst/>
          </a:prstGeom>
          <a:ln>
            <a:noFill/>
          </a:ln>
          <a:effectLst>
            <a:softEdge rad="112500"/>
          </a:effectLst>
        </p:spPr>
      </p:pic>
      <p:sp>
        <p:nvSpPr>
          <p:cNvPr id="3" name="TextBox 2">
            <a:extLst>
              <a:ext uri="{FF2B5EF4-FFF2-40B4-BE49-F238E27FC236}">
                <a16:creationId xmlns:a16="http://schemas.microsoft.com/office/drawing/2014/main" id="{2255E6AD-BCF8-BF4C-E1C0-3C9667A4328A}"/>
              </a:ext>
            </a:extLst>
          </p:cNvPr>
          <p:cNvSpPr txBox="1"/>
          <p:nvPr/>
        </p:nvSpPr>
        <p:spPr>
          <a:xfrm>
            <a:off x="1759789" y="5745192"/>
            <a:ext cx="3554083" cy="369332"/>
          </a:xfrm>
          <a:prstGeom prst="rect">
            <a:avLst/>
          </a:prstGeom>
          <a:noFill/>
        </p:spPr>
        <p:txBody>
          <a:bodyPr wrap="square" rtlCol="0">
            <a:spAutoFit/>
          </a:bodyPr>
          <a:lstStyle/>
          <a:p>
            <a:r>
              <a:rPr lang="en-US" dirty="0"/>
              <a:t>Brown v. Board (1954) Plaintiffs </a:t>
            </a:r>
          </a:p>
        </p:txBody>
      </p:sp>
      <p:sp>
        <p:nvSpPr>
          <p:cNvPr id="5" name="TextBox 4">
            <a:extLst>
              <a:ext uri="{FF2B5EF4-FFF2-40B4-BE49-F238E27FC236}">
                <a16:creationId xmlns:a16="http://schemas.microsoft.com/office/drawing/2014/main" id="{B8FBCA41-BD8C-33F5-5A11-FAEC0E72619A}"/>
              </a:ext>
            </a:extLst>
          </p:cNvPr>
          <p:cNvSpPr txBox="1"/>
          <p:nvPr/>
        </p:nvSpPr>
        <p:spPr>
          <a:xfrm>
            <a:off x="7536612" y="5375860"/>
            <a:ext cx="3554083" cy="646331"/>
          </a:xfrm>
          <a:prstGeom prst="rect">
            <a:avLst/>
          </a:prstGeom>
          <a:noFill/>
        </p:spPr>
        <p:txBody>
          <a:bodyPr wrap="square" rtlCol="0">
            <a:spAutoFit/>
          </a:bodyPr>
          <a:lstStyle/>
          <a:p>
            <a:r>
              <a:rPr lang="en-US" dirty="0"/>
              <a:t>Ruby Bridges – William Frantz Elementary 1960 </a:t>
            </a:r>
          </a:p>
        </p:txBody>
      </p:sp>
      <p:sp>
        <p:nvSpPr>
          <p:cNvPr id="7" name="Title 6">
            <a:extLst>
              <a:ext uri="{FF2B5EF4-FFF2-40B4-BE49-F238E27FC236}">
                <a16:creationId xmlns:a16="http://schemas.microsoft.com/office/drawing/2014/main" id="{7E0FA7B2-8819-B2CC-A476-E4D8240ABC3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Brown v Board plaintiffs and Ruby Bridges</a:t>
            </a:r>
          </a:p>
        </p:txBody>
      </p:sp>
    </p:spTree>
    <p:extLst>
      <p:ext uri="{BB962C8B-B14F-4D97-AF65-F5344CB8AC3E}">
        <p14:creationId xmlns:p14="http://schemas.microsoft.com/office/powerpoint/2010/main" val="2325014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BF0593-37E4-4F5E-ACB0-1169D61273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3142E28-1598-4274-9F72-07C5D2EAFA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30" y="1281881"/>
            <a:ext cx="4295029" cy="2405216"/>
          </a:xfrm>
          <a:prstGeom prst="rect">
            <a:avLst/>
          </a:prstGeom>
        </p:spPr>
      </p:pic>
      <p:pic>
        <p:nvPicPr>
          <p:cNvPr id="6" name="Picture 5">
            <a:extLst>
              <a:ext uri="{FF2B5EF4-FFF2-40B4-BE49-F238E27FC236}">
                <a16:creationId xmlns:a16="http://schemas.microsoft.com/office/drawing/2014/main" id="{76288763-347D-46D2-89D4-31EB4A89430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886" y="3907094"/>
            <a:ext cx="3814916" cy="2377606"/>
          </a:xfrm>
          <a:prstGeom prst="rect">
            <a:avLst/>
          </a:prstGeom>
        </p:spPr>
      </p:pic>
      <p:pic>
        <p:nvPicPr>
          <p:cNvPr id="8" name="Picture 7">
            <a:extLst>
              <a:ext uri="{FF2B5EF4-FFF2-40B4-BE49-F238E27FC236}">
                <a16:creationId xmlns:a16="http://schemas.microsoft.com/office/drawing/2014/main" id="{1814E5E0-9348-486B-886E-6432B0513C6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840" y="1592208"/>
            <a:ext cx="5375790" cy="4031843"/>
          </a:xfrm>
          <a:prstGeom prst="rect">
            <a:avLst/>
          </a:prstGeom>
        </p:spPr>
      </p:pic>
      <p:sp>
        <p:nvSpPr>
          <p:cNvPr id="3" name="Title 2">
            <a:extLst>
              <a:ext uri="{FF2B5EF4-FFF2-40B4-BE49-F238E27FC236}">
                <a16:creationId xmlns:a16="http://schemas.microsoft.com/office/drawing/2014/main" id="{7F2D17C8-52E2-3256-7E85-CAD62BA4560A}"/>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Images of Black Community Survival Conference</a:t>
            </a:r>
          </a:p>
        </p:txBody>
      </p:sp>
    </p:spTree>
    <p:extLst>
      <p:ext uri="{BB962C8B-B14F-4D97-AF65-F5344CB8AC3E}">
        <p14:creationId xmlns:p14="http://schemas.microsoft.com/office/powerpoint/2010/main" val="3024031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DE7EB-FAD4-C6B8-49AD-AB701ADC4EFC}"/>
              </a:ext>
            </a:extLst>
          </p:cNvPr>
          <p:cNvSpPr>
            <a:spLocks noGrp="1"/>
          </p:cNvSpPr>
          <p:nvPr>
            <p:ph idx="1"/>
          </p:nvPr>
        </p:nvSpPr>
        <p:spPr>
          <a:xfrm>
            <a:off x="511655" y="2415155"/>
            <a:ext cx="4960366" cy="4306323"/>
          </a:xfrm>
        </p:spPr>
        <p:txBody>
          <a:bodyPr/>
          <a:lstStyle/>
          <a:p>
            <a:pPr fontAlgn="base"/>
            <a:r>
              <a:rPr lang="en-US" sz="2400" b="0" i="0" dirty="0">
                <a:solidFill>
                  <a:srgbClr val="000000"/>
                </a:solidFill>
                <a:effectLst/>
                <a:latin typeface="Aptos" panose="020B0004020202020204" pitchFamily="34" charset="0"/>
              </a:rPr>
              <a:t>It is a federally-funded program </a:t>
            </a:r>
          </a:p>
          <a:p>
            <a:pPr algn="l" rtl="0" fontAlgn="base">
              <a:buFont typeface="Arial" panose="020B0604020202020204" pitchFamily="34" charset="0"/>
              <a:buChar char="•"/>
            </a:pPr>
            <a:r>
              <a:rPr lang="en-US" sz="2400" b="0" i="0" dirty="0">
                <a:solidFill>
                  <a:srgbClr val="000000"/>
                </a:solidFill>
                <a:effectLst/>
                <a:latin typeface="Aptos" panose="020B0004020202020204" pitchFamily="34" charset="0"/>
              </a:rPr>
              <a:t>Focus on anti-poverty, getting students GED and/or English language  </a:t>
            </a:r>
          </a:p>
          <a:p>
            <a:pPr algn="l" rtl="0" fontAlgn="base">
              <a:buFont typeface="Arial" panose="020B0604020202020204" pitchFamily="34" charset="0"/>
              <a:buChar char="•"/>
            </a:pPr>
            <a:r>
              <a:rPr lang="en-US" sz="2400" b="0" i="0" dirty="0">
                <a:solidFill>
                  <a:srgbClr val="000000"/>
                </a:solidFill>
                <a:effectLst/>
                <a:latin typeface="Aptos" panose="020B0004020202020204" pitchFamily="34" charset="0"/>
              </a:rPr>
              <a:t>Different states fund in different systems. 15 or so in the colleges, most are in k-12.  </a:t>
            </a:r>
          </a:p>
          <a:p>
            <a:pPr algn="l" rtl="0" fontAlgn="base">
              <a:buFont typeface="Arial" panose="020B0604020202020204" pitchFamily="34" charset="0"/>
              <a:buChar char="•"/>
            </a:pPr>
            <a:r>
              <a:rPr lang="en-US" sz="2400" b="0" i="0" dirty="0">
                <a:solidFill>
                  <a:srgbClr val="000000"/>
                </a:solidFill>
                <a:effectLst/>
                <a:latin typeface="Aptos" panose="020B0004020202020204" pitchFamily="34" charset="0"/>
              </a:rPr>
              <a:t>Because program is subsidized by federal dollars, does not charge college tuition and is not financial aid eligible.  </a:t>
            </a:r>
          </a:p>
          <a:p>
            <a:endParaRPr lang="en-US" dirty="0"/>
          </a:p>
        </p:txBody>
      </p:sp>
      <p:sp>
        <p:nvSpPr>
          <p:cNvPr id="4" name="Slide Number Placeholder 3">
            <a:extLst>
              <a:ext uri="{FF2B5EF4-FFF2-40B4-BE49-F238E27FC236}">
                <a16:creationId xmlns:a16="http://schemas.microsoft.com/office/drawing/2014/main" id="{62707642-E0C2-C7DC-CEEF-7E542E01F4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dirty="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100" b="0" i="0" u="none" strike="noStrike" kern="1200" cap="none" spc="0" normalizeH="0" baseline="0" noProof="0" dirty="0">
              <a:ln>
                <a:noFill/>
              </a:ln>
              <a:solidFill>
                <a:srgbClr val="003764"/>
              </a:solidFill>
              <a:effectLst/>
              <a:uLnTx/>
              <a:uFillTx/>
              <a:latin typeface="Franklin Gothic Book"/>
              <a:ea typeface="+mn-ea"/>
              <a:cs typeface="+mn-cs"/>
            </a:endParaRPr>
          </a:p>
        </p:txBody>
      </p:sp>
      <p:pic>
        <p:nvPicPr>
          <p:cNvPr id="5" name="Content Placeholder 4" descr="A map of the united states&#10;&#10;Description automatically generated">
            <a:extLst>
              <a:ext uri="{FF2B5EF4-FFF2-40B4-BE49-F238E27FC236}">
                <a16:creationId xmlns:a16="http://schemas.microsoft.com/office/drawing/2014/main" id="{95F43297-7E6D-9457-972E-FE86D61796CA}"/>
              </a:ext>
            </a:extLst>
          </p:cNvPr>
          <p:cNvPicPr>
            <a:picLocks noChangeAspect="1"/>
          </p:cNvPicPr>
          <p:nvPr/>
        </p:nvPicPr>
        <p:blipFill>
          <a:blip r:embed="rId3"/>
          <a:stretch>
            <a:fillRect/>
          </a:stretch>
        </p:blipFill>
        <p:spPr>
          <a:xfrm>
            <a:off x="5472021" y="0"/>
            <a:ext cx="6719979" cy="6858000"/>
          </a:xfrm>
          <a:prstGeom prst="rect">
            <a:avLst/>
          </a:prstGeom>
        </p:spPr>
      </p:pic>
      <p:sp>
        <p:nvSpPr>
          <p:cNvPr id="8" name="Title 7">
            <a:extLst>
              <a:ext uri="{FF2B5EF4-FFF2-40B4-BE49-F238E27FC236}">
                <a16:creationId xmlns:a16="http://schemas.microsoft.com/office/drawing/2014/main" id="{22A9114A-3FC6-43F2-49C4-8DAB80716FE5}"/>
              </a:ext>
            </a:extLst>
          </p:cNvPr>
          <p:cNvSpPr txBox="1">
            <a:spLocks noGrp="1"/>
          </p:cNvSpPr>
          <p:nvPr>
            <p:ph type="title" idx="4294967295"/>
          </p:nvPr>
        </p:nvSpPr>
        <p:spPr>
          <a:xfrm>
            <a:off x="511655" y="1245604"/>
            <a:ext cx="4960366" cy="11695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all" spc="0" normalizeH="0" baseline="0" noProof="0" dirty="0">
                <a:ln>
                  <a:noFill/>
                </a:ln>
                <a:solidFill>
                  <a:srgbClr val="003764"/>
                </a:solidFill>
                <a:effectLst/>
                <a:uLnTx/>
                <a:uFillTx/>
                <a:latin typeface="Franklin Gothic Medium"/>
                <a:ea typeface="+mn-ea"/>
                <a:cs typeface="+mn-cs"/>
              </a:rPr>
              <a:t>History of “adult education”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9849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CE1539-5BDE-AD48-FC7D-956FA7658426}"/>
              </a:ext>
            </a:extLst>
          </p:cNvPr>
          <p:cNvSpPr>
            <a:spLocks noGrp="1"/>
          </p:cNvSpPr>
          <p:nvPr>
            <p:ph idx="1"/>
          </p:nvPr>
        </p:nvSpPr>
        <p:spPr>
          <a:xfrm>
            <a:off x="511653" y="1915065"/>
            <a:ext cx="5906399" cy="4806412"/>
          </a:xfrm>
        </p:spPr>
        <p:txBody>
          <a:bodyPr vert="horz" lIns="91440" tIns="45720" rIns="91440" bIns="45720" rtlCol="0" anchor="t">
            <a:normAutofit fontScale="92500" lnSpcReduction="10000"/>
          </a:bodyPr>
          <a:lstStyle/>
          <a:p>
            <a:r>
              <a:rPr lang="en-GB" sz="4000" dirty="0">
                <a:solidFill>
                  <a:srgbClr val="003764"/>
                </a:solidFill>
                <a:ea typeface="+mn-lt"/>
                <a:cs typeface="+mn-lt"/>
              </a:rPr>
              <a:t>Federal investment in adult education</a:t>
            </a:r>
            <a:endParaRPr lang="en-GB" sz="4000" dirty="0">
              <a:cs typeface="Calibri" panose="020F0502020204030204"/>
            </a:endParaRPr>
          </a:p>
          <a:p>
            <a:pPr lvl="1"/>
            <a:r>
              <a:rPr lang="en-GB" sz="3200" dirty="0">
                <a:solidFill>
                  <a:srgbClr val="003764"/>
                </a:solidFill>
                <a:ea typeface="+mn-lt"/>
                <a:cs typeface="+mn-lt"/>
              </a:rPr>
              <a:t>1966 Adult Education Act, 2014 Workforce Innovation and Opportunity Act </a:t>
            </a:r>
            <a:endParaRPr lang="en-GB" sz="3200" dirty="0">
              <a:cs typeface="Calibri"/>
            </a:endParaRPr>
          </a:p>
          <a:p>
            <a:r>
              <a:rPr lang="en-GB" sz="4000" dirty="0">
                <a:solidFill>
                  <a:srgbClr val="003764"/>
                </a:solidFill>
                <a:ea typeface="+mn-lt"/>
                <a:cs typeface="+mn-lt"/>
              </a:rPr>
              <a:t>State vision for adult education</a:t>
            </a:r>
            <a:endParaRPr lang="en-GB" sz="4000" dirty="0">
              <a:cs typeface="Calibri"/>
            </a:endParaRPr>
          </a:p>
          <a:p>
            <a:pPr lvl="1"/>
            <a:r>
              <a:rPr lang="en-GB" sz="3200" dirty="0">
                <a:solidFill>
                  <a:srgbClr val="003764"/>
                </a:solidFill>
                <a:ea typeface="+mn-lt"/>
                <a:cs typeface="+mn-lt"/>
              </a:rPr>
              <a:t>1967 Community College Act, 1991 update brought in adult education, 2010 affirmed I-BEST as a leading strategy.</a:t>
            </a:r>
            <a:endParaRPr lang="en-GB" sz="3200" dirty="0">
              <a:cs typeface="Calibri"/>
            </a:endParaRPr>
          </a:p>
        </p:txBody>
      </p:sp>
      <p:sp>
        <p:nvSpPr>
          <p:cNvPr id="4" name="Slide Number Placeholder 3">
            <a:extLst>
              <a:ext uri="{FF2B5EF4-FFF2-40B4-BE49-F238E27FC236}">
                <a16:creationId xmlns:a16="http://schemas.microsoft.com/office/drawing/2014/main" id="{C224CB9D-ED77-82EC-B27A-FBAC19CC7A63}"/>
              </a:ext>
            </a:extLst>
          </p:cNvPr>
          <p:cNvSpPr>
            <a:spLocks noGrp="1"/>
          </p:cNvSpPr>
          <p:nvPr>
            <p:ph type="sldNum" sz="quarter" idx="12"/>
          </p:nvPr>
        </p:nvSpPr>
        <p:spPr/>
        <p:txBody>
          <a:bodyPr/>
          <a:lstStyle/>
          <a:p>
            <a:fld id="{DEE5BC03-7CE3-4FE3-BC0A-0ACCA8AC1F24}" type="slidenum">
              <a:rPr lang="en-US" dirty="0" smtClean="0"/>
              <a:pPr/>
              <a:t>33</a:t>
            </a:fld>
            <a:endParaRPr lang="en-US" dirty="0"/>
          </a:p>
        </p:txBody>
      </p:sp>
      <p:sp>
        <p:nvSpPr>
          <p:cNvPr id="6" name="Title 1">
            <a:extLst>
              <a:ext uri="{FF2B5EF4-FFF2-40B4-BE49-F238E27FC236}">
                <a16:creationId xmlns:a16="http://schemas.microsoft.com/office/drawing/2014/main" id="{78BAF6CC-E671-DF61-B0C8-463B20A0A277}"/>
              </a:ext>
            </a:extLst>
          </p:cNvPr>
          <p:cNvSpPr txBox="1">
            <a:spLocks noGrp="1"/>
          </p:cNvSpPr>
          <p:nvPr>
            <p:ph type="title" idx="4294967295"/>
          </p:nvPr>
        </p:nvSpPr>
        <p:spPr>
          <a:xfrm>
            <a:off x="511654" y="1310353"/>
            <a:ext cx="10515600" cy="11048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500" b="0" i="0" u="none" strike="noStrike" kern="1200" cap="all" spc="0" normalizeH="0" baseline="0" noProof="0" dirty="0">
                <a:ln>
                  <a:noFill/>
                </a:ln>
                <a:solidFill>
                  <a:srgbClr val="003764"/>
                </a:solidFill>
                <a:effectLst/>
                <a:uLnTx/>
                <a:uFillTx/>
                <a:latin typeface="Franklin Gothic Medium"/>
                <a:ea typeface="+mj-ea"/>
                <a:cs typeface="+mj-cs"/>
              </a:rPr>
              <a:t>Shifting the Gaze here at Home</a:t>
            </a:r>
          </a:p>
        </p:txBody>
      </p:sp>
      <p:graphicFrame>
        <p:nvGraphicFramePr>
          <p:cNvPr id="2" name="Chart 1" descr="Pie chart depicting percentage of Local Providers as CBOs and College Districts">
            <a:extLst>
              <a:ext uri="{FF2B5EF4-FFF2-40B4-BE49-F238E27FC236}">
                <a16:creationId xmlns:a16="http://schemas.microsoft.com/office/drawing/2014/main" id="{FA50DDC6-13B8-C27C-C6D3-F9BD62167E8B}"/>
              </a:ext>
            </a:extLst>
          </p:cNvPr>
          <p:cNvGraphicFramePr/>
          <p:nvPr>
            <p:extLst>
              <p:ext uri="{D42A27DB-BD31-4B8C-83A1-F6EECF244321}">
                <p14:modId xmlns:p14="http://schemas.microsoft.com/office/powerpoint/2010/main" val="4286397307"/>
              </p:ext>
            </p:extLst>
          </p:nvPr>
        </p:nvGraphicFramePr>
        <p:xfrm>
          <a:off x="6692049" y="2107412"/>
          <a:ext cx="5352476" cy="3969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6989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B2B9-7E0E-8762-0D2C-E490DEC4EC4E}"/>
              </a:ext>
            </a:extLst>
          </p:cNvPr>
          <p:cNvSpPr>
            <a:spLocks noGrp="1"/>
          </p:cNvSpPr>
          <p:nvPr>
            <p:ph type="title"/>
          </p:nvPr>
        </p:nvSpPr>
        <p:spPr/>
        <p:txBody>
          <a:bodyPr/>
          <a:lstStyle/>
          <a:p>
            <a:r>
              <a:rPr lang="en-US" dirty="0"/>
              <a:t>Inclusion of Developmental education</a:t>
            </a:r>
          </a:p>
        </p:txBody>
      </p:sp>
      <p:sp>
        <p:nvSpPr>
          <p:cNvPr id="3" name="Content Placeholder 2">
            <a:extLst>
              <a:ext uri="{FF2B5EF4-FFF2-40B4-BE49-F238E27FC236}">
                <a16:creationId xmlns:a16="http://schemas.microsoft.com/office/drawing/2014/main" id="{A1B28FBE-5979-26E7-A7FF-78243B343DFC}"/>
              </a:ext>
            </a:extLst>
          </p:cNvPr>
          <p:cNvSpPr>
            <a:spLocks noGrp="1"/>
          </p:cNvSpPr>
          <p:nvPr>
            <p:ph idx="1"/>
          </p:nvPr>
        </p:nvSpPr>
        <p:spPr/>
        <p:txBody>
          <a:bodyPr/>
          <a:lstStyle/>
          <a:p>
            <a:pPr fontAlgn="base"/>
            <a:r>
              <a:rPr lang="en-US" b="0" i="0" dirty="0">
                <a:solidFill>
                  <a:srgbClr val="000000"/>
                </a:solidFill>
                <a:effectLst/>
                <a:latin typeface="Aptos" panose="020B0004020202020204" pitchFamily="34" charset="0"/>
              </a:rPr>
              <a:t>Dev Ed evolved out of the colleges because students who came to the campus weren’t “college-ready” </a:t>
            </a:r>
          </a:p>
          <a:p>
            <a:pPr algn="l" rtl="0" fontAlgn="base">
              <a:buFont typeface="Arial" panose="020B0604020202020204" pitchFamily="34" charset="0"/>
              <a:buChar char="•"/>
            </a:pPr>
            <a:r>
              <a:rPr lang="en-US" dirty="0">
                <a:solidFill>
                  <a:srgbClr val="000000"/>
                </a:solidFill>
                <a:latin typeface="Aptos" panose="020B0004020202020204" pitchFamily="34" charset="0"/>
              </a:rPr>
              <a:t>S</a:t>
            </a:r>
            <a:r>
              <a:rPr lang="en-US" b="0" i="0" dirty="0">
                <a:solidFill>
                  <a:srgbClr val="000000"/>
                </a:solidFill>
                <a:effectLst/>
                <a:latin typeface="Aptos" panose="020B0004020202020204" pitchFamily="34" charset="0"/>
              </a:rPr>
              <a:t>tudents who already had their HS diploma but tested below college level, perhaps </a:t>
            </a:r>
            <a:r>
              <a:rPr lang="en-US" dirty="0">
                <a:solidFill>
                  <a:srgbClr val="000000"/>
                </a:solidFill>
                <a:latin typeface="Aptos" panose="020B0004020202020204" pitchFamily="34" charset="0"/>
              </a:rPr>
              <a:t>HS</a:t>
            </a:r>
            <a:r>
              <a:rPr lang="en-US" b="0" i="0" dirty="0">
                <a:solidFill>
                  <a:srgbClr val="000000"/>
                </a:solidFill>
                <a:effectLst/>
                <a:latin typeface="Aptos" panose="020B0004020202020204" pitchFamily="34" charset="0"/>
              </a:rPr>
              <a:t> education wasn’t the best, perhaps it had been a decade or more since attended. </a:t>
            </a:r>
          </a:p>
          <a:p>
            <a:pPr algn="l" rtl="0" fontAlgn="base">
              <a:buFont typeface="Arial" panose="020B0604020202020204" pitchFamily="34" charset="0"/>
              <a:buChar char="•"/>
            </a:pPr>
            <a:r>
              <a:rPr lang="en-US" b="0" i="0" dirty="0">
                <a:solidFill>
                  <a:srgbClr val="000000"/>
                </a:solidFill>
                <a:effectLst/>
                <a:latin typeface="Aptos" panose="020B0004020202020204" pitchFamily="34" charset="0"/>
              </a:rPr>
              <a:t>Charges full college tuition and is financial aid eligible (not subsidized by federal dollars.) </a:t>
            </a:r>
          </a:p>
        </p:txBody>
      </p:sp>
      <p:sp>
        <p:nvSpPr>
          <p:cNvPr id="4" name="Slide Number Placeholder 3">
            <a:extLst>
              <a:ext uri="{FF2B5EF4-FFF2-40B4-BE49-F238E27FC236}">
                <a16:creationId xmlns:a16="http://schemas.microsoft.com/office/drawing/2014/main" id="{601284B9-9AB7-E682-52A8-FAB3D19835F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dirty="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100" b="0" i="0" u="none" strike="noStrike" kern="1200" cap="none" spc="0" normalizeH="0" baseline="0" noProof="0" dirty="0">
              <a:ln>
                <a:noFill/>
              </a:ln>
              <a:solidFill>
                <a:srgbClr val="003764"/>
              </a:solidFill>
              <a:effectLst/>
              <a:uLnTx/>
              <a:uFillTx/>
              <a:latin typeface="Franklin Gothic Book"/>
              <a:ea typeface="+mn-ea"/>
              <a:cs typeface="+mn-cs"/>
            </a:endParaRPr>
          </a:p>
        </p:txBody>
      </p:sp>
    </p:spTree>
    <p:extLst>
      <p:ext uri="{BB962C8B-B14F-4D97-AF65-F5344CB8AC3E}">
        <p14:creationId xmlns:p14="http://schemas.microsoft.com/office/powerpoint/2010/main" val="3530233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9F10-97D4-2F00-CF7E-33E621A5CABC}"/>
              </a:ext>
            </a:extLst>
          </p:cNvPr>
          <p:cNvSpPr>
            <a:spLocks noGrp="1"/>
          </p:cNvSpPr>
          <p:nvPr>
            <p:ph type="title"/>
          </p:nvPr>
        </p:nvSpPr>
        <p:spPr>
          <a:xfrm>
            <a:off x="715814" y="1756634"/>
            <a:ext cx="11115967" cy="797070"/>
          </a:xfrm>
        </p:spPr>
        <p:txBody>
          <a:bodyPr/>
          <a:lstStyle/>
          <a:p>
            <a:r>
              <a:rPr lang="en-US" dirty="0"/>
              <a:t>What’s the difference in students?</a:t>
            </a:r>
          </a:p>
        </p:txBody>
      </p:sp>
      <p:sp>
        <p:nvSpPr>
          <p:cNvPr id="3" name="Content Placeholder 2">
            <a:extLst>
              <a:ext uri="{FF2B5EF4-FFF2-40B4-BE49-F238E27FC236}">
                <a16:creationId xmlns:a16="http://schemas.microsoft.com/office/drawing/2014/main" id="{3A0CB5A3-2D7F-AEF9-56F5-AFF12BAF6846}"/>
              </a:ext>
            </a:extLst>
          </p:cNvPr>
          <p:cNvSpPr>
            <a:spLocks noGrp="1"/>
          </p:cNvSpPr>
          <p:nvPr>
            <p:ph idx="1"/>
          </p:nvPr>
        </p:nvSpPr>
        <p:spPr>
          <a:xfrm>
            <a:off x="538016" y="2553704"/>
            <a:ext cx="11115967" cy="2174097"/>
          </a:xfrm>
        </p:spPr>
        <p:txBody>
          <a:bodyPr/>
          <a:lstStyle/>
          <a:p>
            <a:pPr fontAlgn="base"/>
            <a:r>
              <a:rPr lang="en-US" sz="4000" b="0" i="0" dirty="0">
                <a:solidFill>
                  <a:srgbClr val="000000"/>
                </a:solidFill>
                <a:effectLst/>
                <a:latin typeface="Aptos" panose="020B0004020202020204" pitchFamily="34" charset="0"/>
              </a:rPr>
              <a:t>Standards v Outcomes</a:t>
            </a:r>
          </a:p>
          <a:p>
            <a:pPr algn="l" rtl="0" fontAlgn="base">
              <a:buFont typeface="Arial" panose="020B0604020202020204" pitchFamily="34" charset="0"/>
              <a:buChar char="•"/>
            </a:pPr>
            <a:r>
              <a:rPr lang="en-US" sz="4000" b="0" i="0" dirty="0">
                <a:solidFill>
                  <a:srgbClr val="000000"/>
                </a:solidFill>
                <a:effectLst/>
                <a:latin typeface="Aptos" panose="020B0004020202020204" pitchFamily="34" charset="0"/>
              </a:rPr>
              <a:t>Adult Ed and faculty working together</a:t>
            </a:r>
          </a:p>
          <a:p>
            <a:pPr algn="l" rtl="0" fontAlgn="base">
              <a:buFont typeface="Arial" panose="020B0604020202020204" pitchFamily="34" charset="0"/>
              <a:buChar char="•"/>
            </a:pPr>
            <a:r>
              <a:rPr lang="en-US" sz="4000" dirty="0">
                <a:solidFill>
                  <a:srgbClr val="000000"/>
                </a:solidFill>
                <a:latin typeface="Aptos" panose="020B0004020202020204" pitchFamily="34" charset="0"/>
              </a:rPr>
              <a:t>Keep in mind the g</a:t>
            </a:r>
            <a:r>
              <a:rPr lang="en-US" sz="4000" b="0" i="0" dirty="0">
                <a:solidFill>
                  <a:srgbClr val="000000"/>
                </a:solidFill>
                <a:effectLst/>
                <a:latin typeface="Aptos" panose="020B0004020202020204" pitchFamily="34" charset="0"/>
              </a:rPr>
              <a:t>uided pathway principle</a:t>
            </a:r>
            <a:endParaRPr lang="en-US" sz="4000" dirty="0"/>
          </a:p>
        </p:txBody>
      </p:sp>
      <p:sp>
        <p:nvSpPr>
          <p:cNvPr id="4" name="Slide Number Placeholder 3">
            <a:extLst>
              <a:ext uri="{FF2B5EF4-FFF2-40B4-BE49-F238E27FC236}">
                <a16:creationId xmlns:a16="http://schemas.microsoft.com/office/drawing/2014/main" id="{EE490BFD-9727-AFB6-C319-C765CFCB56B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dirty="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100" b="0" i="0" u="none" strike="noStrike" kern="1200" cap="none" spc="0" normalizeH="0" baseline="0" noProof="0" dirty="0">
              <a:ln>
                <a:noFill/>
              </a:ln>
              <a:solidFill>
                <a:srgbClr val="003764"/>
              </a:solidFill>
              <a:effectLst/>
              <a:uLnTx/>
              <a:uFillTx/>
              <a:latin typeface="Franklin Gothic Book"/>
              <a:ea typeface="+mn-ea"/>
              <a:cs typeface="+mn-cs"/>
            </a:endParaRPr>
          </a:p>
        </p:txBody>
      </p:sp>
    </p:spTree>
    <p:extLst>
      <p:ext uri="{BB962C8B-B14F-4D97-AF65-F5344CB8AC3E}">
        <p14:creationId xmlns:p14="http://schemas.microsoft.com/office/powerpoint/2010/main" val="3112350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3ED9-68DD-5660-438B-7037055C4058}"/>
              </a:ext>
            </a:extLst>
          </p:cNvPr>
          <p:cNvSpPr>
            <a:spLocks noGrp="1"/>
          </p:cNvSpPr>
          <p:nvPr>
            <p:ph type="title"/>
          </p:nvPr>
        </p:nvSpPr>
        <p:spPr/>
        <p:txBody>
          <a:bodyPr>
            <a:normAutofit/>
          </a:bodyPr>
          <a:lstStyle/>
          <a:p>
            <a:r>
              <a:rPr lang="en-US" dirty="0"/>
              <a:t>College system mission and enrollments</a:t>
            </a:r>
          </a:p>
        </p:txBody>
      </p:sp>
      <p:sp>
        <p:nvSpPr>
          <p:cNvPr id="3" name="Content Placeholder 2">
            <a:extLst>
              <a:ext uri="{FF2B5EF4-FFF2-40B4-BE49-F238E27FC236}">
                <a16:creationId xmlns:a16="http://schemas.microsoft.com/office/drawing/2014/main" id="{C78E63A4-DF81-5044-DF6A-D2724BEFE958}"/>
              </a:ext>
            </a:extLst>
          </p:cNvPr>
          <p:cNvSpPr>
            <a:spLocks noGrp="1"/>
          </p:cNvSpPr>
          <p:nvPr>
            <p:ph sz="half" idx="1"/>
          </p:nvPr>
        </p:nvSpPr>
        <p:spPr/>
        <p:txBody>
          <a:bodyPr lIns="91440" tIns="45720" rIns="91440" bIns="45720">
            <a:normAutofit/>
          </a:bodyPr>
          <a:lstStyle/>
          <a:p>
            <a:r>
              <a:rPr lang="en-US" dirty="0"/>
              <a:t>Basic Education for Adults comprises 1/3 of the college system mission: BEdA, Workforce Education, and Academic Transfer</a:t>
            </a:r>
          </a:p>
          <a:p>
            <a:r>
              <a:rPr lang="en-US" dirty="0"/>
              <a:t>BEdA students total 15% of college system enrollments and are counted as state-funded FTE for the colleges.</a:t>
            </a:r>
          </a:p>
          <a:p>
            <a:endParaRPr lang="en-US" dirty="0"/>
          </a:p>
          <a:p>
            <a:endParaRPr lang="en-US" dirty="0"/>
          </a:p>
        </p:txBody>
      </p:sp>
      <p:sp>
        <p:nvSpPr>
          <p:cNvPr id="4" name="Slide Number Placeholder 3">
            <a:extLst>
              <a:ext uri="{FF2B5EF4-FFF2-40B4-BE49-F238E27FC236}">
                <a16:creationId xmlns:a16="http://schemas.microsoft.com/office/drawing/2014/main" id="{D63FB75E-536B-187D-10FF-32A85C131357}"/>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EE5BC03-7CE3-4FE3-BC0A-0ACCA8AC1F24}" type="slidenum">
              <a:rPr kumimoji="0" lang="en-US" sz="700" b="0" i="0" u="none" strike="noStrike" kern="1200" cap="none" spc="0" normalizeH="0" baseline="0" noProof="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36</a:t>
            </a:fld>
            <a:endParaRPr kumimoji="0" lang="en-US" sz="700" b="0" i="0" u="none" strike="noStrike" kern="1200" cap="none" spc="0" normalizeH="0" baseline="0" noProof="0">
              <a:ln>
                <a:noFill/>
              </a:ln>
              <a:solidFill>
                <a:srgbClr val="003764"/>
              </a:solidFill>
              <a:effectLst/>
              <a:uLnTx/>
              <a:uFillTx/>
              <a:latin typeface="Franklin Gothic Book"/>
              <a:ea typeface="+mn-ea"/>
              <a:cs typeface="+mn-cs"/>
            </a:endParaRPr>
          </a:p>
        </p:txBody>
      </p:sp>
      <p:graphicFrame>
        <p:nvGraphicFramePr>
          <p:cNvPr id="8" name="Chart 7" descr="Chart indicating college enrollment by academic transfer, workforce education, or basic education for adults">
            <a:extLst>
              <a:ext uri="{FF2B5EF4-FFF2-40B4-BE49-F238E27FC236}">
                <a16:creationId xmlns:a16="http://schemas.microsoft.com/office/drawing/2014/main" id="{640AF1BF-F099-6DF6-4DDE-F6FE6B12D8E6}"/>
              </a:ext>
            </a:extLst>
          </p:cNvPr>
          <p:cNvGraphicFramePr/>
          <p:nvPr>
            <p:extLst>
              <p:ext uri="{D42A27DB-BD31-4B8C-83A1-F6EECF244321}">
                <p14:modId xmlns:p14="http://schemas.microsoft.com/office/powerpoint/2010/main" val="3195547067"/>
              </p:ext>
            </p:extLst>
          </p:nvPr>
        </p:nvGraphicFramePr>
        <p:xfrm>
          <a:off x="6172202" y="1838325"/>
          <a:ext cx="5352476" cy="39693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87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3ED9-68DD-5660-438B-7037055C4058}"/>
              </a:ext>
            </a:extLst>
          </p:cNvPr>
          <p:cNvSpPr>
            <a:spLocks noGrp="1"/>
          </p:cNvSpPr>
          <p:nvPr>
            <p:ph type="title"/>
          </p:nvPr>
        </p:nvSpPr>
        <p:spPr/>
        <p:txBody>
          <a:bodyPr anchor="b">
            <a:normAutofit/>
          </a:bodyPr>
          <a:lstStyle/>
          <a:p>
            <a:r>
              <a:rPr lang="en-US" sz="3200" dirty="0"/>
              <a:t>Basic education for adults in a nutshell</a:t>
            </a:r>
          </a:p>
        </p:txBody>
      </p:sp>
      <p:graphicFrame>
        <p:nvGraphicFramePr>
          <p:cNvPr id="6" name="Content Placeholder 2" descr="Graphic depicting head counts for participants served in ELA, Adult Secondary Ed, and integrated education and training">
            <a:extLst>
              <a:ext uri="{FF2B5EF4-FFF2-40B4-BE49-F238E27FC236}">
                <a16:creationId xmlns:a16="http://schemas.microsoft.com/office/drawing/2014/main" id="{E211A678-81A0-85B9-1D82-D99B612CB0B4}"/>
              </a:ext>
            </a:extLst>
          </p:cNvPr>
          <p:cNvGraphicFramePr>
            <a:graphicFrameLocks noGrp="1"/>
          </p:cNvGraphicFramePr>
          <p:nvPr>
            <p:ph type="pic" idx="1"/>
            <p:extLst>
              <p:ext uri="{D42A27DB-BD31-4B8C-83A1-F6EECF244321}">
                <p14:modId xmlns:p14="http://schemas.microsoft.com/office/powerpoint/2010/main" val="2733213213"/>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2">
            <a:extLst>
              <a:ext uri="{FF2B5EF4-FFF2-40B4-BE49-F238E27FC236}">
                <a16:creationId xmlns:a16="http://schemas.microsoft.com/office/drawing/2014/main" id="{9BD51587-31E0-1CC7-53E1-019511ACAA55}"/>
              </a:ext>
            </a:extLst>
          </p:cNvPr>
          <p:cNvSpPr>
            <a:spLocks noGrp="1"/>
          </p:cNvSpPr>
          <p:nvPr>
            <p:ph type="body" sz="half" idx="2"/>
          </p:nvPr>
        </p:nvSpPr>
        <p:spPr/>
        <p:txBody>
          <a:bodyPr/>
          <a:lstStyle/>
          <a:p>
            <a:pPr algn="ctr">
              <a:lnSpc>
                <a:spcPct val="100000"/>
              </a:lnSpc>
            </a:pPr>
            <a:r>
              <a:rPr lang="en-US" sz="2400" dirty="0"/>
              <a:t>BEdA's mission is to offer culturally responsive and equity focused college and career pathways that address barriers and enable students to obtain meaningful employment, meet workforce needs, and reduce economic disparities.</a:t>
            </a:r>
          </a:p>
          <a:p>
            <a:endParaRPr lang="en-US" dirty="0"/>
          </a:p>
        </p:txBody>
      </p:sp>
      <p:sp>
        <p:nvSpPr>
          <p:cNvPr id="4" name="Slide Number Placeholder 3">
            <a:extLst>
              <a:ext uri="{FF2B5EF4-FFF2-40B4-BE49-F238E27FC236}">
                <a16:creationId xmlns:a16="http://schemas.microsoft.com/office/drawing/2014/main" id="{D63FB75E-536B-187D-10FF-32A85C131357}"/>
              </a:ext>
            </a:extLst>
          </p:cNvPr>
          <p:cNvSpPr>
            <a:spLocks noGrp="1"/>
          </p:cNvSpPr>
          <p:nvPr>
            <p:ph type="sldNum" sz="quarter" idx="12"/>
          </p:nvPr>
        </p:nvSpPr>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EE5BC03-7CE3-4FE3-BC0A-0ACCA8AC1F24}" type="slidenum">
              <a:rPr kumimoji="0" lang="en-US" sz="700" b="0" i="0" u="none" strike="noStrike" kern="1200" cap="none" spc="0" normalizeH="0" baseline="0" noProof="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en-US" sz="700" b="0" i="0" u="none" strike="noStrike" kern="1200" cap="none" spc="0" normalizeH="0" baseline="0" noProof="0">
              <a:ln>
                <a:noFill/>
              </a:ln>
              <a:solidFill>
                <a:srgbClr val="003764"/>
              </a:solidFill>
              <a:effectLst/>
              <a:uLnTx/>
              <a:uFillTx/>
              <a:latin typeface="Franklin Gothic Book"/>
              <a:ea typeface="+mn-ea"/>
              <a:cs typeface="+mn-cs"/>
            </a:endParaRPr>
          </a:p>
        </p:txBody>
      </p:sp>
    </p:spTree>
    <p:extLst>
      <p:ext uri="{BB962C8B-B14F-4D97-AF65-F5344CB8AC3E}">
        <p14:creationId xmlns:p14="http://schemas.microsoft.com/office/powerpoint/2010/main" val="84616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C8C5-29C5-4A87-8D91-9AF180AC07FC}"/>
              </a:ext>
            </a:extLst>
          </p:cNvPr>
          <p:cNvSpPr>
            <a:spLocks noGrp="1"/>
          </p:cNvSpPr>
          <p:nvPr>
            <p:ph type="title"/>
          </p:nvPr>
        </p:nvSpPr>
        <p:spPr/>
        <p:txBody>
          <a:bodyPr>
            <a:normAutofit/>
          </a:bodyPr>
          <a:lstStyle/>
          <a:p>
            <a:r>
              <a:rPr lang="en-US" sz="4400" b="1">
                <a:latin typeface="+mn-lt"/>
              </a:rPr>
              <a:t>Vision of BE</a:t>
            </a:r>
            <a:r>
              <a:rPr lang="en-US" sz="4400" b="1" cap="none">
                <a:latin typeface="+mn-lt"/>
              </a:rPr>
              <a:t>d</a:t>
            </a:r>
            <a:r>
              <a:rPr lang="en-US" sz="4400" b="1">
                <a:latin typeface="+mn-lt"/>
              </a:rPr>
              <a:t>A</a:t>
            </a:r>
          </a:p>
        </p:txBody>
      </p:sp>
      <p:sp>
        <p:nvSpPr>
          <p:cNvPr id="3" name="Content Placeholder 2">
            <a:extLst>
              <a:ext uri="{FF2B5EF4-FFF2-40B4-BE49-F238E27FC236}">
                <a16:creationId xmlns:a16="http://schemas.microsoft.com/office/drawing/2014/main" id="{57BC6601-3EEF-439C-8CBF-F0D1B818D68A}"/>
              </a:ext>
            </a:extLst>
          </p:cNvPr>
          <p:cNvSpPr>
            <a:spLocks noGrp="1"/>
          </p:cNvSpPr>
          <p:nvPr>
            <p:ph idx="1"/>
          </p:nvPr>
        </p:nvSpPr>
        <p:spPr>
          <a:xfrm>
            <a:off x="1339267" y="2879612"/>
            <a:ext cx="10605329" cy="2214902"/>
          </a:xfrm>
        </p:spPr>
        <p:txBody>
          <a:bodyPr/>
          <a:lstStyle/>
          <a:p>
            <a:pPr marL="0" indent="0">
              <a:buNone/>
            </a:pPr>
            <a:r>
              <a:rPr lang="en-US"/>
              <a:t>To advance racial and economic justice, Basic Education for Adults provides equitable programming for all Washingtonians to realize their potential as they launch on a supported college and career pathway to living-wage employment and strengthen the vitality of their communities.</a:t>
            </a:r>
          </a:p>
          <a:p>
            <a:pPr marL="0" indent="0">
              <a:buNone/>
            </a:pPr>
            <a:endParaRPr lang="en-US"/>
          </a:p>
        </p:txBody>
      </p:sp>
      <p:sp>
        <p:nvSpPr>
          <p:cNvPr id="4" name="Slide Number Placeholder 3">
            <a:extLst>
              <a:ext uri="{FF2B5EF4-FFF2-40B4-BE49-F238E27FC236}">
                <a16:creationId xmlns:a16="http://schemas.microsoft.com/office/drawing/2014/main" id="{FD436C2C-05BB-4F3B-B8B8-83E89885B2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1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7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2077410" y="581891"/>
            <a:ext cx="8058919" cy="1371600"/>
          </a:xfrm>
          <a:prstGeom prst="rect">
            <a:avLst/>
          </a:prstGeom>
        </p:spPr>
        <p:txBody>
          <a:bodyPr spcFirstLastPara="1" vert="horz" wrap="square" lIns="91425" tIns="91425" rIns="91425" bIns="91425" rtlCol="0" anchor="ctr" anchorCtr="0">
            <a:normAutofit/>
          </a:bodyPr>
          <a:lstStyle/>
          <a:p>
            <a:r>
              <a:rPr lang="en-US"/>
              <a:t>A Moment to Recenter….</a:t>
            </a:r>
            <a:endParaRPr/>
          </a:p>
        </p:txBody>
      </p:sp>
      <p:pic>
        <p:nvPicPr>
          <p:cNvPr id="262" name="Google Shape;262;p39" descr="Join us for a three-minute meditation for connecting, inspired by the wisdom of Center for Action and Contemplation teacher Barbara Holmes. Genesis 1:26 says, &quot;Then God said, 'Let US make humankind in OUR image.’” From the very beginning, we are embedded in nature and each other. We are part of an interconnected universe, yet how can we know this connection is real?  &#10; &#10;What if community is reality and separateness is illusion? We invite you to reflect on what it really means to hold each other in our sacred cosmic connection.&#10;&#10;The Center for Action and Contemplation (CAC) is an educational nonprofit introducing seekers to the contemplative Christian path of transformation. Founded by Franciscan Richard Rohr, CAC’s programs and resources are designed to help deepen prayer practice and strengthen compassionate engagement in the world. Learn more at cac.org." title="A Three-Minute Listening Meditation for Connecting">
            <a:hlinkClick r:id="rId3"/>
          </p:cNvPr>
          <p:cNvPicPr preferRelativeResize="0"/>
          <p:nvPr/>
        </p:nvPicPr>
        <p:blipFill>
          <a:blip r:embed="rId4">
            <a:alphaModFix/>
          </a:blip>
          <a:stretch>
            <a:fillRect/>
          </a:stretch>
        </p:blipFill>
        <p:spPr>
          <a:xfrm>
            <a:off x="3405058" y="2035410"/>
            <a:ext cx="5403625" cy="4052725"/>
          </a:xfrm>
          <a:prstGeom prst="rect">
            <a:avLst/>
          </a:prstGeom>
          <a:noFill/>
          <a:ln>
            <a:noFill/>
          </a:ln>
        </p:spPr>
      </p:pic>
    </p:spTree>
    <p:extLst>
      <p:ext uri="{BB962C8B-B14F-4D97-AF65-F5344CB8AC3E}">
        <p14:creationId xmlns:p14="http://schemas.microsoft.com/office/powerpoint/2010/main" val="322662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title"/>
          </p:nvPr>
        </p:nvSpPr>
        <p:spPr>
          <a:xfrm>
            <a:off x="536633" y="493700"/>
            <a:ext cx="11655200" cy="1084000"/>
          </a:xfrm>
          <a:prstGeom prst="rect">
            <a:avLst/>
          </a:prstGeom>
        </p:spPr>
        <p:txBody>
          <a:bodyPr spcFirstLastPara="1" vert="horz" wrap="square" lIns="121900" tIns="121900" rIns="121900" bIns="121900" rtlCol="0" anchor="b" anchorCtr="0">
            <a:noAutofit/>
          </a:bodyPr>
          <a:lstStyle/>
          <a:p>
            <a:r>
              <a:rPr lang="en" sz="5333"/>
              <a:t>Center BIPOC Folx </a:t>
            </a:r>
            <a:endParaRPr sz="5333"/>
          </a:p>
        </p:txBody>
      </p:sp>
      <p:sp>
        <p:nvSpPr>
          <p:cNvPr id="158" name="Google Shape;158;p26"/>
          <p:cNvSpPr txBox="1">
            <a:spLocks noGrp="1"/>
          </p:cNvSpPr>
          <p:nvPr>
            <p:ph type="body" idx="1"/>
          </p:nvPr>
        </p:nvSpPr>
        <p:spPr>
          <a:xfrm>
            <a:off x="858600" y="1839367"/>
            <a:ext cx="10496400" cy="4555200"/>
          </a:xfrm>
          <a:prstGeom prst="rect">
            <a:avLst/>
          </a:prstGeom>
        </p:spPr>
        <p:txBody>
          <a:bodyPr spcFirstLastPara="1" vert="horz" wrap="square" lIns="121900" tIns="121900" rIns="121900" bIns="121900" rtlCol="0" anchor="t" anchorCtr="0">
            <a:normAutofit/>
          </a:bodyPr>
          <a:lstStyle/>
          <a:p>
            <a:pPr marL="0" indent="0">
              <a:lnSpc>
                <a:spcPct val="100000"/>
              </a:lnSpc>
              <a:buNone/>
            </a:pPr>
            <a:r>
              <a:rPr lang="en">
                <a:solidFill>
                  <a:srgbClr val="434343"/>
                </a:solidFill>
              </a:rPr>
              <a:t>To address our needs as people of color, we aim to cultivate a space that:</a:t>
            </a:r>
            <a:endParaRPr>
              <a:solidFill>
                <a:srgbClr val="434343"/>
              </a:solidFill>
            </a:endParaRPr>
          </a:p>
          <a:p>
            <a:pPr indent="-482588">
              <a:lnSpc>
                <a:spcPct val="100000"/>
              </a:lnSpc>
              <a:spcBef>
                <a:spcPts val="2133"/>
              </a:spcBef>
              <a:buClr>
                <a:srgbClr val="434343"/>
              </a:buClr>
              <a:buSzPts val="2100"/>
              <a:buFont typeface="Open Sans"/>
              <a:buChar char="●"/>
            </a:pPr>
            <a:r>
              <a:rPr lang="en">
                <a:solidFill>
                  <a:srgbClr val="434343"/>
                </a:solidFill>
              </a:rPr>
              <a:t>Is away from the gaze of Whiteness (breakout rooms)</a:t>
            </a:r>
            <a:endParaRPr>
              <a:solidFill>
                <a:srgbClr val="434343"/>
              </a:solidFill>
            </a:endParaRPr>
          </a:p>
          <a:p>
            <a:pPr indent="-482588">
              <a:lnSpc>
                <a:spcPct val="100000"/>
              </a:lnSpc>
              <a:buClr>
                <a:srgbClr val="434343"/>
              </a:buClr>
              <a:buSzPts val="2100"/>
              <a:buFont typeface="Open Sans"/>
              <a:buChar char="●"/>
            </a:pPr>
            <a:r>
              <a:rPr lang="en">
                <a:solidFill>
                  <a:srgbClr val="434343"/>
                </a:solidFill>
              </a:rPr>
              <a:t>Rejects the centering of Whiteness </a:t>
            </a:r>
            <a:endParaRPr>
              <a:solidFill>
                <a:srgbClr val="434343"/>
              </a:solidFill>
            </a:endParaRPr>
          </a:p>
          <a:p>
            <a:pPr indent="-482588">
              <a:lnSpc>
                <a:spcPct val="100000"/>
              </a:lnSpc>
              <a:buClr>
                <a:srgbClr val="434343"/>
              </a:buClr>
              <a:buSzPts val="2100"/>
              <a:buFont typeface="Open Sans"/>
              <a:buChar char="●"/>
            </a:pPr>
            <a:r>
              <a:rPr lang="en">
                <a:solidFill>
                  <a:srgbClr val="434343"/>
                </a:solidFill>
              </a:rPr>
              <a:t>Dignifies our unique struggle with racism </a:t>
            </a:r>
            <a:endParaRPr>
              <a:solidFill>
                <a:srgbClr val="434343"/>
              </a:solidFill>
            </a:endParaRPr>
          </a:p>
          <a:p>
            <a:pPr indent="-482588">
              <a:lnSpc>
                <a:spcPct val="100000"/>
              </a:lnSpc>
              <a:buClr>
                <a:srgbClr val="434343"/>
              </a:buClr>
              <a:buSzPts val="2100"/>
              <a:buFont typeface="Open Sans"/>
              <a:buChar char="●"/>
            </a:pPr>
            <a:r>
              <a:rPr lang="en">
                <a:solidFill>
                  <a:srgbClr val="434343"/>
                </a:solidFill>
              </a:rPr>
              <a:t>Honors, utilizes many ways of learning, knowing and doing</a:t>
            </a:r>
            <a:endParaRPr>
              <a:solidFill>
                <a:srgbClr val="434343"/>
              </a:solidFill>
            </a:endParaRPr>
          </a:p>
          <a:p>
            <a:pPr indent="-482588">
              <a:lnSpc>
                <a:spcPct val="100000"/>
              </a:lnSpc>
              <a:buClr>
                <a:srgbClr val="434343"/>
              </a:buClr>
              <a:buSzPts val="2100"/>
              <a:buFont typeface="Open Sans"/>
              <a:buChar char="●"/>
            </a:pPr>
            <a:r>
              <a:rPr lang="en">
                <a:solidFill>
                  <a:srgbClr val="434343"/>
                </a:solidFill>
              </a:rPr>
              <a:t>Cultivates joy, love and community</a:t>
            </a:r>
            <a:endParaRPr/>
          </a:p>
        </p:txBody>
      </p:sp>
    </p:spTree>
    <p:extLst>
      <p:ext uri="{BB962C8B-B14F-4D97-AF65-F5344CB8AC3E}">
        <p14:creationId xmlns:p14="http://schemas.microsoft.com/office/powerpoint/2010/main" val="247721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f of lights being turned out">
            <a:extLst>
              <a:ext uri="{FF2B5EF4-FFF2-40B4-BE49-F238E27FC236}">
                <a16:creationId xmlns:a16="http://schemas.microsoft.com/office/drawing/2014/main" id="{5FF504F4-B348-4910-B61F-D32470EA43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229" y="1557925"/>
            <a:ext cx="4064582" cy="2277859"/>
          </a:xfrm>
          <a:prstGeom prst="rect">
            <a:avLst/>
          </a:prstGeom>
        </p:spPr>
      </p:pic>
      <p:sp>
        <p:nvSpPr>
          <p:cNvPr id="6" name="TextBox 5">
            <a:extLst>
              <a:ext uri="{FF2B5EF4-FFF2-40B4-BE49-F238E27FC236}">
                <a16:creationId xmlns:a16="http://schemas.microsoft.com/office/drawing/2014/main" id="{6FCB3AC8-0112-487D-A80A-B3E1222F9FB3}"/>
              </a:ext>
            </a:extLst>
          </p:cNvPr>
          <p:cNvSpPr txBox="1"/>
          <p:nvPr/>
        </p:nvSpPr>
        <p:spPr>
          <a:xfrm>
            <a:off x="341789" y="4285953"/>
            <a:ext cx="6704492" cy="1692771"/>
          </a:xfrm>
          <a:prstGeom prst="rect">
            <a:avLst/>
          </a:prstGeom>
          <a:noFill/>
        </p:spPr>
        <p:txBody>
          <a:bodyPr wrap="square" rtlCol="0">
            <a:spAutoFit/>
          </a:bodyPr>
          <a:lstStyle/>
          <a:p>
            <a:pPr algn="ctr"/>
            <a:r>
              <a:rPr lang="en-US" sz="3200" b="1" dirty="0"/>
              <a:t>That’s all folks…</a:t>
            </a:r>
          </a:p>
          <a:p>
            <a:r>
              <a:rPr lang="en-US" sz="2400" b="1" dirty="0"/>
              <a:t>Go</a:t>
            </a:r>
            <a:r>
              <a:rPr lang="en-US" sz="2400" dirty="0"/>
              <a:t> beyond your imagination and strive for greatness</a:t>
            </a:r>
          </a:p>
          <a:p>
            <a:r>
              <a:rPr lang="en-US" sz="2400" b="1" dirty="0"/>
              <a:t>Do</a:t>
            </a:r>
            <a:r>
              <a:rPr lang="en-US" sz="2400" dirty="0"/>
              <a:t> something to promote positive change</a:t>
            </a:r>
          </a:p>
          <a:p>
            <a:r>
              <a:rPr lang="en-US" sz="2400" b="1" dirty="0"/>
              <a:t>BE</a:t>
            </a:r>
            <a:r>
              <a:rPr lang="en-US" sz="2400" dirty="0"/>
              <a:t> authentically you, while doing it.</a:t>
            </a:r>
          </a:p>
        </p:txBody>
      </p:sp>
      <p:sp>
        <p:nvSpPr>
          <p:cNvPr id="4" name="Content Placeholder 2">
            <a:extLst>
              <a:ext uri="{FF2B5EF4-FFF2-40B4-BE49-F238E27FC236}">
                <a16:creationId xmlns:a16="http://schemas.microsoft.com/office/drawing/2014/main" id="{A0893F60-C618-4E5D-83B5-BDE615EDC682}"/>
              </a:ext>
            </a:extLst>
          </p:cNvPr>
          <p:cNvSpPr txBox="1">
            <a:spLocks/>
          </p:cNvSpPr>
          <p:nvPr/>
        </p:nvSpPr>
        <p:spPr>
          <a:xfrm>
            <a:off x="5479979" y="2018575"/>
            <a:ext cx="5458838" cy="2754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have you collaborated with your Basic Education for Adults team? </a:t>
            </a:r>
          </a:p>
          <a:p>
            <a:r>
              <a:rPr lang="en-US" dirty="0"/>
              <a:t>Is there a pathway into your program that begins with Basic Education for Adults programs? </a:t>
            </a:r>
          </a:p>
          <a:p>
            <a:endParaRPr lang="en-US" dirty="0"/>
          </a:p>
        </p:txBody>
      </p:sp>
      <p:sp>
        <p:nvSpPr>
          <p:cNvPr id="7" name="Title 1">
            <a:extLst>
              <a:ext uri="{FF2B5EF4-FFF2-40B4-BE49-F238E27FC236}">
                <a16:creationId xmlns:a16="http://schemas.microsoft.com/office/drawing/2014/main" id="{CCCF8D96-61C3-435F-A443-BA4ACD3E50EE}"/>
              </a:ext>
            </a:extLst>
          </p:cNvPr>
          <p:cNvSpPr>
            <a:spLocks noGrp="1"/>
          </p:cNvSpPr>
          <p:nvPr>
            <p:ph type="title"/>
          </p:nvPr>
        </p:nvSpPr>
        <p:spPr>
          <a:xfrm>
            <a:off x="4985710" y="1097275"/>
            <a:ext cx="3916303" cy="921300"/>
          </a:xfrm>
        </p:spPr>
        <p:txBody>
          <a:bodyPr vert="horz" lIns="91440" tIns="45720" rIns="91440" bIns="45720" rtlCol="0" anchor="ctr">
            <a:normAutofit/>
          </a:bodyPr>
          <a:lstStyle/>
          <a:p>
            <a:r>
              <a:rPr lang="en-US" sz="4400" kern="1200" dirty="0">
                <a:solidFill>
                  <a:schemeClr val="tx1"/>
                </a:solidFill>
                <a:latin typeface="+mj-lt"/>
                <a:ea typeface="+mj-ea"/>
                <a:cs typeface="+mj-cs"/>
              </a:rPr>
              <a:t>Call to Action</a:t>
            </a:r>
          </a:p>
        </p:txBody>
      </p:sp>
    </p:spTree>
    <p:extLst>
      <p:ext uri="{BB962C8B-B14F-4D97-AF65-F5344CB8AC3E}">
        <p14:creationId xmlns:p14="http://schemas.microsoft.com/office/powerpoint/2010/main" val="4188286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365F66-0EF5-4ABB-80B2-7F8E80D1289B}"/>
              </a:ext>
            </a:extLst>
          </p:cNvPr>
          <p:cNvSpPr>
            <a:spLocks noGrp="1"/>
          </p:cNvSpPr>
          <p:nvPr>
            <p:ph type="title"/>
          </p:nvPr>
        </p:nvSpPr>
        <p:spPr>
          <a:xfrm>
            <a:off x="1198360" y="1594878"/>
            <a:ext cx="9795279" cy="1925157"/>
          </a:xfrm>
        </p:spPr>
        <p:txBody>
          <a:bodyPr>
            <a:normAutofit/>
          </a:bodyPr>
          <a:lstStyle/>
          <a:p>
            <a:pPr algn="ctr"/>
            <a:r>
              <a:rPr lang="en-US" dirty="0">
                <a:solidFill>
                  <a:srgbClr val="003764"/>
                </a:solidFill>
              </a:rPr>
              <a:t>Adult Education is </a:t>
            </a:r>
            <a:br>
              <a:rPr lang="en-US" dirty="0">
                <a:solidFill>
                  <a:srgbClr val="003764"/>
                </a:solidFill>
              </a:rPr>
            </a:br>
            <a:r>
              <a:rPr lang="en-US" dirty="0">
                <a:solidFill>
                  <a:srgbClr val="003764"/>
                </a:solidFill>
              </a:rPr>
              <a:t>Social and Economic Justice </a:t>
            </a:r>
            <a:endParaRPr lang="en-US" dirty="0">
              <a:solidFill>
                <a:srgbClr val="003764"/>
              </a:solidFill>
              <a:latin typeface="+mn-lt"/>
            </a:endParaRPr>
          </a:p>
        </p:txBody>
      </p:sp>
      <p:sp>
        <p:nvSpPr>
          <p:cNvPr id="4" name="Text Placeholder 3">
            <a:extLst>
              <a:ext uri="{FF2B5EF4-FFF2-40B4-BE49-F238E27FC236}">
                <a16:creationId xmlns:a16="http://schemas.microsoft.com/office/drawing/2014/main" id="{A63ADEAF-DC89-4F78-BCFB-FE35055017E9}"/>
              </a:ext>
            </a:extLst>
          </p:cNvPr>
          <p:cNvSpPr>
            <a:spLocks noGrp="1"/>
          </p:cNvSpPr>
          <p:nvPr>
            <p:ph type="body" idx="1"/>
          </p:nvPr>
        </p:nvSpPr>
        <p:spPr>
          <a:xfrm>
            <a:off x="1761518" y="3679844"/>
            <a:ext cx="8668964" cy="1583278"/>
          </a:xfrm>
        </p:spPr>
        <p:txBody>
          <a:bodyPr vert="horz" lIns="91440" tIns="45720" rIns="91440" bIns="45720" rtlCol="0" anchor="t">
            <a:normAutofit fontScale="92500" lnSpcReduction="10000"/>
          </a:bodyPr>
          <a:lstStyle/>
          <a:p>
            <a:pPr algn="ctr"/>
            <a:r>
              <a:rPr lang="en-US" dirty="0">
                <a:solidFill>
                  <a:srgbClr val="003764"/>
                </a:solidFill>
              </a:rPr>
              <a:t>MarcusAntonio Gunn</a:t>
            </a:r>
            <a:endParaRPr lang="en-US" dirty="0"/>
          </a:p>
          <a:p>
            <a:pPr algn="ctr"/>
            <a:r>
              <a:rPr lang="en-US" dirty="0">
                <a:solidFill>
                  <a:srgbClr val="003764"/>
                </a:solidFill>
              </a:rPr>
              <a:t>Policy Associate, Basic Education for Adults</a:t>
            </a:r>
            <a:endParaRPr lang="en-US" dirty="0">
              <a:solidFill>
                <a:srgbClr val="003764"/>
              </a:solidFill>
              <a:cs typeface="Calibri" panose="020F0502020204030204"/>
            </a:endParaRPr>
          </a:p>
          <a:p>
            <a:pPr algn="ctr"/>
            <a:r>
              <a:rPr lang="en-US" dirty="0">
                <a:solidFill>
                  <a:srgbClr val="003764"/>
                </a:solidFill>
              </a:rPr>
              <a:t>EDI &amp; Barrier Mitigation</a:t>
            </a:r>
            <a:endParaRPr lang="en-US" dirty="0">
              <a:solidFill>
                <a:srgbClr val="003764"/>
              </a:solidFill>
              <a:ea typeface="Calibri"/>
              <a:cs typeface="Calibri" panose="020F0502020204030204"/>
            </a:endParaRPr>
          </a:p>
          <a:p>
            <a:pPr algn="ctr"/>
            <a:r>
              <a:rPr lang="en-US" dirty="0">
                <a:solidFill>
                  <a:srgbClr val="003764"/>
                </a:solidFill>
                <a:ea typeface="Calibri"/>
                <a:cs typeface="Calibri" panose="020F0502020204030204"/>
                <a:hlinkClick r:id="rId3"/>
              </a:rPr>
              <a:t>magunn@sbctc.edu</a:t>
            </a:r>
            <a:r>
              <a:rPr lang="en-US" dirty="0">
                <a:solidFill>
                  <a:srgbClr val="003764"/>
                </a:solidFill>
                <a:ea typeface="Calibri"/>
                <a:cs typeface="Calibri" panose="020F0502020204030204"/>
              </a:rPr>
              <a:t> </a:t>
            </a:r>
          </a:p>
        </p:txBody>
      </p:sp>
      <p:sp>
        <p:nvSpPr>
          <p:cNvPr id="8" name="Title 2">
            <a:extLst>
              <a:ext uri="{FF2B5EF4-FFF2-40B4-BE49-F238E27FC236}">
                <a16:creationId xmlns:a16="http://schemas.microsoft.com/office/drawing/2014/main" id="{45263D21-51FE-0386-3017-5EBB2AD59BAB}"/>
              </a:ext>
            </a:extLst>
          </p:cNvPr>
          <p:cNvSpPr txBox="1">
            <a:spLocks/>
          </p:cNvSpPr>
          <p:nvPr/>
        </p:nvSpPr>
        <p:spPr>
          <a:xfrm>
            <a:off x="1298040" y="5408972"/>
            <a:ext cx="9795279" cy="801530"/>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a:solidFill>
                  <a:srgbClr val="003764"/>
                </a:solidFill>
                <a:latin typeface="+mn-lt"/>
              </a:rPr>
              <a:t>Thank you!</a:t>
            </a:r>
            <a:endParaRPr lang="en-US" dirty="0">
              <a:solidFill>
                <a:srgbClr val="003764"/>
              </a:solidFill>
              <a:latin typeface="+mn-lt"/>
              <a:ea typeface="Calibri"/>
              <a:cs typeface="Calibri"/>
            </a:endParaRPr>
          </a:p>
        </p:txBody>
      </p:sp>
      <p:sp>
        <p:nvSpPr>
          <p:cNvPr id="2" name="Slide Number Placeholder 1">
            <a:extLst>
              <a:ext uri="{FF2B5EF4-FFF2-40B4-BE49-F238E27FC236}">
                <a16:creationId xmlns:a16="http://schemas.microsoft.com/office/drawing/2014/main" id="{2EC35021-F629-41B6-88EE-7424ED1967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E5BC03-7CE3-4FE3-BC0A-0ACCA8AC1F2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42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463067" y="456033"/>
            <a:ext cx="11360800" cy="861760"/>
          </a:xfrm>
          <a:prstGeom prst="rect">
            <a:avLst/>
          </a:prstGeom>
          <a:noFill/>
          <a:ln>
            <a:noFill/>
          </a:ln>
        </p:spPr>
        <p:txBody>
          <a:bodyPr spcFirstLastPara="1" vert="horz" wrap="square" lIns="91433" tIns="91433" rIns="91433" bIns="91433" rtlCol="0" anchor="t" anchorCtr="0">
            <a:spAutoFit/>
          </a:bodyPr>
          <a:lstStyle/>
          <a:p>
            <a:r>
              <a:rPr lang="en">
                <a:solidFill>
                  <a:srgbClr val="000000"/>
                </a:solidFill>
              </a:rPr>
              <a:t>An invitation to </a:t>
            </a:r>
            <a:r>
              <a:rPr lang="en"/>
              <a:t>engage in this practice.</a:t>
            </a:r>
            <a:endParaRPr>
              <a:solidFill>
                <a:srgbClr val="000000"/>
              </a:solidFill>
            </a:endParaRPr>
          </a:p>
        </p:txBody>
      </p:sp>
      <p:cxnSp>
        <p:nvCxnSpPr>
          <p:cNvPr id="176" name="Google Shape;176;p29">
            <a:extLst>
              <a:ext uri="{C183D7F6-B498-43B3-948B-1728B52AA6E4}">
                <adec:decorative xmlns:adec="http://schemas.microsoft.com/office/drawing/2017/decorative" val="1"/>
              </a:ext>
            </a:extLst>
          </p:cNvPr>
          <p:cNvCxnSpPr/>
          <p:nvPr/>
        </p:nvCxnSpPr>
        <p:spPr>
          <a:xfrm>
            <a:off x="6143467" y="1807633"/>
            <a:ext cx="0" cy="4301600"/>
          </a:xfrm>
          <a:prstGeom prst="straightConnector1">
            <a:avLst/>
          </a:prstGeom>
          <a:noFill/>
          <a:ln w="28575" cap="flat" cmpd="sng">
            <a:solidFill>
              <a:schemeClr val="accent5"/>
            </a:solidFill>
            <a:prstDash val="solid"/>
            <a:round/>
            <a:headEnd type="none" w="sm" len="sm"/>
            <a:tailEnd type="none" w="sm" len="sm"/>
          </a:ln>
        </p:spPr>
      </p:cxnSp>
      <p:sp>
        <p:nvSpPr>
          <p:cNvPr id="177" name="Google Shape;177;p29"/>
          <p:cNvSpPr txBox="1"/>
          <p:nvPr/>
        </p:nvSpPr>
        <p:spPr>
          <a:xfrm>
            <a:off x="2047964" y="4385700"/>
            <a:ext cx="3815600" cy="1935200"/>
          </a:xfrm>
          <a:prstGeom prst="rect">
            <a:avLst/>
          </a:prstGeom>
          <a:noFill/>
          <a:ln>
            <a:noFill/>
          </a:ln>
        </p:spPr>
        <p:txBody>
          <a:bodyPr spcFirstLastPara="1" wrap="square" lIns="91433" tIns="91433" rIns="91433" bIns="91433" anchor="t" anchorCtr="0">
            <a:noAutofit/>
          </a:bodyPr>
          <a:lstStyle/>
          <a:p>
            <a:pPr algn="ctr">
              <a:buClr>
                <a:srgbClr val="000000"/>
              </a:buClr>
              <a:buSzPts val="1400"/>
            </a:pPr>
            <a:r>
              <a:rPr lang="en" sz="1867" b="1">
                <a:solidFill>
                  <a:srgbClr val="000000"/>
                </a:solidFill>
                <a:latin typeface="Proxima Nova"/>
                <a:ea typeface="Proxima Nova"/>
                <a:cs typeface="Proxima Nova"/>
                <a:sym typeface="Proxima Nova"/>
              </a:rPr>
              <a:t>Window</a:t>
            </a:r>
            <a:br>
              <a:rPr lang="en" sz="1867" b="1">
                <a:solidFill>
                  <a:srgbClr val="000000"/>
                </a:solidFill>
                <a:latin typeface="Proxima Nova"/>
                <a:ea typeface="Proxima Nova"/>
                <a:cs typeface="Proxima Nova"/>
                <a:sym typeface="Proxima Nova"/>
              </a:rPr>
            </a:br>
            <a:r>
              <a:rPr lang="en" sz="1867" b="1">
                <a:solidFill>
                  <a:srgbClr val="000000"/>
                </a:solidFill>
                <a:latin typeface="Proxima Nova"/>
                <a:ea typeface="Proxima Nova"/>
                <a:cs typeface="Proxima Nova"/>
                <a:sym typeface="Proxima Nova"/>
              </a:rPr>
              <a:t>(looking out)</a:t>
            </a:r>
            <a:endParaRPr sz="1867" b="1">
              <a:solidFill>
                <a:srgbClr val="000000"/>
              </a:solidFill>
              <a:latin typeface="Proxima Nova"/>
              <a:ea typeface="Proxima Nova"/>
              <a:cs typeface="Proxima Nova"/>
              <a:sym typeface="Proxima Nova"/>
            </a:endParaRPr>
          </a:p>
          <a:p>
            <a:pPr algn="ctr">
              <a:buClr>
                <a:srgbClr val="000000"/>
              </a:buClr>
              <a:buSzPts val="1400"/>
            </a:pPr>
            <a:endParaRPr sz="1867" b="1">
              <a:solidFill>
                <a:srgbClr val="000000"/>
              </a:solidFill>
              <a:latin typeface="Proxima Nova"/>
              <a:ea typeface="Proxima Nova"/>
              <a:cs typeface="Proxima Nova"/>
              <a:sym typeface="Proxima Nova"/>
            </a:endParaRPr>
          </a:p>
          <a:p>
            <a:pPr algn="ctr">
              <a:buClr>
                <a:srgbClr val="000000"/>
              </a:buClr>
              <a:buSzPts val="1400"/>
            </a:pPr>
            <a:r>
              <a:rPr lang="en" sz="1867">
                <a:solidFill>
                  <a:srgbClr val="000000"/>
                </a:solidFill>
                <a:latin typeface="Proxima Nova"/>
                <a:ea typeface="Proxima Nova"/>
                <a:cs typeface="Proxima Nova"/>
                <a:sym typeface="Proxima Nova"/>
              </a:rPr>
              <a:t>How I see my context – people, situations, structures, society… </a:t>
            </a:r>
            <a:endParaRPr sz="1867">
              <a:solidFill>
                <a:srgbClr val="000000"/>
              </a:solidFill>
              <a:latin typeface="Proxima Nova"/>
              <a:ea typeface="Proxima Nova"/>
              <a:cs typeface="Proxima Nova"/>
              <a:sym typeface="Proxima Nova"/>
            </a:endParaRPr>
          </a:p>
        </p:txBody>
      </p:sp>
      <p:pic>
        <p:nvPicPr>
          <p:cNvPr id="178" name="Google Shape;178;p29" descr="Black and white icon of a window"/>
          <p:cNvPicPr preferRelativeResize="0"/>
          <p:nvPr/>
        </p:nvPicPr>
        <p:blipFill rotWithShape="1">
          <a:blip r:embed="rId3">
            <a:alphaModFix/>
          </a:blip>
          <a:srcRect/>
          <a:stretch/>
        </p:blipFill>
        <p:spPr>
          <a:xfrm>
            <a:off x="3033252" y="1807644"/>
            <a:ext cx="1844849" cy="2578057"/>
          </a:xfrm>
          <a:prstGeom prst="rect">
            <a:avLst/>
          </a:prstGeom>
          <a:noFill/>
          <a:ln>
            <a:noFill/>
          </a:ln>
        </p:spPr>
      </p:pic>
      <p:sp>
        <p:nvSpPr>
          <p:cNvPr id="179" name="Google Shape;179;p29"/>
          <p:cNvSpPr txBox="1"/>
          <p:nvPr/>
        </p:nvSpPr>
        <p:spPr>
          <a:xfrm>
            <a:off x="6514949" y="4334856"/>
            <a:ext cx="3760400" cy="1935200"/>
          </a:xfrm>
          <a:prstGeom prst="rect">
            <a:avLst/>
          </a:prstGeom>
          <a:noFill/>
          <a:ln>
            <a:noFill/>
          </a:ln>
        </p:spPr>
        <p:txBody>
          <a:bodyPr spcFirstLastPara="1" wrap="square" lIns="91433" tIns="91433" rIns="91433" bIns="91433" anchor="t" anchorCtr="0">
            <a:noAutofit/>
          </a:bodyPr>
          <a:lstStyle/>
          <a:p>
            <a:pPr algn="ctr">
              <a:buClr>
                <a:srgbClr val="000000"/>
              </a:buClr>
              <a:buSzPts val="1400"/>
            </a:pPr>
            <a:r>
              <a:rPr lang="en" sz="1867" b="1">
                <a:solidFill>
                  <a:srgbClr val="000000"/>
                </a:solidFill>
                <a:latin typeface="Proxima Nova"/>
                <a:ea typeface="Proxima Nova"/>
                <a:cs typeface="Proxima Nova"/>
                <a:sym typeface="Proxima Nova"/>
              </a:rPr>
              <a:t>Mirror</a:t>
            </a:r>
            <a:br>
              <a:rPr lang="en" sz="1867" b="1">
                <a:solidFill>
                  <a:srgbClr val="000000"/>
                </a:solidFill>
                <a:latin typeface="Proxima Nova"/>
                <a:ea typeface="Proxima Nova"/>
                <a:cs typeface="Proxima Nova"/>
                <a:sym typeface="Proxima Nova"/>
              </a:rPr>
            </a:br>
            <a:r>
              <a:rPr lang="en" sz="1867" b="1">
                <a:solidFill>
                  <a:srgbClr val="000000"/>
                </a:solidFill>
                <a:latin typeface="Proxima Nova"/>
                <a:ea typeface="Proxima Nova"/>
                <a:cs typeface="Proxima Nova"/>
                <a:sym typeface="Proxima Nova"/>
              </a:rPr>
              <a:t>(looking in)</a:t>
            </a:r>
            <a:endParaRPr sz="1867" b="1">
              <a:solidFill>
                <a:srgbClr val="000000"/>
              </a:solidFill>
              <a:latin typeface="Proxima Nova"/>
              <a:ea typeface="Proxima Nova"/>
              <a:cs typeface="Proxima Nova"/>
              <a:sym typeface="Proxima Nova"/>
            </a:endParaRPr>
          </a:p>
          <a:p>
            <a:pPr algn="ctr">
              <a:buClr>
                <a:srgbClr val="000000"/>
              </a:buClr>
              <a:buSzPts val="1400"/>
            </a:pPr>
            <a:endParaRPr sz="1867">
              <a:solidFill>
                <a:srgbClr val="000000"/>
              </a:solidFill>
              <a:latin typeface="Proxima Nova"/>
              <a:ea typeface="Proxima Nova"/>
              <a:cs typeface="Proxima Nova"/>
              <a:sym typeface="Proxima Nova"/>
            </a:endParaRPr>
          </a:p>
          <a:p>
            <a:pPr algn="ctr">
              <a:buClr>
                <a:srgbClr val="000000"/>
              </a:buClr>
              <a:buSzPts val="1400"/>
            </a:pPr>
            <a:r>
              <a:rPr lang="en" sz="1867">
                <a:solidFill>
                  <a:srgbClr val="000000"/>
                </a:solidFill>
                <a:latin typeface="Proxima Nova"/>
                <a:ea typeface="Proxima Nova"/>
                <a:cs typeface="Proxima Nova"/>
                <a:sym typeface="Proxima Nova"/>
              </a:rPr>
              <a:t>How I see myself – my </a:t>
            </a:r>
            <a:endParaRPr sz="1867">
              <a:solidFill>
                <a:srgbClr val="000000"/>
              </a:solidFill>
              <a:latin typeface="Proxima Nova"/>
              <a:ea typeface="Proxima Nova"/>
              <a:cs typeface="Proxima Nova"/>
              <a:sym typeface="Proxima Nova"/>
            </a:endParaRPr>
          </a:p>
          <a:p>
            <a:pPr algn="ctr">
              <a:buClr>
                <a:srgbClr val="000000"/>
              </a:buClr>
              <a:buSzPts val="1400"/>
            </a:pPr>
            <a:r>
              <a:rPr lang="en" sz="1867">
                <a:solidFill>
                  <a:srgbClr val="000000"/>
                </a:solidFill>
                <a:latin typeface="Proxima Nova"/>
                <a:ea typeface="Proxima Nova"/>
                <a:cs typeface="Proxima Nova"/>
                <a:sym typeface="Proxima Nova"/>
              </a:rPr>
              <a:t>beliefs, identity, experiences, strengths, fears...</a:t>
            </a:r>
            <a:endParaRPr sz="1867">
              <a:solidFill>
                <a:srgbClr val="000000"/>
              </a:solidFill>
              <a:latin typeface="Proxima Nova"/>
              <a:ea typeface="Proxima Nova"/>
              <a:cs typeface="Proxima Nova"/>
              <a:sym typeface="Proxima Nova"/>
            </a:endParaRPr>
          </a:p>
        </p:txBody>
      </p:sp>
      <p:pic>
        <p:nvPicPr>
          <p:cNvPr id="180" name="Google Shape;180;p29" descr="Black and white icon depicting a mirror."/>
          <p:cNvPicPr preferRelativeResize="0"/>
          <p:nvPr/>
        </p:nvPicPr>
        <p:blipFill rotWithShape="1">
          <a:blip r:embed="rId4">
            <a:alphaModFix/>
          </a:blip>
          <a:srcRect/>
          <a:stretch/>
        </p:blipFill>
        <p:spPr>
          <a:xfrm>
            <a:off x="7406262" y="1709232"/>
            <a:ext cx="1977876" cy="2578059"/>
          </a:xfrm>
          <a:prstGeom prst="rect">
            <a:avLst/>
          </a:prstGeom>
          <a:noFill/>
          <a:ln>
            <a:noFill/>
          </a:ln>
        </p:spPr>
      </p:pic>
    </p:spTree>
    <p:extLst>
      <p:ext uri="{BB962C8B-B14F-4D97-AF65-F5344CB8AC3E}">
        <p14:creationId xmlns:p14="http://schemas.microsoft.com/office/powerpoint/2010/main" val="273800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9F9C-0322-4297-971E-C319EDB7466D}"/>
              </a:ext>
            </a:extLst>
          </p:cNvPr>
          <p:cNvSpPr>
            <a:spLocks noGrp="1"/>
          </p:cNvSpPr>
          <p:nvPr>
            <p:ph type="title"/>
          </p:nvPr>
        </p:nvSpPr>
        <p:spPr>
          <a:xfrm>
            <a:off x="2106467" y="2922309"/>
            <a:ext cx="8270588" cy="735199"/>
          </a:xfrm>
        </p:spPr>
        <p:txBody>
          <a:bodyPr>
            <a:normAutofit fontScale="90000"/>
          </a:bodyPr>
          <a:lstStyle/>
          <a:p>
            <a:r>
              <a:rPr lang="en-US" dirty="0"/>
              <a:t>Mirror, Mirror</a:t>
            </a:r>
          </a:p>
        </p:txBody>
      </p:sp>
      <p:sp>
        <p:nvSpPr>
          <p:cNvPr id="3" name="Text Placeholder 2">
            <a:extLst>
              <a:ext uri="{FF2B5EF4-FFF2-40B4-BE49-F238E27FC236}">
                <a16:creationId xmlns:a16="http://schemas.microsoft.com/office/drawing/2014/main" id="{04E718AB-4929-4FF4-9CBA-D232964C344C}"/>
              </a:ext>
            </a:extLst>
          </p:cNvPr>
          <p:cNvSpPr>
            <a:spLocks noGrp="1"/>
          </p:cNvSpPr>
          <p:nvPr>
            <p:ph type="body" idx="1"/>
          </p:nvPr>
        </p:nvSpPr>
        <p:spPr>
          <a:xfrm>
            <a:off x="2127247" y="3873032"/>
            <a:ext cx="8270588" cy="1500187"/>
          </a:xfrm>
        </p:spPr>
        <p:txBody>
          <a:bodyPr>
            <a:normAutofit/>
          </a:bodyPr>
          <a:lstStyle/>
          <a:p>
            <a:r>
              <a:rPr lang="en-US" sz="3000" dirty="0"/>
              <a:t>Structural Racism and Implicit Bias in American Society and Higher Education</a:t>
            </a:r>
          </a:p>
        </p:txBody>
      </p:sp>
      <p:sp>
        <p:nvSpPr>
          <p:cNvPr id="4" name="Slide Number Placeholder 3">
            <a:extLst>
              <a:ext uri="{FF2B5EF4-FFF2-40B4-BE49-F238E27FC236}">
                <a16:creationId xmlns:a16="http://schemas.microsoft.com/office/drawing/2014/main" id="{1D2E93E4-D41D-42E6-B170-CE6F67716738}"/>
              </a:ext>
            </a:extLst>
          </p:cNvPr>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227628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idx="4294967295"/>
          </p:nvPr>
        </p:nvSpPr>
        <p:spPr>
          <a:xfrm>
            <a:off x="0" y="1066800"/>
            <a:ext cx="5654675" cy="1657350"/>
          </a:xfrm>
          <a:prstGeom prst="rect">
            <a:avLst/>
          </a:prstGeom>
        </p:spPr>
        <p:txBody>
          <a:bodyPr spcFirstLastPara="1" vert="horz" wrap="square" lIns="121900" tIns="121900" rIns="121900" bIns="121900" rtlCol="0" anchor="b" anchorCtr="0">
            <a:normAutofit/>
          </a:bodyPr>
          <a:lstStyle/>
          <a:p>
            <a:pPr algn="ctr">
              <a:spcBef>
                <a:spcPts val="0"/>
              </a:spcBef>
            </a:pPr>
            <a:r>
              <a:rPr lang="en" sz="4600" dirty="0"/>
              <a:t>MarcusAntonio’s Introduction</a:t>
            </a:r>
            <a:endParaRPr sz="4600" dirty="0"/>
          </a:p>
        </p:txBody>
      </p:sp>
      <p:sp>
        <p:nvSpPr>
          <p:cNvPr id="95" name="Google Shape;95;p19"/>
          <p:cNvSpPr txBox="1">
            <a:spLocks noGrp="1"/>
          </p:cNvSpPr>
          <p:nvPr>
            <p:ph type="subTitle" idx="4294967295"/>
          </p:nvPr>
        </p:nvSpPr>
        <p:spPr>
          <a:xfrm>
            <a:off x="0" y="2724150"/>
            <a:ext cx="5380038" cy="2770188"/>
          </a:xfrm>
          <a:prstGeom prst="rect">
            <a:avLst/>
          </a:prstGeom>
        </p:spPr>
        <p:txBody>
          <a:bodyPr spcFirstLastPara="1" vert="horz" wrap="square" lIns="121900" tIns="121900" rIns="121900" bIns="121900" rtlCol="0" anchor="t" anchorCtr="0">
            <a:normAutofit fontScale="77500" lnSpcReduction="20000"/>
          </a:bodyPr>
          <a:lstStyle/>
          <a:p>
            <a:pPr marL="0" indent="0" algn="ctr">
              <a:spcBef>
                <a:spcPts val="0"/>
              </a:spcBef>
              <a:buNone/>
            </a:pPr>
            <a:r>
              <a:rPr lang="en">
                <a:latin typeface="Open Sans"/>
                <a:ea typeface="Open Sans"/>
                <a:cs typeface="Open Sans"/>
                <a:sym typeface="Open Sans"/>
              </a:rPr>
              <a:t>I am the grandson of cotton and rice fields</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Red clay and ocean water</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Blackfoot Indian and Geechee</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The son of Carpenters</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The product of </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Brown v. BOE, Civil Rights and Stonewall</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I am my ancestors wildest dreams</a:t>
            </a:r>
            <a:endParaRPr>
              <a:latin typeface="Open Sans"/>
              <a:ea typeface="Open Sans"/>
              <a:cs typeface="Open Sans"/>
              <a:sym typeface="Open Sans"/>
            </a:endParaRPr>
          </a:p>
          <a:p>
            <a:pPr marL="0" indent="0" algn="ctr">
              <a:spcBef>
                <a:spcPts val="0"/>
              </a:spcBef>
              <a:buNone/>
            </a:pPr>
            <a:r>
              <a:rPr lang="en">
                <a:latin typeface="Open Sans"/>
                <a:ea typeface="Open Sans"/>
                <a:cs typeface="Open Sans"/>
                <a:sym typeface="Open Sans"/>
              </a:rPr>
              <a:t>I am who I have been waiting for…</a:t>
            </a:r>
            <a:endParaRPr>
              <a:latin typeface="Open Sans"/>
              <a:ea typeface="Open Sans"/>
              <a:cs typeface="Open Sans"/>
              <a:sym typeface="Open Sans"/>
            </a:endParaRPr>
          </a:p>
        </p:txBody>
      </p:sp>
      <p:pic>
        <p:nvPicPr>
          <p:cNvPr id="3" name="Picture 2" descr="A table with a group of objects and pictures&#10;&#10;Description automatically generated">
            <a:extLst>
              <a:ext uri="{FF2B5EF4-FFF2-40B4-BE49-F238E27FC236}">
                <a16:creationId xmlns:a16="http://schemas.microsoft.com/office/drawing/2014/main" id="{7A4772AC-56D7-D5EE-56F5-1161DBE499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0321" y="1"/>
            <a:ext cx="2467536" cy="2226433"/>
          </a:xfrm>
          <a:prstGeom prst="rect">
            <a:avLst/>
          </a:prstGeom>
          <a:ln>
            <a:noFill/>
          </a:ln>
          <a:effectLst>
            <a:softEdge rad="112500"/>
          </a:effectLst>
        </p:spPr>
      </p:pic>
      <p:pic>
        <p:nvPicPr>
          <p:cNvPr id="96" name="Google Shape;96;p19" descr="Group image">
            <a:extLst>
              <a:ext uri="{C183D7F6-B498-43B3-948B-1728B52AA6E4}">
                <adec:decorative xmlns:adec="http://schemas.microsoft.com/office/drawing/2017/decorative" val="0"/>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314893" y="-12571"/>
            <a:ext cx="2894233" cy="1602623"/>
          </a:xfrm>
          <a:prstGeom prst="rect">
            <a:avLst/>
          </a:prstGeom>
          <a:ln>
            <a:noFill/>
          </a:ln>
          <a:effectLst>
            <a:softEdge rad="112500"/>
          </a:effectLst>
        </p:spPr>
      </p:pic>
      <p:pic>
        <p:nvPicPr>
          <p:cNvPr id="97" name="Google Shape;97;p19" descr="Image of speaker as a child">
            <a:extLst>
              <a:ext uri="{C183D7F6-B498-43B3-948B-1728B52AA6E4}">
                <adec:decorative xmlns:adec="http://schemas.microsoft.com/office/drawing/2017/decorative" val="0"/>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847857" y="2"/>
            <a:ext cx="1467035" cy="1751012"/>
          </a:xfrm>
          <a:prstGeom prst="rect">
            <a:avLst/>
          </a:prstGeom>
          <a:ln>
            <a:noFill/>
          </a:ln>
          <a:effectLst>
            <a:softEdge rad="112500"/>
          </a:effectLst>
        </p:spPr>
      </p:pic>
      <p:pic>
        <p:nvPicPr>
          <p:cNvPr id="7" name="Picture 6" descr="A group of men in graduation gowns&#10;&#10;Description automatically generated">
            <a:extLst>
              <a:ext uri="{FF2B5EF4-FFF2-40B4-BE49-F238E27FC236}">
                <a16:creationId xmlns:a16="http://schemas.microsoft.com/office/drawing/2014/main" id="{E9FFF2DD-9CDA-77DC-7778-E71404E22C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67589" y="4224158"/>
            <a:ext cx="2223439" cy="2646415"/>
          </a:xfrm>
          <a:prstGeom prst="rect">
            <a:avLst/>
          </a:prstGeom>
        </p:spPr>
      </p:pic>
      <p:pic>
        <p:nvPicPr>
          <p:cNvPr id="9" name="Picture 8" descr="A person and person taking a selfie&#10;&#10;Description automatically generated">
            <a:extLst>
              <a:ext uri="{FF2B5EF4-FFF2-40B4-BE49-F238E27FC236}">
                <a16:creationId xmlns:a16="http://schemas.microsoft.com/office/drawing/2014/main" id="{BC73B11A-D779-2702-5F3B-8485727542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45313" y="3720971"/>
            <a:ext cx="2053689" cy="3177695"/>
          </a:xfrm>
          <a:prstGeom prst="rect">
            <a:avLst/>
          </a:prstGeom>
          <a:ln>
            <a:noFill/>
          </a:ln>
          <a:effectLst>
            <a:softEdge rad="112500"/>
          </a:effectLst>
        </p:spPr>
      </p:pic>
      <p:pic>
        <p:nvPicPr>
          <p:cNvPr id="15" name="Picture 14" descr="A person with dreadlocks wearing a red hoodie and white sunglasses on his head&#10;&#10;Description automatically generated">
            <a:extLst>
              <a:ext uri="{FF2B5EF4-FFF2-40B4-BE49-F238E27FC236}">
                <a16:creationId xmlns:a16="http://schemas.microsoft.com/office/drawing/2014/main" id="{11BC0FA7-7583-01F6-2186-8D524F61D60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25320" y="4785132"/>
            <a:ext cx="2135093" cy="2085441"/>
          </a:xfrm>
          <a:prstGeom prst="rect">
            <a:avLst/>
          </a:prstGeom>
          <a:ln>
            <a:noFill/>
          </a:ln>
          <a:effectLst>
            <a:softEdge rad="112500"/>
          </a:effectLst>
        </p:spPr>
      </p:pic>
      <p:pic>
        <p:nvPicPr>
          <p:cNvPr id="19" name="Picture 18" descr="Several diplomas on a carpet&#10;&#10;Description automatically generated">
            <a:extLst>
              <a:ext uri="{FF2B5EF4-FFF2-40B4-BE49-F238E27FC236}">
                <a16:creationId xmlns:a16="http://schemas.microsoft.com/office/drawing/2014/main" id="{C4FF11DD-F210-B673-BACF-A468C7144C2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45"/>
          <a:stretch/>
        </p:blipFill>
        <p:spPr>
          <a:xfrm>
            <a:off x="9733203" y="1453872"/>
            <a:ext cx="2455676" cy="2267099"/>
          </a:xfrm>
          <a:prstGeom prst="rect">
            <a:avLst/>
          </a:prstGeom>
          <a:ln>
            <a:noFill/>
          </a:ln>
          <a:effectLst>
            <a:softEdge rad="112500"/>
          </a:effectLst>
        </p:spPr>
      </p:pic>
      <p:pic>
        <p:nvPicPr>
          <p:cNvPr id="5" name="Picture 4" descr="A couple of men posing for a picture&#10;&#10;Description automatically generated">
            <a:extLst>
              <a:ext uri="{FF2B5EF4-FFF2-40B4-BE49-F238E27FC236}">
                <a16:creationId xmlns:a16="http://schemas.microsoft.com/office/drawing/2014/main" id="{DC0B0E4C-5987-2A5A-3488-34D634B5A3F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6911899" y="1516363"/>
            <a:ext cx="3497366" cy="2949216"/>
          </a:xfrm>
          <a:prstGeom prst="rect">
            <a:avLst/>
          </a:prstGeom>
          <a:ln>
            <a:noFill/>
          </a:ln>
          <a:effectLst>
            <a:softEdge rad="112500"/>
          </a:effectLst>
        </p:spPr>
      </p:pic>
      <p:pic>
        <p:nvPicPr>
          <p:cNvPr id="21" name="Picture 20" descr="A child smiling at the camera&#10;&#10;Description automatically generated">
            <a:extLst>
              <a:ext uri="{FF2B5EF4-FFF2-40B4-BE49-F238E27FC236}">
                <a16:creationId xmlns:a16="http://schemas.microsoft.com/office/drawing/2014/main" id="{B97D9342-30F8-58B9-1047-D3EFB0FA330F}"/>
              </a:ext>
            </a:extLst>
          </p:cNvPr>
          <p:cNvPicPr>
            <a:picLocks noChangeAspect="1"/>
          </p:cNvPicPr>
          <p:nvPr/>
        </p:nvPicPr>
        <p:blipFill rotWithShape="1">
          <a:blip r:embed="rId11"/>
          <a:srcRect t="29008"/>
          <a:stretch/>
        </p:blipFill>
        <p:spPr>
          <a:xfrm>
            <a:off x="5370755" y="1308507"/>
            <a:ext cx="2223439" cy="2472144"/>
          </a:xfrm>
          <a:prstGeom prst="rect">
            <a:avLst/>
          </a:prstGeom>
          <a:ln>
            <a:noFill/>
          </a:ln>
          <a:effectLst>
            <a:softEdge rad="112500"/>
          </a:effectLst>
        </p:spPr>
      </p:pic>
      <p:pic>
        <p:nvPicPr>
          <p:cNvPr id="17" name="Picture 16" descr="A dog standing on a blue carpet&#10;&#10;Description automatically generated">
            <a:extLst>
              <a:ext uri="{FF2B5EF4-FFF2-40B4-BE49-F238E27FC236}">
                <a16:creationId xmlns:a16="http://schemas.microsoft.com/office/drawing/2014/main" id="{593D5E68-8358-D96D-238A-31BAEA2704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5400000">
            <a:off x="5211255" y="2851110"/>
            <a:ext cx="2143783" cy="1889268"/>
          </a:xfrm>
          <a:prstGeom prst="rect">
            <a:avLst/>
          </a:prstGeom>
          <a:ln>
            <a:noFill/>
          </a:ln>
          <a:effectLst>
            <a:softEdge rad="112500"/>
          </a:effectLst>
        </p:spPr>
      </p:pic>
      <p:pic>
        <p:nvPicPr>
          <p:cNvPr id="13" name="Picture 12" descr="A group of women posing for a photo&#10;&#10;Description automatically generated">
            <a:extLst>
              <a:ext uri="{FF2B5EF4-FFF2-40B4-BE49-F238E27FC236}">
                <a16:creationId xmlns:a16="http://schemas.microsoft.com/office/drawing/2014/main" id="{406656EB-578E-7759-76D6-7FF09BF89A40}"/>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l="-559"/>
          <a:stretch/>
        </p:blipFill>
        <p:spPr>
          <a:xfrm>
            <a:off x="6999882" y="4385120"/>
            <a:ext cx="2398397" cy="254662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647400" y="694967"/>
            <a:ext cx="11646400" cy="763600"/>
          </a:xfrm>
          <a:prstGeom prst="rect">
            <a:avLst/>
          </a:prstGeom>
        </p:spPr>
        <p:txBody>
          <a:bodyPr spcFirstLastPara="1" vert="horz" wrap="square" lIns="121900" tIns="121900" rIns="121900" bIns="121900" rtlCol="0" anchor="b" anchorCtr="0">
            <a:noAutofit/>
          </a:bodyPr>
          <a:lstStyle/>
          <a:p>
            <a:r>
              <a:rPr lang="en" sz="5333" b="1"/>
              <a:t>Introductions</a:t>
            </a:r>
            <a:endParaRPr sz="5333" b="1"/>
          </a:p>
        </p:txBody>
      </p:sp>
      <p:sp>
        <p:nvSpPr>
          <p:cNvPr id="198" name="Google Shape;198;p32"/>
          <p:cNvSpPr txBox="1">
            <a:spLocks noGrp="1"/>
          </p:cNvSpPr>
          <p:nvPr>
            <p:ph type="body" idx="1"/>
          </p:nvPr>
        </p:nvSpPr>
        <p:spPr>
          <a:xfrm>
            <a:off x="991467" y="1638233"/>
            <a:ext cx="10429200" cy="5192400"/>
          </a:xfrm>
          <a:prstGeom prst="rect">
            <a:avLst/>
          </a:prstGeom>
        </p:spPr>
        <p:txBody>
          <a:bodyPr spcFirstLastPara="1" vert="horz" wrap="square" lIns="121900" tIns="121900" rIns="121900" bIns="121900" rtlCol="0" anchor="t" anchorCtr="0">
            <a:noAutofit/>
          </a:bodyPr>
          <a:lstStyle/>
          <a:p>
            <a:pPr indent="-491054">
              <a:lnSpc>
                <a:spcPct val="150000"/>
              </a:lnSpc>
              <a:buClr>
                <a:srgbClr val="0C2E3A"/>
              </a:buClr>
              <a:buSzPts val="2200"/>
              <a:buAutoNum type="arabicPeriod"/>
            </a:pPr>
            <a:r>
              <a:rPr lang="en" sz="2933">
                <a:solidFill>
                  <a:srgbClr val="0C2E3A"/>
                </a:solidFill>
              </a:rPr>
              <a:t>What are you hoping to experience or learn in this community?</a:t>
            </a:r>
            <a:endParaRPr sz="2933">
              <a:solidFill>
                <a:srgbClr val="0C2E3A"/>
              </a:solidFill>
            </a:endParaRPr>
          </a:p>
          <a:p>
            <a:pPr indent="-491054">
              <a:lnSpc>
                <a:spcPct val="150000"/>
              </a:lnSpc>
              <a:buClr>
                <a:srgbClr val="0C2E3A"/>
              </a:buClr>
              <a:buSzPts val="2200"/>
              <a:buAutoNum type="arabicPeriod"/>
            </a:pPr>
            <a:r>
              <a:rPr lang="en" sz="2933">
                <a:solidFill>
                  <a:srgbClr val="0C2E3A"/>
                </a:solidFill>
              </a:rPr>
              <a:t>What gifts do you bring to this space? What wisdom have you gotten from reading, mentors? </a:t>
            </a:r>
            <a:endParaRPr sz="2933">
              <a:solidFill>
                <a:srgbClr val="0C2E3A"/>
              </a:solidFill>
            </a:endParaRPr>
          </a:p>
          <a:p>
            <a:pPr indent="-491054">
              <a:lnSpc>
                <a:spcPct val="150000"/>
              </a:lnSpc>
              <a:buClr>
                <a:srgbClr val="0C2E3A"/>
              </a:buClr>
              <a:buSzPts val="2200"/>
              <a:buAutoNum type="arabicPeriod"/>
            </a:pPr>
            <a:r>
              <a:rPr lang="en" sz="2933">
                <a:solidFill>
                  <a:srgbClr val="0C2E3A"/>
                </a:solidFill>
              </a:rPr>
              <a:t>When do you need support? When do you ask for support?</a:t>
            </a:r>
            <a:endParaRPr sz="2933"/>
          </a:p>
        </p:txBody>
      </p:sp>
    </p:spTree>
    <p:extLst>
      <p:ext uri="{BB962C8B-B14F-4D97-AF65-F5344CB8AC3E}">
        <p14:creationId xmlns:p14="http://schemas.microsoft.com/office/powerpoint/2010/main" val="264420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442748-DDE5-4FC2-B74D-6BED30F3A642}"/>
              </a:ext>
            </a:extLst>
          </p:cNvPr>
          <p:cNvSpPr>
            <a:spLocks noGrp="1"/>
          </p:cNvSpPr>
          <p:nvPr>
            <p:ph type="ctrTitle"/>
          </p:nvPr>
        </p:nvSpPr>
        <p:spPr>
          <a:xfrm>
            <a:off x="2525838" y="9427"/>
            <a:ext cx="7140322" cy="772998"/>
          </a:xfrm>
        </p:spPr>
        <p:txBody>
          <a:bodyPr>
            <a:normAutofit fontScale="90000"/>
          </a:bodyPr>
          <a:lstStyle/>
          <a:p>
            <a:r>
              <a:rPr lang="en-US" dirty="0"/>
              <a:t>Wheel of Social Identity</a:t>
            </a:r>
          </a:p>
        </p:txBody>
      </p:sp>
      <p:sp>
        <p:nvSpPr>
          <p:cNvPr id="4" name="Slide Number Placeholder 3">
            <a:extLst>
              <a:ext uri="{FF2B5EF4-FFF2-40B4-BE49-F238E27FC236}">
                <a16:creationId xmlns:a16="http://schemas.microsoft.com/office/drawing/2014/main" id="{0FEE34EF-A0E2-4977-8E70-218AB62FF121}"/>
              </a:ext>
            </a:extLst>
          </p:cNvPr>
          <p:cNvSpPr>
            <a:spLocks noGrp="1"/>
          </p:cNvSpPr>
          <p:nvPr>
            <p:ph type="sldNum" sz="quarter" idx="12"/>
          </p:nvPr>
        </p:nvSpPr>
        <p:spPr/>
        <p:txBody>
          <a:bodyPr/>
          <a:lstStyle/>
          <a:p>
            <a:fld id="{DEE5BC03-7CE3-4FE3-BC0A-0ACCA8AC1F24}" type="slidenum">
              <a:rPr lang="en-US" smtClean="0"/>
              <a:pPr/>
              <a:t>9</a:t>
            </a:fld>
            <a:endParaRPr lang="en-US" dirty="0"/>
          </a:p>
        </p:txBody>
      </p:sp>
      <p:pic>
        <p:nvPicPr>
          <p:cNvPr id="11" name="Picture 10" descr="Illustration of a wheel with 11 spokes: ethnicity, socio-economic status, gender, sex, sexual orientation, national origin, first language, physical/emotional/developmental (dis)ability, age, religious or spiritual affiliation, and race. ">
            <a:extLst>
              <a:ext uri="{FF2B5EF4-FFF2-40B4-BE49-F238E27FC236}">
                <a16:creationId xmlns:a16="http://schemas.microsoft.com/office/drawing/2014/main" id="{E38ECC7B-72DF-48C1-AD90-217B59829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23456"/>
            <a:ext cx="9144000" cy="6225118"/>
          </a:xfrm>
          <a:prstGeom prst="rect">
            <a:avLst/>
          </a:prstGeom>
        </p:spPr>
      </p:pic>
      <p:sp>
        <p:nvSpPr>
          <p:cNvPr id="12" name="Rectangle 11">
            <a:extLst>
              <a:ext uri="{FF2B5EF4-FFF2-40B4-BE49-F238E27FC236}">
                <a16:creationId xmlns:a16="http://schemas.microsoft.com/office/drawing/2014/main" id="{9279657F-4159-4439-9F76-B5585ADB4E23}"/>
              </a:ext>
            </a:extLst>
          </p:cNvPr>
          <p:cNvSpPr/>
          <p:nvPr/>
        </p:nvSpPr>
        <p:spPr>
          <a:xfrm>
            <a:off x="1714251" y="6356351"/>
            <a:ext cx="2656858" cy="369332"/>
          </a:xfrm>
          <a:prstGeom prst="rect">
            <a:avLst/>
          </a:prstGeom>
        </p:spPr>
        <p:txBody>
          <a:bodyPr wrap="square">
            <a:spAutoFit/>
          </a:bodyPr>
          <a:lstStyle/>
          <a:p>
            <a:r>
              <a:rPr lang="en-US" sz="1800" dirty="0">
                <a:solidFill>
                  <a:srgbClr val="9E9E9E"/>
                </a:solidFill>
                <a:latin typeface="PT Sans"/>
              </a:rPr>
              <a:t>© Recipes for Wellbeing</a:t>
            </a:r>
            <a:endParaRPr lang="en-US" sz="1800" dirty="0"/>
          </a:p>
        </p:txBody>
      </p:sp>
    </p:spTree>
    <p:extLst>
      <p:ext uri="{BB962C8B-B14F-4D97-AF65-F5344CB8AC3E}">
        <p14:creationId xmlns:p14="http://schemas.microsoft.com/office/powerpoint/2010/main" val="1395424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D89E3-4EF7-47C3-9B78-2FA80D222307}">
  <ds:schemaRefs>
    <ds:schemaRef ds:uri="http://purl.org/dc/elements/1.1/"/>
    <ds:schemaRef ds:uri="95d34d65-a250-4cb0-bba3-9227d5f81723"/>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28b0818c-7c05-4c23-bf25-0c4cfc264c1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6E7750C-7F71-4AFE-B939-BEA8783B7DCE}">
  <ds:schemaRefs>
    <ds:schemaRef ds:uri="http://schemas.microsoft.com/sharepoint/v3/contenttype/forms"/>
  </ds:schemaRefs>
</ds:datastoreItem>
</file>

<file path=customXml/itemProps3.xml><?xml version="1.0" encoding="utf-8"?>
<ds:datastoreItem xmlns:ds="http://schemas.openxmlformats.org/officeDocument/2006/customXml" ds:itemID="{2F3025FB-7E3F-4CCE-9B94-0FE92EC8B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34d65-a250-4cb0-bba3-9227d5f81723"/>
    <ds:schemaRef ds:uri="28b0818c-7c05-4c23-bf25-0c4cfc264c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4356</TotalTime>
  <Words>8030</Words>
  <Application>Microsoft Office PowerPoint</Application>
  <PresentationFormat>Widescreen</PresentationFormat>
  <Paragraphs>386</Paragraphs>
  <Slides>41</Slides>
  <Notes>41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Aptos</vt:lpstr>
      <vt:lpstr>Arial</vt:lpstr>
      <vt:lpstr>Arvo</vt:lpstr>
      <vt:lpstr>Calibri</vt:lpstr>
      <vt:lpstr>Calibri Light</vt:lpstr>
      <vt:lpstr>Candara</vt:lpstr>
      <vt:lpstr>Franklin Gothic Book</vt:lpstr>
      <vt:lpstr>Franklin Gothic Medium</vt:lpstr>
      <vt:lpstr>Libre Franklin</vt:lpstr>
      <vt:lpstr>Libre Franklin Medium</vt:lpstr>
      <vt:lpstr>Open Sans</vt:lpstr>
      <vt:lpstr>Proxima Nova</vt:lpstr>
      <vt:lpstr>PT Sans</vt:lpstr>
      <vt:lpstr>Office Theme</vt:lpstr>
      <vt:lpstr>Office Theme</vt:lpstr>
      <vt:lpstr>Adult Education is  Social and Economic Justice </vt:lpstr>
      <vt:lpstr>Today we will</vt:lpstr>
      <vt:lpstr>SPOILER ALERT</vt:lpstr>
      <vt:lpstr>Center BIPOC Folx </vt:lpstr>
      <vt:lpstr>An invitation to engage in this practice.</vt:lpstr>
      <vt:lpstr>Mirror, Mirror</vt:lpstr>
      <vt:lpstr>MarcusAntonio’s Introduction</vt:lpstr>
      <vt:lpstr>Introductions</vt:lpstr>
      <vt:lpstr>Wheel of Social Identity</vt:lpstr>
      <vt:lpstr>Cycles of Socialization</vt:lpstr>
      <vt:lpstr>Cycles of Liberation</vt:lpstr>
      <vt:lpstr>AND……. BREATH</vt:lpstr>
      <vt:lpstr>Starting with Re-Education; Situating History </vt:lpstr>
      <vt:lpstr>SBCTC Vision</vt:lpstr>
      <vt:lpstr>Truth about Race</vt:lpstr>
      <vt:lpstr>A Caste system</vt:lpstr>
      <vt:lpstr>Caste system cont.</vt:lpstr>
      <vt:lpstr>History of using race as a concept to order society</vt:lpstr>
      <vt:lpstr>Guiding ?? Timeline White Supremacy Culture</vt:lpstr>
      <vt:lpstr>AND……. BREATH</vt:lpstr>
      <vt:lpstr>Starting with Re-Education; Situating AE History </vt:lpstr>
      <vt:lpstr>Guiding Questions – timeline Higher Education</vt:lpstr>
      <vt:lpstr>Images of Junto Clubs and Industrial Revolution waterfront</vt:lpstr>
      <vt:lpstr>Images of Lyceum Halls and Reconstruction</vt:lpstr>
      <vt:lpstr>Images of Chapel Hill Public State College and Newspaper</vt:lpstr>
      <vt:lpstr>Images of Cheyney University of Pennsylvania</vt:lpstr>
      <vt:lpstr>Image of Carnegie Library</vt:lpstr>
      <vt:lpstr>Image of military advertisements</vt:lpstr>
      <vt:lpstr>Images of newspaper</vt:lpstr>
      <vt:lpstr>Images of Brown v Board plaintiffs and Ruby Bridges</vt:lpstr>
      <vt:lpstr>Images of Black Community Survival Conference</vt:lpstr>
      <vt:lpstr>History of “adult education”</vt:lpstr>
      <vt:lpstr>Shifting the Gaze here at Home</vt:lpstr>
      <vt:lpstr>Inclusion of Developmental education</vt:lpstr>
      <vt:lpstr>What’s the difference in students?</vt:lpstr>
      <vt:lpstr>College system mission and enrollments</vt:lpstr>
      <vt:lpstr>Basic education for adults in a nutshell</vt:lpstr>
      <vt:lpstr>Vision of BEdA</vt:lpstr>
      <vt:lpstr>A Moment to Recenter….</vt:lpstr>
      <vt:lpstr>Call to Action</vt:lpstr>
      <vt:lpstr>Adult Education is  Social and Economic Justice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Socialization: Reflections of Racism in American Society</dc:title>
  <dc:creator>MarcusAntonio Gunn</dc:creator>
  <cp:lastModifiedBy>Christy Lowder</cp:lastModifiedBy>
  <cp:revision>303</cp:revision>
  <dcterms:created xsi:type="dcterms:W3CDTF">2023-08-08T15:59:14Z</dcterms:created>
  <dcterms:modified xsi:type="dcterms:W3CDTF">2024-07-18T19:00:59Z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MediaServiceImageTags">
    <vt:lpwstr/>
  </property>
</Properties>
</file>