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9" r:id="rId5"/>
  </p:sldMasterIdLst>
  <p:notesMasterIdLst>
    <p:notesMasterId r:id="rId85"/>
  </p:notesMasterIdLst>
  <p:sldIdLst>
    <p:sldId id="256" r:id="rId6"/>
    <p:sldId id="257" r:id="rId7"/>
    <p:sldId id="367" r:id="rId8"/>
    <p:sldId id="265" r:id="rId9"/>
    <p:sldId id="364" r:id="rId10"/>
    <p:sldId id="365" r:id="rId11"/>
    <p:sldId id="361" r:id="rId12"/>
    <p:sldId id="372" r:id="rId13"/>
    <p:sldId id="366" r:id="rId14"/>
    <p:sldId id="362" r:id="rId15"/>
    <p:sldId id="305" r:id="rId16"/>
    <p:sldId id="268" r:id="rId17"/>
    <p:sldId id="269" r:id="rId18"/>
    <p:sldId id="369" r:id="rId19"/>
    <p:sldId id="302" r:id="rId20"/>
    <p:sldId id="293" r:id="rId21"/>
    <p:sldId id="294" r:id="rId22"/>
    <p:sldId id="301" r:id="rId23"/>
    <p:sldId id="300" r:id="rId24"/>
    <p:sldId id="299" r:id="rId25"/>
    <p:sldId id="270" r:id="rId26"/>
    <p:sldId id="297" r:id="rId27"/>
    <p:sldId id="298" r:id="rId28"/>
    <p:sldId id="370" r:id="rId29"/>
    <p:sldId id="274" r:id="rId30"/>
    <p:sldId id="273" r:id="rId31"/>
    <p:sldId id="275" r:id="rId32"/>
    <p:sldId id="332" r:id="rId33"/>
    <p:sldId id="304" r:id="rId34"/>
    <p:sldId id="308" r:id="rId35"/>
    <p:sldId id="371" r:id="rId36"/>
    <p:sldId id="311" r:id="rId37"/>
    <p:sldId id="312" r:id="rId38"/>
    <p:sldId id="313" r:id="rId39"/>
    <p:sldId id="314" r:id="rId40"/>
    <p:sldId id="315" r:id="rId41"/>
    <p:sldId id="316" r:id="rId42"/>
    <p:sldId id="317" r:id="rId43"/>
    <p:sldId id="318" r:id="rId44"/>
    <p:sldId id="334" r:id="rId45"/>
    <p:sldId id="335" r:id="rId46"/>
    <p:sldId id="336" r:id="rId47"/>
    <p:sldId id="337" r:id="rId48"/>
    <p:sldId id="338" r:id="rId49"/>
    <p:sldId id="339" r:id="rId50"/>
    <p:sldId id="319" r:id="rId51"/>
    <p:sldId id="320" r:id="rId52"/>
    <p:sldId id="340" r:id="rId53"/>
    <p:sldId id="321" r:id="rId54"/>
    <p:sldId id="341" r:id="rId55"/>
    <p:sldId id="342" r:id="rId56"/>
    <p:sldId id="322" r:id="rId57"/>
    <p:sldId id="345" r:id="rId58"/>
    <p:sldId id="323" r:id="rId59"/>
    <p:sldId id="346" r:id="rId60"/>
    <p:sldId id="347" r:id="rId61"/>
    <p:sldId id="324" r:id="rId62"/>
    <p:sldId id="348" r:id="rId63"/>
    <p:sldId id="349" r:id="rId64"/>
    <p:sldId id="350" r:id="rId65"/>
    <p:sldId id="325" r:id="rId66"/>
    <p:sldId id="351" r:id="rId67"/>
    <p:sldId id="352" r:id="rId68"/>
    <p:sldId id="353" r:id="rId69"/>
    <p:sldId id="354" r:id="rId70"/>
    <p:sldId id="355" r:id="rId71"/>
    <p:sldId id="326" r:id="rId72"/>
    <p:sldId id="356" r:id="rId73"/>
    <p:sldId id="327" r:id="rId74"/>
    <p:sldId id="357" r:id="rId75"/>
    <p:sldId id="358" r:id="rId76"/>
    <p:sldId id="328" r:id="rId77"/>
    <p:sldId id="360" r:id="rId78"/>
    <p:sldId id="283" r:id="rId79"/>
    <p:sldId id="284" r:id="rId80"/>
    <p:sldId id="285" r:id="rId81"/>
    <p:sldId id="286" r:id="rId82"/>
    <p:sldId id="288" r:id="rId83"/>
    <p:sldId id="279"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a:srgbClr val="003863"/>
    <a:srgbClr val="1A2769"/>
    <a:srgbClr val="003D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7"/>
    <p:restoredTop sz="83158" autoAdjust="0"/>
  </p:normalViewPr>
  <p:slideViewPr>
    <p:cSldViewPr snapToGrid="0" snapToObjects="1">
      <p:cViewPr varScale="1">
        <p:scale>
          <a:sx n="84" d="100"/>
          <a:sy n="84" d="100"/>
        </p:scale>
        <p:origin x="10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5CEF9-4C3A-4BF7-8A8B-37B52E75C5FF}" type="datetimeFigureOut">
              <a:rPr lang="en-US" smtClean="0"/>
              <a:t>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EAC3-DB35-430E-B96C-D8418FC2C83A}" type="slidenum">
              <a:rPr lang="en-US" smtClean="0"/>
              <a:t>‹#›</a:t>
            </a:fld>
            <a:endParaRPr lang="en-US"/>
          </a:p>
        </p:txBody>
      </p:sp>
    </p:spTree>
    <p:extLst>
      <p:ext uri="{BB962C8B-B14F-4D97-AF65-F5344CB8AC3E}">
        <p14:creationId xmlns:p14="http://schemas.microsoft.com/office/powerpoint/2010/main" val="85725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Today we’re going to discuss the secondary security settings that are in the Finance pillar.  </a:t>
            </a:r>
          </a:p>
        </p:txBody>
      </p:sp>
      <p:sp>
        <p:nvSpPr>
          <p:cNvPr id="4" name="Slide Number Placeholder 3"/>
          <p:cNvSpPr>
            <a:spLocks noGrp="1"/>
          </p:cNvSpPr>
          <p:nvPr>
            <p:ph type="sldNum" sz="quarter" idx="5"/>
          </p:nvPr>
        </p:nvSpPr>
        <p:spPr/>
        <p:txBody>
          <a:bodyPr/>
          <a:lstStyle/>
          <a:p>
            <a:fld id="{8352EAC3-DB35-430E-B96C-D8418FC2C83A}" type="slidenum">
              <a:rPr lang="en-US" smtClean="0"/>
              <a:t>1</a:t>
            </a:fld>
            <a:endParaRPr lang="en-US"/>
          </a:p>
        </p:txBody>
      </p:sp>
    </p:spTree>
    <p:extLst>
      <p:ext uri="{BB962C8B-B14F-4D97-AF65-F5344CB8AC3E}">
        <p14:creationId xmlns:p14="http://schemas.microsoft.com/office/powerpoint/2010/main" val="106091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GL roles that require user preference definition include ZZ GL Journal Entry, ZZ General Ledger Processing &amp; ZZ GL Journal Generation.</a:t>
            </a:r>
          </a:p>
        </p:txBody>
      </p:sp>
      <p:sp>
        <p:nvSpPr>
          <p:cNvPr id="4" name="Slide Number Placeholder 3"/>
          <p:cNvSpPr>
            <a:spLocks noGrp="1"/>
          </p:cNvSpPr>
          <p:nvPr>
            <p:ph type="sldNum" sz="quarter" idx="5"/>
          </p:nvPr>
        </p:nvSpPr>
        <p:spPr/>
        <p:txBody>
          <a:bodyPr/>
          <a:lstStyle/>
          <a:p>
            <a:fld id="{8352EAC3-DB35-430E-B96C-D8418FC2C83A}" type="slidenum">
              <a:rPr lang="en-US" smtClean="0"/>
              <a:t>39</a:t>
            </a:fld>
            <a:endParaRPr lang="en-US"/>
          </a:p>
        </p:txBody>
      </p:sp>
    </p:spTree>
    <p:extLst>
      <p:ext uri="{BB962C8B-B14F-4D97-AF65-F5344CB8AC3E}">
        <p14:creationId xmlns:p14="http://schemas.microsoft.com/office/powerpoint/2010/main" val="63125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Ledger – Local</a:t>
            </a:r>
          </a:p>
          <a:p>
            <a:r>
              <a:rPr lang="en-US" dirty="0"/>
              <a:t>Ledger Group – Actuals</a:t>
            </a:r>
          </a:p>
          <a:p>
            <a:r>
              <a:rPr lang="en-US" dirty="0"/>
              <a:t>CC ledger group – blank</a:t>
            </a:r>
          </a:p>
          <a:p>
            <a:r>
              <a:rPr lang="en-US" dirty="0"/>
              <a:t>Source - blank</a:t>
            </a:r>
          </a:p>
        </p:txBody>
      </p:sp>
      <p:sp>
        <p:nvSpPr>
          <p:cNvPr id="4" name="Slide Number Placeholder 3"/>
          <p:cNvSpPr>
            <a:spLocks noGrp="1"/>
          </p:cNvSpPr>
          <p:nvPr>
            <p:ph type="sldNum" sz="quarter" idx="5"/>
          </p:nvPr>
        </p:nvSpPr>
        <p:spPr/>
        <p:txBody>
          <a:bodyPr/>
          <a:lstStyle/>
          <a:p>
            <a:fld id="{8352EAC3-DB35-430E-B96C-D8418FC2C83A}" type="slidenum">
              <a:rPr lang="en-US" smtClean="0"/>
              <a:t>40</a:t>
            </a:fld>
            <a:endParaRPr lang="en-US"/>
          </a:p>
        </p:txBody>
      </p:sp>
    </p:spTree>
    <p:extLst>
      <p:ext uri="{BB962C8B-B14F-4D97-AF65-F5344CB8AC3E}">
        <p14:creationId xmlns:p14="http://schemas.microsoft.com/office/powerpoint/2010/main" val="357011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Journal Edit Defaults – Not used because staff need to intentionally choose their actions, as defaults may create issues.</a:t>
            </a:r>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43</a:t>
            </a:fld>
            <a:endParaRPr lang="en-US"/>
          </a:p>
        </p:txBody>
      </p:sp>
    </p:spTree>
    <p:extLst>
      <p:ext uri="{BB962C8B-B14F-4D97-AF65-F5344CB8AC3E}">
        <p14:creationId xmlns:p14="http://schemas.microsoft.com/office/powerpoint/2010/main" val="3164047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these features are not currently used.</a:t>
            </a:r>
          </a:p>
        </p:txBody>
      </p:sp>
      <p:sp>
        <p:nvSpPr>
          <p:cNvPr id="4" name="Slide Number Placeholder 3"/>
          <p:cNvSpPr>
            <a:spLocks noGrp="1"/>
          </p:cNvSpPr>
          <p:nvPr>
            <p:ph type="sldNum" sz="quarter" idx="5"/>
          </p:nvPr>
        </p:nvSpPr>
        <p:spPr/>
        <p:txBody>
          <a:bodyPr/>
          <a:lstStyle/>
          <a:p>
            <a:fld id="{8352EAC3-DB35-430E-B96C-D8418FC2C83A}" type="slidenum">
              <a:rPr lang="en-US" smtClean="0"/>
              <a:t>44</a:t>
            </a:fld>
            <a:endParaRPr lang="en-US"/>
          </a:p>
        </p:txBody>
      </p:sp>
    </p:spTree>
    <p:extLst>
      <p:ext uri="{BB962C8B-B14F-4D97-AF65-F5344CB8AC3E}">
        <p14:creationId xmlns:p14="http://schemas.microsoft.com/office/powerpoint/2010/main" val="2047939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t>
            </a:r>
            <a:r>
              <a:rPr lang="en-US" b="1" dirty="0"/>
              <a:t>Always Generate </a:t>
            </a:r>
            <a:r>
              <a:rPr lang="en-US" dirty="0"/>
              <a:t>to default on the Enter Budget Journal page – this will avoid unintentionally saving without it checked – then the system creates a child budget without a parent budget.</a:t>
            </a:r>
          </a:p>
        </p:txBody>
      </p:sp>
      <p:sp>
        <p:nvSpPr>
          <p:cNvPr id="4" name="Slide Number Placeholder 3"/>
          <p:cNvSpPr>
            <a:spLocks noGrp="1"/>
          </p:cNvSpPr>
          <p:nvPr>
            <p:ph type="sldNum" sz="quarter" idx="5"/>
          </p:nvPr>
        </p:nvSpPr>
        <p:spPr/>
        <p:txBody>
          <a:bodyPr/>
          <a:lstStyle/>
          <a:p>
            <a:fld id="{8352EAC3-DB35-430E-B96C-D8418FC2C83A}" type="slidenum">
              <a:rPr lang="en-US" smtClean="0"/>
              <a:t>45</a:t>
            </a:fld>
            <a:endParaRPr lang="en-US"/>
          </a:p>
        </p:txBody>
      </p:sp>
    </p:spTree>
    <p:extLst>
      <p:ext uri="{BB962C8B-B14F-4D97-AF65-F5344CB8AC3E}">
        <p14:creationId xmlns:p14="http://schemas.microsoft.com/office/powerpoint/2010/main" val="249692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Roles that need user preferences definition are ZZ voucher entry &amp; ZZ voucher processing.</a:t>
            </a:r>
          </a:p>
        </p:txBody>
      </p:sp>
      <p:sp>
        <p:nvSpPr>
          <p:cNvPr id="4" name="Slide Number Placeholder 3"/>
          <p:cNvSpPr>
            <a:spLocks noGrp="1"/>
          </p:cNvSpPr>
          <p:nvPr>
            <p:ph type="sldNum" sz="quarter" idx="5"/>
          </p:nvPr>
        </p:nvSpPr>
        <p:spPr/>
        <p:txBody>
          <a:bodyPr/>
          <a:lstStyle/>
          <a:p>
            <a:fld id="{8352EAC3-DB35-430E-B96C-D8418FC2C83A}" type="slidenum">
              <a:rPr lang="en-US" smtClean="0"/>
              <a:t>57</a:t>
            </a:fld>
            <a:endParaRPr lang="en-US"/>
          </a:p>
        </p:txBody>
      </p:sp>
    </p:spTree>
    <p:extLst>
      <p:ext uri="{BB962C8B-B14F-4D97-AF65-F5344CB8AC3E}">
        <p14:creationId xmlns:p14="http://schemas.microsoft.com/office/powerpoint/2010/main" val="334962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roles ZZ Receipt Entry and ZZ Receipt Processing do require user preferences setup.</a:t>
            </a:r>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61</a:t>
            </a:fld>
            <a:endParaRPr lang="en-US"/>
          </a:p>
        </p:txBody>
      </p:sp>
    </p:spTree>
    <p:extLst>
      <p:ext uri="{BB962C8B-B14F-4D97-AF65-F5344CB8AC3E}">
        <p14:creationId xmlns:p14="http://schemas.microsoft.com/office/powerpoint/2010/main" val="111576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Today we are discussing security setup that is </a:t>
            </a:r>
            <a:r>
              <a:rPr lang="en-US" sz="1400" b="1" dirty="0"/>
              <a:t>in addition to </a:t>
            </a:r>
            <a:r>
              <a:rPr lang="en-US" sz="1400" dirty="0"/>
              <a:t>assigning roles that are relative to specific business processes in the Finance pillar. </a:t>
            </a:r>
          </a:p>
          <a:p>
            <a:r>
              <a:rPr lang="en-US" sz="1400" dirty="0"/>
              <a:t>Additional security setup includes defining User Preferences or setting up security access </a:t>
            </a:r>
            <a:r>
              <a:rPr lang="en-US" sz="1400" b="1" dirty="0"/>
              <a:t>within</a:t>
            </a:r>
            <a:r>
              <a:rPr lang="en-US" sz="1400" dirty="0"/>
              <a:t> a specific Finance module.  We’ll also review security admin tools that are available to you, followed by Q&amp;A time to discuss any questions that you may have.  </a:t>
            </a:r>
          </a:p>
        </p:txBody>
      </p:sp>
      <p:sp>
        <p:nvSpPr>
          <p:cNvPr id="4" name="Slide Number Placeholder 3"/>
          <p:cNvSpPr>
            <a:spLocks noGrp="1"/>
          </p:cNvSpPr>
          <p:nvPr>
            <p:ph type="sldNum" sz="quarter" idx="5"/>
          </p:nvPr>
        </p:nvSpPr>
        <p:spPr/>
        <p:txBody>
          <a:bodyPr/>
          <a:lstStyle/>
          <a:p>
            <a:fld id="{8352EAC3-DB35-430E-B96C-D8418FC2C83A}" type="slidenum">
              <a:rPr lang="en-US" smtClean="0"/>
              <a:t>2</a:t>
            </a:fld>
            <a:endParaRPr lang="en-US"/>
          </a:p>
        </p:txBody>
      </p:sp>
    </p:spTree>
    <p:extLst>
      <p:ext uri="{BB962C8B-B14F-4D97-AF65-F5344CB8AC3E}">
        <p14:creationId xmlns:p14="http://schemas.microsoft.com/office/powerpoint/2010/main" val="191266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3</a:t>
            </a:fld>
            <a:endParaRPr lang="en-US"/>
          </a:p>
        </p:txBody>
      </p:sp>
    </p:spTree>
    <p:extLst>
      <p:ext uri="{BB962C8B-B14F-4D97-AF65-F5344CB8AC3E}">
        <p14:creationId xmlns:p14="http://schemas.microsoft.com/office/powerpoint/2010/main" val="186215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10</a:t>
            </a:fld>
            <a:endParaRPr lang="en-US"/>
          </a:p>
        </p:txBody>
      </p:sp>
    </p:spTree>
    <p:extLst>
      <p:ext uri="{BB962C8B-B14F-4D97-AF65-F5344CB8AC3E}">
        <p14:creationId xmlns:p14="http://schemas.microsoft.com/office/powerpoint/2010/main" val="3396572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on the topic of assigning roles, I’ll mention the topic of Segregation of </a:t>
            </a:r>
            <a:r>
              <a:rPr lang="en-US" dirty="0" err="1"/>
              <a:t>dutes</a:t>
            </a:r>
            <a:r>
              <a:rPr lang="en-US" dirty="0"/>
              <a:t>…</a:t>
            </a:r>
          </a:p>
        </p:txBody>
      </p:sp>
      <p:sp>
        <p:nvSpPr>
          <p:cNvPr id="4" name="Slide Number Placeholder 3"/>
          <p:cNvSpPr>
            <a:spLocks noGrp="1"/>
          </p:cNvSpPr>
          <p:nvPr>
            <p:ph type="sldNum" sz="quarter" idx="5"/>
          </p:nvPr>
        </p:nvSpPr>
        <p:spPr/>
        <p:txBody>
          <a:bodyPr/>
          <a:lstStyle/>
          <a:p>
            <a:fld id="{8352EAC3-DB35-430E-B96C-D8418FC2C83A}" type="slidenum">
              <a:rPr lang="en-US" smtClean="0"/>
              <a:t>11</a:t>
            </a:fld>
            <a:endParaRPr lang="en-US"/>
          </a:p>
        </p:txBody>
      </p:sp>
    </p:spTree>
    <p:extLst>
      <p:ext uri="{BB962C8B-B14F-4D97-AF65-F5344CB8AC3E}">
        <p14:creationId xmlns:p14="http://schemas.microsoft.com/office/powerpoint/2010/main" val="249751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and save a proposal without this security but you won’t be able to see it after it has been created without this set up.</a:t>
            </a:r>
          </a:p>
        </p:txBody>
      </p:sp>
      <p:sp>
        <p:nvSpPr>
          <p:cNvPr id="4" name="Slide Number Placeholder 3"/>
          <p:cNvSpPr>
            <a:spLocks noGrp="1"/>
          </p:cNvSpPr>
          <p:nvPr>
            <p:ph type="sldNum" sz="quarter" idx="5"/>
          </p:nvPr>
        </p:nvSpPr>
        <p:spPr/>
        <p:txBody>
          <a:bodyPr/>
          <a:lstStyle/>
          <a:p>
            <a:fld id="{8352EAC3-DB35-430E-B96C-D8418FC2C83A}" type="slidenum">
              <a:rPr lang="en-US" smtClean="0"/>
              <a:t>17</a:t>
            </a:fld>
            <a:endParaRPr lang="en-US"/>
          </a:p>
        </p:txBody>
      </p:sp>
    </p:spTree>
    <p:extLst>
      <p:ext uri="{BB962C8B-B14F-4D97-AF65-F5344CB8AC3E}">
        <p14:creationId xmlns:p14="http://schemas.microsoft.com/office/powerpoint/2010/main" val="413598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ticket if not changing the effective date and correct history is needed.</a:t>
            </a:r>
          </a:p>
        </p:txBody>
      </p:sp>
      <p:sp>
        <p:nvSpPr>
          <p:cNvPr id="4" name="Slide Number Placeholder 3"/>
          <p:cNvSpPr>
            <a:spLocks noGrp="1"/>
          </p:cNvSpPr>
          <p:nvPr>
            <p:ph type="sldNum" sz="quarter" idx="5"/>
          </p:nvPr>
        </p:nvSpPr>
        <p:spPr/>
        <p:txBody>
          <a:bodyPr/>
          <a:lstStyle/>
          <a:p>
            <a:fld id="{8352EAC3-DB35-430E-B96C-D8418FC2C83A}" type="slidenum">
              <a:rPr lang="en-US" smtClean="0"/>
              <a:t>21</a:t>
            </a:fld>
            <a:endParaRPr lang="en-US"/>
          </a:p>
        </p:txBody>
      </p:sp>
    </p:spTree>
    <p:extLst>
      <p:ext uri="{BB962C8B-B14F-4D97-AF65-F5344CB8AC3E}">
        <p14:creationId xmlns:p14="http://schemas.microsoft.com/office/powerpoint/2010/main" val="113985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security roles that are assigned to users working in the Finance pillar, there are also User Preferences settings that have specific controls as to what the user can do on certain pages. In addition, user’s defaults can be set up in the User Preferences screens, saving the user from having to lookup information such as their Business Unit or Ship To location.</a:t>
            </a:r>
          </a:p>
          <a:p>
            <a:endParaRPr lang="en-US" dirty="0"/>
          </a:p>
          <a:p>
            <a:r>
              <a:rPr lang="en-US" dirty="0"/>
              <a:t>On the Overall Preferences tab, you can define the business unit and SetID that defaults for the user.  </a:t>
            </a:r>
          </a:p>
          <a:p>
            <a:r>
              <a:rPr lang="en-US" dirty="0"/>
              <a:t>Before establishing the overall preferences, the primary and row permissions for the user’s institution should be assigned in their finance Security User Profile.</a:t>
            </a:r>
          </a:p>
          <a:p>
            <a:endParaRPr lang="en-US" dirty="0"/>
          </a:p>
          <a:p>
            <a:r>
              <a:rPr lang="en-US" dirty="0"/>
              <a:t>As of Date should reflect the start date of the user.</a:t>
            </a:r>
          </a:p>
          <a:p>
            <a:endParaRPr lang="en-US" dirty="0"/>
          </a:p>
          <a:p>
            <a:r>
              <a:rPr lang="en-US" dirty="0"/>
              <a:t>Localization Country defaults to USA.</a:t>
            </a:r>
          </a:p>
          <a:p>
            <a:endParaRPr lang="en-US" dirty="0"/>
          </a:p>
          <a:p>
            <a:r>
              <a:rPr lang="en-US" dirty="0"/>
              <a:t>Alternate Character Enabled checkbox will activate alternate description buttons or links which appear to the right of fields on many pages. Hover text.</a:t>
            </a:r>
          </a:p>
          <a:p>
            <a:endParaRPr lang="en-US" dirty="0"/>
          </a:p>
          <a:p>
            <a:r>
              <a:rPr lang="en-US" dirty="0"/>
              <a:t>Display Debit/Credit Amounts in Subsystems checkbox will enable displaying of debit and credit amounts of the business unit on journal entry or inquiry pages.</a:t>
            </a:r>
          </a:p>
          <a:p>
            <a:endParaRPr lang="en-US" dirty="0"/>
          </a:p>
          <a:p>
            <a:endParaRPr lang="en-US" dirty="0"/>
          </a:p>
        </p:txBody>
      </p:sp>
      <p:sp>
        <p:nvSpPr>
          <p:cNvPr id="4" name="Slide Number Placeholder 3"/>
          <p:cNvSpPr>
            <a:spLocks noGrp="1"/>
          </p:cNvSpPr>
          <p:nvPr>
            <p:ph type="sldNum" sz="quarter" idx="5"/>
          </p:nvPr>
        </p:nvSpPr>
        <p:spPr/>
        <p:txBody>
          <a:bodyPr/>
          <a:lstStyle/>
          <a:p>
            <a:fld id="{8352EAC3-DB35-430E-B96C-D8418FC2C83A}" type="slidenum">
              <a:rPr lang="en-US" smtClean="0"/>
              <a:t>29</a:t>
            </a:fld>
            <a:endParaRPr lang="en-US"/>
          </a:p>
        </p:txBody>
      </p:sp>
    </p:spTree>
    <p:extLst>
      <p:ext uri="{BB962C8B-B14F-4D97-AF65-F5344CB8AC3E}">
        <p14:creationId xmlns:p14="http://schemas.microsoft.com/office/powerpoint/2010/main" val="392329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Finance there are several on-demand Process Groups that allow users to run processes directly from transaction entry pages.  </a:t>
            </a:r>
          </a:p>
        </p:txBody>
      </p:sp>
      <p:sp>
        <p:nvSpPr>
          <p:cNvPr id="4" name="Slide Number Placeholder 3"/>
          <p:cNvSpPr>
            <a:spLocks noGrp="1"/>
          </p:cNvSpPr>
          <p:nvPr>
            <p:ph type="sldNum" sz="quarter" idx="5"/>
          </p:nvPr>
        </p:nvSpPr>
        <p:spPr/>
        <p:txBody>
          <a:bodyPr/>
          <a:lstStyle/>
          <a:p>
            <a:fld id="{8352EAC3-DB35-430E-B96C-D8418FC2C83A}" type="slidenum">
              <a:rPr lang="en-US" smtClean="0"/>
              <a:t>30</a:t>
            </a:fld>
            <a:endParaRPr lang="en-US"/>
          </a:p>
        </p:txBody>
      </p:sp>
    </p:spTree>
    <p:extLst>
      <p:ext uri="{BB962C8B-B14F-4D97-AF65-F5344CB8AC3E}">
        <p14:creationId xmlns:p14="http://schemas.microsoft.com/office/powerpoint/2010/main" val="187936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econdary slides USG Widescreen blu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9"/>
            <a:ext cx="74676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558100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1/3/2023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04559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1/3/2023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180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1/3/2023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556126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1/3/2023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0915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1/3/2023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1647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1/3/2023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419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310393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00201"/>
            <a:ext cx="36576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6800" y="1600200"/>
            <a:ext cx="3810000" cy="4343400"/>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23433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40"/>
            <a:ext cx="54864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5407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2" y="273049"/>
            <a:ext cx="3008313"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267200" y="273051"/>
            <a:ext cx="4419600" cy="5594350"/>
          </a:xfrm>
        </p:spPr>
        <p:txBody>
          <a:bodyPr/>
          <a:lstStyle>
            <a:lvl1pPr>
              <a:defRPr sz="3200">
                <a:latin typeface="Century Gothic"/>
                <a:cs typeface="Century Gothic"/>
              </a:defRPr>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82692" y="1435104"/>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740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303904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1/3/2023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08007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1/3/2023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03940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1/3/2023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17944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1/3/2023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271633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schemeClr>
            </a:gs>
            <a:gs pos="90000">
              <a:srgbClr val="0038A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74639"/>
            <a:ext cx="74676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600201"/>
            <a:ext cx="74676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228601"/>
            <a:ext cx="0" cy="57404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6635496"/>
            <a:ext cx="80772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6071676"/>
            <a:ext cx="2514600" cy="556327"/>
          </a:xfrm>
          <a:prstGeom prst="rect">
            <a:avLst/>
          </a:prstGeom>
          <a:effectLst>
            <a:outerShdw blurRad="50800" dist="38100" dir="2700000" algn="tl" rotWithShape="0">
              <a:srgbClr val="000000">
                <a:alpha val="43000"/>
              </a:srgbClr>
            </a:outerShdw>
          </a:effectLst>
        </p:spPr>
      </p:pic>
      <p:sp>
        <p:nvSpPr>
          <p:cNvPr id="4" name="Slide Number Placeholder 3"/>
          <p:cNvSpPr>
            <a:spLocks noGrp="1"/>
          </p:cNvSpPr>
          <p:nvPr>
            <p:ph type="sldNum" sz="quarter" idx="4"/>
          </p:nvPr>
        </p:nvSpPr>
        <p:spPr>
          <a:xfrm>
            <a:off x="8134674" y="6230113"/>
            <a:ext cx="552126" cy="366182"/>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78702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6227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ctclinkreferencecenter.ctclink.us/m/56084/l/1207000-fscm-9-2-grants-security"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ctclinkreferencecenter.ctclink.us/m/79738/l/983412-9-2-maintaining-employee-transportation-data" TargetMode="External"/><Relationship Id="rId2" Type="http://schemas.openxmlformats.org/officeDocument/2006/relationships/hyperlink" Target="https://ctclinkreferencecenter.ctclink.us/m/79738/l/983368-9-2-editing-employee-organizational-data" TargetMode="External"/><Relationship Id="rId1" Type="http://schemas.openxmlformats.org/officeDocument/2006/relationships/slideLayout" Target="../slideLayouts/slideLayout6.xml"/><Relationship Id="rId4" Type="http://schemas.openxmlformats.org/officeDocument/2006/relationships/hyperlink" Target="https://ctclinkreferencecenter.ctclink.us/m/79738/l/1204493-9-2-recommendations-for-on-and-off-boarding-employees-for-expens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ctclinkreferencecenter.ctclink.us/m/79738/l/1156539-9-2-add-authorized-expense-user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ctclinkreferencecenter.ctclink.us/m/79738/l/1236901-9-2-maintain-approver-assignments"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ctclinkreferencecenter.ctclink.us/m/56084/l/1279211-local-security-management-sessions-dg4#pillar-security-matrix-mapping-by-module-financ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ctclinkreferencecenter.ctclink.us/m/79739/l/978563-9-2-setting-general-ledger-user-preferenc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tclinkreferencecenter.ctclink.us/m/56084/l/1196435-fscm-9-2-all-zd-security-roles-view-only" TargetMode="External"/><Relationship Id="rId2" Type="http://schemas.openxmlformats.org/officeDocument/2006/relationships/hyperlink" Target="https://ctclinkreferencecenter.ctclink.us/m/56084/l/1196436-fscm-9-2-all-zz-security-roles" TargetMode="External"/><Relationship Id="rId1" Type="http://schemas.openxmlformats.org/officeDocument/2006/relationships/slideLayout" Target="../slideLayouts/slideLayout6.xml"/><Relationship Id="rId4" Type="http://schemas.openxmlformats.org/officeDocument/2006/relationships/hyperlink" Target="https://ctclinkreferencecenter.ctclink.us/m/56084/l/1196437-fscm-9-2-all-zc-security-roles-correct-histor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ctclinkreferencecenter.ctclink.us/m/79718/l/1514435-9-2-offboarding-security-procedure"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hyperlink" Target="https://www.sbctc.edu/resources/documents/colleges-staff/data-services/peoplesoft-ctclink/report-catalog.pdf" TargetMode="Externa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14" y="4089929"/>
            <a:ext cx="8336975" cy="999259"/>
          </a:xfrm>
        </p:spPr>
        <p:txBody>
          <a:bodyPr>
            <a:normAutofit fontScale="90000"/>
          </a:bodyPr>
          <a:lstStyle/>
          <a:p>
            <a:r>
              <a:rPr lang="en-US" dirty="0"/>
              <a:t>PeopleSoft Financials SECONDARY Security</a:t>
            </a:r>
          </a:p>
        </p:txBody>
      </p:sp>
      <p:sp>
        <p:nvSpPr>
          <p:cNvPr id="3" name="TextBox 2">
            <a:extLst>
              <a:ext uri="{FF2B5EF4-FFF2-40B4-BE49-F238E27FC236}">
                <a16:creationId xmlns:a16="http://schemas.microsoft.com/office/drawing/2014/main" id="{A0419C38-63E3-426A-ADF8-EC32A7F7B78D}"/>
              </a:ext>
            </a:extLst>
          </p:cNvPr>
          <p:cNvSpPr txBox="1"/>
          <p:nvPr/>
        </p:nvSpPr>
        <p:spPr>
          <a:xfrm>
            <a:off x="863029" y="5548045"/>
            <a:ext cx="5250095" cy="646331"/>
          </a:xfrm>
          <a:prstGeom prst="rect">
            <a:avLst/>
          </a:prstGeom>
          <a:noFill/>
        </p:spPr>
        <p:txBody>
          <a:bodyPr wrap="square" rtlCol="0">
            <a:spAutoFit/>
          </a:bodyPr>
          <a:lstStyle/>
          <a:p>
            <a:r>
              <a:rPr lang="en-US" dirty="0"/>
              <a:t>Presenter: Laurel Anderson</a:t>
            </a:r>
          </a:p>
          <a:p>
            <a:r>
              <a:rPr lang="en-US" dirty="0"/>
              <a:t>08/16/2022</a:t>
            </a:r>
          </a:p>
        </p:txBody>
      </p:sp>
    </p:spTree>
    <p:extLst>
      <p:ext uri="{BB962C8B-B14F-4D97-AF65-F5344CB8AC3E}">
        <p14:creationId xmlns:p14="http://schemas.microsoft.com/office/powerpoint/2010/main" val="7260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252154"/>
            <a:ext cx="8336975" cy="529512"/>
          </a:xfrm>
        </p:spPr>
        <p:txBody>
          <a:bodyPr>
            <a:normAutofit/>
          </a:bodyPr>
          <a:lstStyle/>
          <a:p>
            <a:r>
              <a:rPr lang="en-US" sz="3000" dirty="0"/>
              <a:t>USER Role administration–route control</a:t>
            </a:r>
          </a:p>
        </p:txBody>
      </p:sp>
      <p:sp>
        <p:nvSpPr>
          <p:cNvPr id="3" name="Content Placeholder 2">
            <a:extLst>
              <a:ext uri="{FF2B5EF4-FFF2-40B4-BE49-F238E27FC236}">
                <a16:creationId xmlns:a16="http://schemas.microsoft.com/office/drawing/2014/main" id="{8EEDAD73-E2D0-48F1-8CEF-041323F22932}"/>
              </a:ext>
            </a:extLst>
          </p:cNvPr>
          <p:cNvSpPr>
            <a:spLocks noGrp="1"/>
          </p:cNvSpPr>
          <p:nvPr>
            <p:ph idx="1"/>
          </p:nvPr>
        </p:nvSpPr>
        <p:spPr>
          <a:xfrm>
            <a:off x="443061" y="1781666"/>
            <a:ext cx="8430774" cy="4553146"/>
          </a:xfrm>
        </p:spPr>
        <p:txBody>
          <a:bodyPr/>
          <a:lstStyle/>
          <a:p>
            <a:pPr marL="0" indent="0">
              <a:buNone/>
            </a:pPr>
            <a:r>
              <a:rPr lang="en-US" sz="2400" b="1" dirty="0"/>
              <a:t>Workflow Roles/Route Controls</a:t>
            </a:r>
          </a:p>
          <a:p>
            <a:pPr marL="0" lvl="1" indent="0">
              <a:buNone/>
            </a:pPr>
            <a:r>
              <a:rPr lang="en-US" sz="2000" dirty="0"/>
              <a:t>The </a:t>
            </a:r>
            <a:r>
              <a:rPr lang="fr-FR" sz="2000" dirty="0"/>
              <a:t>QFS_SEC_EOAW_USER_LIST query </a:t>
            </a:r>
            <a:r>
              <a:rPr lang="en-US" sz="2000" dirty="0"/>
              <a:t>provides AWE Process setup details.</a:t>
            </a:r>
          </a:p>
          <a:p>
            <a:pPr marL="0" lvl="1" indent="0">
              <a:buNone/>
            </a:pPr>
            <a:r>
              <a:rPr lang="en-US" sz="2000" dirty="0"/>
              <a:t>The “User List” column has the approval role which requires a route control.</a:t>
            </a:r>
          </a:p>
        </p:txBody>
      </p:sp>
      <p:sp>
        <p:nvSpPr>
          <p:cNvPr id="5" name="Slide Number Placeholder 4"/>
          <p:cNvSpPr>
            <a:spLocks noGrp="1"/>
          </p:cNvSpPr>
          <p:nvPr>
            <p:ph type="sldNum" sz="quarter" idx="12"/>
          </p:nvPr>
        </p:nvSpPr>
        <p:spPr/>
        <p:txBody>
          <a:bodyPr/>
          <a:lstStyle/>
          <a:p>
            <a:fld id="{64336152-522D-534E-A387-BE770A7CAF94}" type="slidenum">
              <a:rPr lang="en-US" smtClean="0"/>
              <a:pPr/>
              <a:t>10</a:t>
            </a:fld>
            <a:endParaRPr lang="en-US" dirty="0"/>
          </a:p>
        </p:txBody>
      </p:sp>
      <p:pic>
        <p:nvPicPr>
          <p:cNvPr id="7" name="Picture 6">
            <a:extLst>
              <a:ext uri="{FF2B5EF4-FFF2-40B4-BE49-F238E27FC236}">
                <a16:creationId xmlns:a16="http://schemas.microsoft.com/office/drawing/2014/main" id="{B5E460E7-529C-4FCA-9848-65001770F7E0}"/>
              </a:ext>
            </a:extLst>
          </p:cNvPr>
          <p:cNvPicPr>
            <a:picLocks noChangeAspect="1"/>
          </p:cNvPicPr>
          <p:nvPr/>
        </p:nvPicPr>
        <p:blipFill>
          <a:blip r:embed="rId3"/>
          <a:stretch>
            <a:fillRect/>
          </a:stretch>
        </p:blipFill>
        <p:spPr>
          <a:xfrm>
            <a:off x="549831" y="2847986"/>
            <a:ext cx="3576031" cy="986148"/>
          </a:xfrm>
          <a:prstGeom prst="rect">
            <a:avLst/>
          </a:prstGeom>
          <a:ln>
            <a:solidFill>
              <a:schemeClr val="tx1"/>
            </a:solidFill>
          </a:ln>
        </p:spPr>
      </p:pic>
      <p:pic>
        <p:nvPicPr>
          <p:cNvPr id="8" name="Picture 7">
            <a:extLst>
              <a:ext uri="{FF2B5EF4-FFF2-40B4-BE49-F238E27FC236}">
                <a16:creationId xmlns:a16="http://schemas.microsoft.com/office/drawing/2014/main" id="{8F168214-06F4-46A8-9D87-A6AA94ABAB8C}"/>
              </a:ext>
            </a:extLst>
          </p:cNvPr>
          <p:cNvPicPr>
            <a:picLocks noChangeAspect="1"/>
          </p:cNvPicPr>
          <p:nvPr/>
        </p:nvPicPr>
        <p:blipFill>
          <a:blip r:embed="rId4"/>
          <a:stretch>
            <a:fillRect/>
          </a:stretch>
        </p:blipFill>
        <p:spPr>
          <a:xfrm>
            <a:off x="521721" y="3983247"/>
            <a:ext cx="8118319" cy="1814237"/>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B76B8249-985C-44FE-B17B-0CAB2C226585}"/>
              </a:ext>
            </a:extLst>
          </p:cNvPr>
          <p:cNvCxnSpPr>
            <a:cxnSpLocks/>
          </p:cNvCxnSpPr>
          <p:nvPr/>
        </p:nvCxnSpPr>
        <p:spPr>
          <a:xfrm>
            <a:off x="4917057" y="2874753"/>
            <a:ext cx="2199735" cy="11969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FCA1EDF-A618-4D64-9285-E46953066897}"/>
              </a:ext>
            </a:extLst>
          </p:cNvPr>
          <p:cNvSpPr txBox="1"/>
          <p:nvPr/>
        </p:nvSpPr>
        <p:spPr>
          <a:xfrm>
            <a:off x="521721" y="6000750"/>
            <a:ext cx="8118319" cy="584775"/>
          </a:xfrm>
          <a:prstGeom prst="rect">
            <a:avLst/>
          </a:prstGeom>
          <a:noFill/>
        </p:spPr>
        <p:txBody>
          <a:bodyPr wrap="square" rtlCol="0">
            <a:spAutoFit/>
          </a:bodyPr>
          <a:lstStyle/>
          <a:p>
            <a:r>
              <a:rPr lang="en-US" sz="1600" dirty="0"/>
              <a:t>Query: QFS_SEC_USER_ROLES_NOT_LOCAL to view non-local grant “CTC” roles.</a:t>
            </a:r>
          </a:p>
          <a:p>
            <a:r>
              <a:rPr lang="en-US" sz="1600" dirty="0"/>
              <a:t>Distributed User Profile&gt;User ID Queries tab&gt;User ID’s Roles query</a:t>
            </a:r>
          </a:p>
        </p:txBody>
      </p:sp>
    </p:spTree>
    <p:extLst>
      <p:ext uri="{BB962C8B-B14F-4D97-AF65-F5344CB8AC3E}">
        <p14:creationId xmlns:p14="http://schemas.microsoft.com/office/powerpoint/2010/main" val="324345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697" y="1273830"/>
            <a:ext cx="8336975" cy="541245"/>
          </a:xfrm>
        </p:spPr>
        <p:txBody>
          <a:bodyPr>
            <a:normAutofit fontScale="90000"/>
          </a:bodyPr>
          <a:lstStyle/>
          <a:p>
            <a:r>
              <a:rPr lang="en-US" dirty="0"/>
              <a:t>Segregation of Duties</a:t>
            </a:r>
          </a:p>
        </p:txBody>
      </p:sp>
      <p:sp>
        <p:nvSpPr>
          <p:cNvPr id="3" name="Content Placeholder 2"/>
          <p:cNvSpPr>
            <a:spLocks noGrp="1"/>
          </p:cNvSpPr>
          <p:nvPr>
            <p:ph idx="1"/>
          </p:nvPr>
        </p:nvSpPr>
        <p:spPr>
          <a:xfrm>
            <a:off x="791110" y="1906591"/>
            <a:ext cx="8082724" cy="4485819"/>
          </a:xfrm>
        </p:spPr>
        <p:txBody>
          <a:bodyPr/>
          <a:lstStyle/>
          <a:p>
            <a:r>
              <a:rPr lang="en-US" sz="2000" dirty="0"/>
              <a:t>Segregation of duties is the concept of having more than one person required to complete a task. It is an administrative control to prevent fraud, theft misuse of information, or other security compromises. </a:t>
            </a:r>
          </a:p>
          <a:p>
            <a:r>
              <a:rPr lang="en-US" sz="2000" dirty="0"/>
              <a:t>For example, the person responsible for adding a vendor, should not be able to approve the vendor.  You don’t want someone entering a vendor, and vouchering against that vendor, and running a paycycle for example. </a:t>
            </a:r>
          </a:p>
          <a:p>
            <a:r>
              <a:rPr lang="en-US" sz="2000" dirty="0"/>
              <a:t>When onboarding a new hire, it is critical to consider any segregation of duties issues while assigning roles. </a:t>
            </a:r>
          </a:p>
          <a:p>
            <a:r>
              <a:rPr lang="en-US" sz="2000" dirty="0"/>
              <a:t>Typically whoever enters the transaction should not be the one approving it.  </a:t>
            </a:r>
          </a:p>
          <a:p>
            <a:r>
              <a:rPr lang="en-US" sz="2000" dirty="0"/>
              <a:t>It is also critical to review Segregation of duties issues twice a year for audit purposes as well. </a:t>
            </a:r>
          </a:p>
          <a:p>
            <a:r>
              <a:rPr lang="en-US" sz="2000" dirty="0"/>
              <a:t>QFS_SEC_SEGREGATION_OF_DUTIES query is available to use.</a:t>
            </a:r>
          </a:p>
          <a:p>
            <a:endParaRPr lang="en-US" sz="2000"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11</a:t>
            </a:fld>
            <a:endParaRPr lang="en-US" dirty="0"/>
          </a:p>
        </p:txBody>
      </p:sp>
    </p:spTree>
    <p:extLst>
      <p:ext uri="{BB962C8B-B14F-4D97-AF65-F5344CB8AC3E}">
        <p14:creationId xmlns:p14="http://schemas.microsoft.com/office/powerpoint/2010/main" val="408580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94073"/>
            <a:ext cx="8336975" cy="646509"/>
          </a:xfrm>
        </p:spPr>
        <p:txBody>
          <a:bodyPr>
            <a:normAutofit/>
          </a:bodyPr>
          <a:lstStyle/>
          <a:p>
            <a:r>
              <a:rPr lang="en-US" dirty="0"/>
              <a:t>Module specific security</a:t>
            </a:r>
          </a:p>
        </p:txBody>
      </p:sp>
      <p:sp>
        <p:nvSpPr>
          <p:cNvPr id="3" name="Content Placeholder 2"/>
          <p:cNvSpPr>
            <a:spLocks noGrp="1"/>
          </p:cNvSpPr>
          <p:nvPr>
            <p:ph idx="1"/>
          </p:nvPr>
        </p:nvSpPr>
        <p:spPr>
          <a:xfrm>
            <a:off x="536860" y="2121030"/>
            <a:ext cx="8336975" cy="3975756"/>
          </a:xfrm>
        </p:spPr>
        <p:txBody>
          <a:bodyPr>
            <a:normAutofit/>
          </a:bodyPr>
          <a:lstStyle/>
          <a:p>
            <a:r>
              <a:rPr lang="en-US" dirty="0"/>
              <a:t>Security Administration is more than assigning roles and maintaining the UserID.</a:t>
            </a:r>
          </a:p>
          <a:p>
            <a:r>
              <a:rPr lang="en-US" dirty="0"/>
              <a:t>There are other areas in the application that Security Administrators may be responsible for depending on how your institution is organized</a:t>
            </a:r>
          </a:p>
          <a:p>
            <a:r>
              <a:rPr lang="en-US" dirty="0"/>
              <a:t>User Preferences is most always the college security administrator’s responsibility and is included in the ZZ Local Security Admin role.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12</a:t>
            </a:fld>
            <a:endParaRPr lang="en-US" dirty="0"/>
          </a:p>
        </p:txBody>
      </p:sp>
    </p:spTree>
    <p:extLst>
      <p:ext uri="{BB962C8B-B14F-4D97-AF65-F5344CB8AC3E}">
        <p14:creationId xmlns:p14="http://schemas.microsoft.com/office/powerpoint/2010/main" val="121019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89213"/>
            <a:ext cx="8336975" cy="797070"/>
          </a:xfrm>
        </p:spPr>
        <p:txBody>
          <a:bodyPr/>
          <a:lstStyle/>
          <a:p>
            <a:r>
              <a:rPr lang="en-US" dirty="0"/>
              <a:t>Commitment control</a:t>
            </a:r>
          </a:p>
        </p:txBody>
      </p:sp>
      <p:sp>
        <p:nvSpPr>
          <p:cNvPr id="3" name="Content Placeholder 2"/>
          <p:cNvSpPr>
            <a:spLocks noGrp="1"/>
          </p:cNvSpPr>
          <p:nvPr>
            <p:ph idx="1"/>
          </p:nvPr>
        </p:nvSpPr>
        <p:spPr>
          <a:xfrm>
            <a:off x="612275" y="1859622"/>
            <a:ext cx="8336975" cy="3935507"/>
          </a:xfrm>
        </p:spPr>
        <p:txBody>
          <a:bodyPr>
            <a:normAutofit/>
          </a:bodyPr>
          <a:lstStyle/>
          <a:p>
            <a:r>
              <a:rPr lang="en-US" dirty="0"/>
              <a:t>Commitment Control Rules</a:t>
            </a:r>
          </a:p>
          <a:p>
            <a:pPr lvl="1"/>
            <a:r>
              <a:rPr lang="en-US" dirty="0"/>
              <a:t>Commitment Control, Define Budget Security, Assign Rule to User ID</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13</a:t>
            </a:fld>
            <a:endParaRPr lang="en-US" dirty="0"/>
          </a:p>
        </p:txBody>
      </p:sp>
      <p:pic>
        <p:nvPicPr>
          <p:cNvPr id="4" name="Picture 3">
            <a:extLst>
              <a:ext uri="{FF2B5EF4-FFF2-40B4-BE49-F238E27FC236}">
                <a16:creationId xmlns:a16="http://schemas.microsoft.com/office/drawing/2014/main" id="{7F717943-295A-48C5-8A84-BD26A4D2B831}"/>
              </a:ext>
            </a:extLst>
          </p:cNvPr>
          <p:cNvPicPr>
            <a:picLocks noChangeAspect="1"/>
          </p:cNvPicPr>
          <p:nvPr/>
        </p:nvPicPr>
        <p:blipFill>
          <a:blip r:embed="rId2"/>
          <a:stretch>
            <a:fillRect/>
          </a:stretch>
        </p:blipFill>
        <p:spPr>
          <a:xfrm>
            <a:off x="1231689" y="3262574"/>
            <a:ext cx="6947315" cy="2406213"/>
          </a:xfrm>
          <a:prstGeom prst="rect">
            <a:avLst/>
          </a:prstGeom>
          <a:ln>
            <a:solidFill>
              <a:schemeClr val="tx1"/>
            </a:solidFill>
          </a:ln>
        </p:spPr>
      </p:pic>
      <p:sp>
        <p:nvSpPr>
          <p:cNvPr id="8" name="TextBox 7">
            <a:extLst>
              <a:ext uri="{FF2B5EF4-FFF2-40B4-BE49-F238E27FC236}">
                <a16:creationId xmlns:a16="http://schemas.microsoft.com/office/drawing/2014/main" id="{FC411659-B536-4ADC-B25E-947E2973FD44}"/>
              </a:ext>
            </a:extLst>
          </p:cNvPr>
          <p:cNvSpPr txBox="1"/>
          <p:nvPr/>
        </p:nvSpPr>
        <p:spPr>
          <a:xfrm>
            <a:off x="1336783" y="6092575"/>
            <a:ext cx="6470433" cy="369332"/>
          </a:xfrm>
          <a:prstGeom prst="rect">
            <a:avLst/>
          </a:prstGeom>
          <a:noFill/>
        </p:spPr>
        <p:txBody>
          <a:bodyPr wrap="square" rtlCol="0">
            <a:spAutoFit/>
          </a:bodyPr>
          <a:lstStyle/>
          <a:p>
            <a:r>
              <a:rPr lang="en-US" dirty="0"/>
              <a:t>Role needed:  ZZ CC Local Config</a:t>
            </a:r>
          </a:p>
        </p:txBody>
      </p:sp>
    </p:spTree>
    <p:extLst>
      <p:ext uri="{BB962C8B-B14F-4D97-AF65-F5344CB8AC3E}">
        <p14:creationId xmlns:p14="http://schemas.microsoft.com/office/powerpoint/2010/main" val="15946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8" y="1241013"/>
            <a:ext cx="8336975" cy="797070"/>
          </a:xfrm>
        </p:spPr>
        <p:txBody>
          <a:bodyPr/>
          <a:lstStyle/>
          <a:p>
            <a:r>
              <a:rPr lang="en-US" dirty="0"/>
              <a:t>Commitment control</a:t>
            </a:r>
          </a:p>
        </p:txBody>
      </p:sp>
      <p:sp>
        <p:nvSpPr>
          <p:cNvPr id="3" name="Content Placeholder 2"/>
          <p:cNvSpPr>
            <a:spLocks noGrp="1"/>
          </p:cNvSpPr>
          <p:nvPr>
            <p:ph idx="1"/>
          </p:nvPr>
        </p:nvSpPr>
        <p:spPr>
          <a:xfrm>
            <a:off x="612275" y="1859622"/>
            <a:ext cx="8336975" cy="3935507"/>
          </a:xfrm>
        </p:spPr>
        <p:txBody>
          <a:bodyPr>
            <a:normAutofit/>
          </a:bodyPr>
          <a:lstStyle/>
          <a:p>
            <a:pPr marL="0" indent="0">
              <a:buNone/>
            </a:pPr>
            <a:r>
              <a:rPr lang="en-US" dirty="0"/>
              <a:t>Once the rules are added for a User, the Request Build process has to be run for the changes to take effect.</a:t>
            </a:r>
          </a:p>
          <a:p>
            <a:pPr lvl="1"/>
            <a:r>
              <a:rPr lang="en-US" dirty="0"/>
              <a:t>Commitment Control, Define Budget Security, Request Build</a:t>
            </a:r>
          </a:p>
        </p:txBody>
      </p:sp>
      <p:sp>
        <p:nvSpPr>
          <p:cNvPr id="5" name="Slide Number Placeholder 4"/>
          <p:cNvSpPr>
            <a:spLocks noGrp="1"/>
          </p:cNvSpPr>
          <p:nvPr>
            <p:ph type="sldNum" sz="quarter" idx="12"/>
          </p:nvPr>
        </p:nvSpPr>
        <p:spPr/>
        <p:txBody>
          <a:bodyPr/>
          <a:lstStyle/>
          <a:p>
            <a:fld id="{64336152-522D-534E-A387-BE770A7CAF94}" type="slidenum">
              <a:rPr lang="en-US" smtClean="0"/>
              <a:pPr/>
              <a:t>14</a:t>
            </a:fld>
            <a:endParaRPr lang="en-US" dirty="0"/>
          </a:p>
        </p:txBody>
      </p:sp>
      <p:pic>
        <p:nvPicPr>
          <p:cNvPr id="6" name="Picture 5">
            <a:extLst>
              <a:ext uri="{FF2B5EF4-FFF2-40B4-BE49-F238E27FC236}">
                <a16:creationId xmlns:a16="http://schemas.microsoft.com/office/drawing/2014/main" id="{A124CF5E-48B3-46DE-B4C8-3F4DBD1BBDF8}"/>
              </a:ext>
            </a:extLst>
          </p:cNvPr>
          <p:cNvPicPr>
            <a:picLocks noChangeAspect="1"/>
          </p:cNvPicPr>
          <p:nvPr/>
        </p:nvPicPr>
        <p:blipFill>
          <a:blip r:embed="rId2"/>
          <a:stretch>
            <a:fillRect/>
          </a:stretch>
        </p:blipFill>
        <p:spPr>
          <a:xfrm>
            <a:off x="879980" y="3638939"/>
            <a:ext cx="7384037" cy="2130756"/>
          </a:xfrm>
          <a:prstGeom prst="rect">
            <a:avLst/>
          </a:prstGeom>
          <a:ln>
            <a:solidFill>
              <a:schemeClr val="tx1"/>
            </a:solidFill>
          </a:ln>
        </p:spPr>
      </p:pic>
      <p:pic>
        <p:nvPicPr>
          <p:cNvPr id="8" name="Picture 7">
            <a:extLst>
              <a:ext uri="{FF2B5EF4-FFF2-40B4-BE49-F238E27FC236}">
                <a16:creationId xmlns:a16="http://schemas.microsoft.com/office/drawing/2014/main" id="{17B2F74A-FED3-4AA0-8D32-22752875D020}"/>
              </a:ext>
            </a:extLst>
          </p:cNvPr>
          <p:cNvPicPr>
            <a:picLocks noChangeAspect="1"/>
          </p:cNvPicPr>
          <p:nvPr/>
        </p:nvPicPr>
        <p:blipFill>
          <a:blip r:embed="rId3"/>
          <a:stretch>
            <a:fillRect/>
          </a:stretch>
        </p:blipFill>
        <p:spPr>
          <a:xfrm>
            <a:off x="1111034" y="6108400"/>
            <a:ext cx="6921931" cy="463752"/>
          </a:xfrm>
          <a:prstGeom prst="rect">
            <a:avLst/>
          </a:prstGeom>
        </p:spPr>
      </p:pic>
    </p:spTree>
    <p:extLst>
      <p:ext uri="{BB962C8B-B14F-4D97-AF65-F5344CB8AC3E}">
        <p14:creationId xmlns:p14="http://schemas.microsoft.com/office/powerpoint/2010/main" val="133263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65" y="1032373"/>
            <a:ext cx="8336975" cy="522145"/>
          </a:xfrm>
        </p:spPr>
        <p:txBody>
          <a:bodyPr/>
          <a:lstStyle/>
          <a:p>
            <a:r>
              <a:rPr lang="en-US" dirty="0"/>
              <a:t>Commitment control rules</a:t>
            </a:r>
          </a:p>
        </p:txBody>
      </p:sp>
      <p:sp>
        <p:nvSpPr>
          <p:cNvPr id="3" name="Content Placeholder 2"/>
          <p:cNvSpPr>
            <a:spLocks noGrp="1"/>
          </p:cNvSpPr>
          <p:nvPr>
            <p:ph idx="1"/>
          </p:nvPr>
        </p:nvSpPr>
        <p:spPr>
          <a:xfrm>
            <a:off x="536860" y="1674688"/>
            <a:ext cx="8336975" cy="2805884"/>
          </a:xfrm>
        </p:spPr>
        <p:txBody>
          <a:bodyPr>
            <a:normAutofit fontScale="55000" lnSpcReduction="20000"/>
          </a:bodyPr>
          <a:lstStyle/>
          <a:p>
            <a:pPr>
              <a:spcBef>
                <a:spcPts val="1200"/>
              </a:spcBef>
            </a:pPr>
            <a:r>
              <a:rPr lang="en-US" sz="3300" b="1" dirty="0"/>
              <a:t>BUDG_DT_R</a:t>
            </a:r>
            <a:r>
              <a:rPr lang="en-US" sz="3300" dirty="0"/>
              <a:t>:  Allows Users to override the budget date on transactions that error due to the budget date on a transaction.</a:t>
            </a:r>
          </a:p>
          <a:p>
            <a:pPr>
              <a:spcBef>
                <a:spcPts val="1200"/>
              </a:spcBef>
            </a:pPr>
            <a:r>
              <a:rPr lang="en-US" sz="3300" b="1" dirty="0"/>
              <a:t>BYPASS_R:</a:t>
            </a:r>
            <a:r>
              <a:rPr lang="en-US" sz="3300" dirty="0"/>
              <a:t> Allows a User to bypass budget checking entirely.(This function is reserved for occasions such as when a user needs to correct a suspense journal that was generated from within a source application like Purchasing and whose accounting entries have already been budget-checked.)</a:t>
            </a:r>
          </a:p>
          <a:p>
            <a:pPr>
              <a:spcBef>
                <a:spcPts val="1200"/>
              </a:spcBef>
            </a:pPr>
            <a:r>
              <a:rPr lang="en-US" sz="3300" b="1" dirty="0"/>
              <a:t>NOTIFY:</a:t>
            </a:r>
            <a:r>
              <a:rPr lang="en-US" sz="3300" dirty="0"/>
              <a:t>  Enables users to be notified by workflow when budget exceptions occur or when a specified percentage of the budget has been used. </a:t>
            </a:r>
          </a:p>
          <a:p>
            <a:pPr>
              <a:spcBef>
                <a:spcPts val="1200"/>
              </a:spcBef>
            </a:pPr>
            <a:r>
              <a:rPr lang="en-US" sz="3300" b="1" dirty="0"/>
              <a:t>OVERRIDE_R</a:t>
            </a:r>
            <a:r>
              <a:rPr lang="en-US" sz="3300" dirty="0"/>
              <a:t>:  Allows users to override budget checking exceptions for a new transaction or pass a transaction that has failed budget checking.</a:t>
            </a:r>
          </a:p>
          <a:p>
            <a:pPr lvl="1"/>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15</a:t>
            </a:fld>
            <a:endParaRPr lang="en-US" dirty="0"/>
          </a:p>
        </p:txBody>
      </p:sp>
      <p:pic>
        <p:nvPicPr>
          <p:cNvPr id="6" name="Picture 5">
            <a:extLst>
              <a:ext uri="{FF2B5EF4-FFF2-40B4-BE49-F238E27FC236}">
                <a16:creationId xmlns:a16="http://schemas.microsoft.com/office/drawing/2014/main" id="{2DD0373A-9CD7-4F44-945F-E15551167091}"/>
              </a:ext>
            </a:extLst>
          </p:cNvPr>
          <p:cNvPicPr>
            <a:picLocks noChangeAspect="1"/>
          </p:cNvPicPr>
          <p:nvPr/>
        </p:nvPicPr>
        <p:blipFill>
          <a:blip r:embed="rId2"/>
          <a:stretch>
            <a:fillRect/>
          </a:stretch>
        </p:blipFill>
        <p:spPr>
          <a:xfrm>
            <a:off x="1615875" y="4248699"/>
            <a:ext cx="5711353" cy="2472776"/>
          </a:xfrm>
          <a:prstGeom prst="rect">
            <a:avLst/>
          </a:prstGeom>
          <a:ln>
            <a:solidFill>
              <a:schemeClr val="tx1"/>
            </a:solidFill>
          </a:ln>
        </p:spPr>
      </p:pic>
    </p:spTree>
    <p:extLst>
      <p:ext uri="{BB962C8B-B14F-4D97-AF65-F5344CB8AC3E}">
        <p14:creationId xmlns:p14="http://schemas.microsoft.com/office/powerpoint/2010/main" val="406980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68037"/>
            <a:ext cx="8336975" cy="617888"/>
          </a:xfrm>
        </p:spPr>
        <p:txBody>
          <a:bodyPr>
            <a:normAutofit/>
          </a:bodyPr>
          <a:lstStyle/>
          <a:p>
            <a:r>
              <a:rPr lang="en-US" dirty="0"/>
              <a:t>Treasury – Financial Gateway </a:t>
            </a:r>
          </a:p>
        </p:txBody>
      </p:sp>
      <p:sp>
        <p:nvSpPr>
          <p:cNvPr id="3" name="Content Placeholder 2"/>
          <p:cNvSpPr>
            <a:spLocks noGrp="1"/>
          </p:cNvSpPr>
          <p:nvPr>
            <p:ph idx="1"/>
          </p:nvPr>
        </p:nvSpPr>
        <p:spPr>
          <a:xfrm>
            <a:off x="536860" y="1531813"/>
            <a:ext cx="8336975" cy="4370045"/>
          </a:xfrm>
        </p:spPr>
        <p:txBody>
          <a:bodyPr>
            <a:normAutofit/>
          </a:bodyPr>
          <a:lstStyle/>
          <a:p>
            <a:r>
              <a:rPr lang="en-US" dirty="0"/>
              <a:t>Finance –Payment Security Rules</a:t>
            </a:r>
          </a:p>
          <a:p>
            <a:pPr lvl="1"/>
            <a:r>
              <a:rPr lang="en-US" sz="1800" dirty="0"/>
              <a:t>The payment security functionality limits the list of prompt values for secured fields to only those that meet the defined security-rule criteria. The prompt values are determined based on the rule definitions that are assigned to a given user or role. For SBCTC it is the valid bank codes and bank accounts for each institution.</a:t>
            </a:r>
          </a:p>
          <a:p>
            <a:pPr lvl="1"/>
            <a:r>
              <a:rPr lang="en-US" sz="1800" dirty="0"/>
              <a:t>Financial Gateway &gt; Security &gt; Security User Assignment</a:t>
            </a:r>
          </a:p>
          <a:p>
            <a:pPr lvl="1"/>
            <a:r>
              <a:rPr lang="en-US" sz="1800" dirty="0"/>
              <a:t>Users with the Security User Assignment will be able to process the ACH/EFT payment dispatch, review payments, review payment files, override payment status, and override payment file status.</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16</a:t>
            </a:fld>
            <a:endParaRPr lang="en-US" dirty="0"/>
          </a:p>
        </p:txBody>
      </p:sp>
      <p:pic>
        <p:nvPicPr>
          <p:cNvPr id="4" name="Picture 3">
            <a:extLst>
              <a:ext uri="{FF2B5EF4-FFF2-40B4-BE49-F238E27FC236}">
                <a16:creationId xmlns:a16="http://schemas.microsoft.com/office/drawing/2014/main" id="{4111BA49-0834-48EC-95E9-FDA7EA82FA1D}"/>
              </a:ext>
            </a:extLst>
          </p:cNvPr>
          <p:cNvPicPr>
            <a:picLocks noChangeAspect="1"/>
          </p:cNvPicPr>
          <p:nvPr/>
        </p:nvPicPr>
        <p:blipFill>
          <a:blip r:embed="rId2"/>
          <a:stretch>
            <a:fillRect/>
          </a:stretch>
        </p:blipFill>
        <p:spPr>
          <a:xfrm>
            <a:off x="937204" y="4435123"/>
            <a:ext cx="7536286" cy="1466735"/>
          </a:xfrm>
          <a:prstGeom prst="rect">
            <a:avLst/>
          </a:prstGeom>
          <a:ln>
            <a:solidFill>
              <a:schemeClr val="tx1"/>
            </a:solidFill>
          </a:ln>
        </p:spPr>
      </p:pic>
      <p:sp>
        <p:nvSpPr>
          <p:cNvPr id="6" name="TextBox 5">
            <a:extLst>
              <a:ext uri="{FF2B5EF4-FFF2-40B4-BE49-F238E27FC236}">
                <a16:creationId xmlns:a16="http://schemas.microsoft.com/office/drawing/2014/main" id="{1E3D29C8-3ADD-4917-8F66-99FA1B11E9B7}"/>
              </a:ext>
            </a:extLst>
          </p:cNvPr>
          <p:cNvSpPr txBox="1"/>
          <p:nvPr/>
        </p:nvSpPr>
        <p:spPr>
          <a:xfrm>
            <a:off x="1343025" y="6075757"/>
            <a:ext cx="4286250" cy="369332"/>
          </a:xfrm>
          <a:prstGeom prst="rect">
            <a:avLst/>
          </a:prstGeom>
          <a:noFill/>
        </p:spPr>
        <p:txBody>
          <a:bodyPr wrap="square" rtlCol="0">
            <a:spAutoFit/>
          </a:bodyPr>
          <a:lstStyle/>
          <a:p>
            <a:r>
              <a:rPr lang="en-US" dirty="0"/>
              <a:t>Role needed:  ZZ Treasury Local Config</a:t>
            </a:r>
          </a:p>
        </p:txBody>
      </p:sp>
    </p:spTree>
    <p:extLst>
      <p:ext uri="{BB962C8B-B14F-4D97-AF65-F5344CB8AC3E}">
        <p14:creationId xmlns:p14="http://schemas.microsoft.com/office/powerpoint/2010/main" val="116733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007884"/>
            <a:ext cx="8336975" cy="797070"/>
          </a:xfrm>
        </p:spPr>
        <p:txBody>
          <a:bodyPr>
            <a:normAutofit/>
          </a:bodyPr>
          <a:lstStyle/>
          <a:p>
            <a:r>
              <a:rPr lang="en-US" dirty="0"/>
              <a:t>Grants Security</a:t>
            </a:r>
          </a:p>
        </p:txBody>
      </p:sp>
      <p:sp>
        <p:nvSpPr>
          <p:cNvPr id="3" name="Content Placeholder 2"/>
          <p:cNvSpPr>
            <a:spLocks noGrp="1"/>
          </p:cNvSpPr>
          <p:nvPr>
            <p:ph idx="1"/>
          </p:nvPr>
        </p:nvSpPr>
        <p:spPr>
          <a:xfrm>
            <a:off x="536861" y="1495425"/>
            <a:ext cx="7949594" cy="5057775"/>
          </a:xfrm>
        </p:spPr>
        <p:txBody>
          <a:bodyPr>
            <a:normAutofit fontScale="85000" lnSpcReduction="20000"/>
          </a:bodyPr>
          <a:lstStyle/>
          <a:p>
            <a:pPr marL="0" indent="0">
              <a:buNone/>
            </a:pPr>
            <a:r>
              <a:rPr lang="en-US" sz="2200" dirty="0"/>
              <a:t>PeopleSoft Grants supports user security, which enables you to limit access to specific PeopleSoft Grants proposals based on the user and department. This is based off a Tree (for SBCTC it is ALL Depts currently)</a:t>
            </a:r>
          </a:p>
          <a:p>
            <a:pPr lvl="1"/>
            <a:r>
              <a:rPr lang="en-US" sz="2200" dirty="0"/>
              <a:t>Setup Financials Supply Chain&gt; Security &gt; Grants Security &gt; Grants Operator Security </a:t>
            </a:r>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pPr lvl="2"/>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endParaRPr lang="en-US" sz="1800" dirty="0"/>
          </a:p>
          <a:p>
            <a:pPr marL="914400" lvl="2" indent="0">
              <a:buNone/>
            </a:pPr>
            <a:r>
              <a:rPr lang="en-US" sz="1800" dirty="0"/>
              <a:t> </a:t>
            </a:r>
          </a:p>
          <a:p>
            <a:pPr marL="914400" lvl="2" indent="0">
              <a:buNone/>
            </a:pPr>
            <a:r>
              <a:rPr lang="en-US" sz="1800" dirty="0"/>
              <a:t>  Role needed: ZZ Local Security Admin</a:t>
            </a:r>
          </a:p>
          <a:p>
            <a:pPr marL="914400" lvl="2" indent="0">
              <a:buNone/>
            </a:pPr>
            <a:r>
              <a:rPr lang="en-US" sz="1800" dirty="0"/>
              <a:t>  QRG:  </a:t>
            </a:r>
            <a:r>
              <a:rPr lang="en-US" sz="1800" dirty="0">
                <a:hlinkClick r:id="rId3"/>
              </a:rPr>
              <a:t>FSCM 9.2 - Grants Security</a:t>
            </a:r>
            <a:endParaRPr lang="en-US" sz="1800" dirty="0"/>
          </a:p>
          <a:p>
            <a:pPr marL="914400" lvl="2"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17</a:t>
            </a:fld>
            <a:endParaRPr lang="en-US" dirty="0"/>
          </a:p>
        </p:txBody>
      </p:sp>
      <p:pic>
        <p:nvPicPr>
          <p:cNvPr id="6" name="Picture 5">
            <a:extLst>
              <a:ext uri="{FF2B5EF4-FFF2-40B4-BE49-F238E27FC236}">
                <a16:creationId xmlns:a16="http://schemas.microsoft.com/office/drawing/2014/main" id="{4B4FB770-54FA-4242-B379-FD259833073A}"/>
              </a:ext>
            </a:extLst>
          </p:cNvPr>
          <p:cNvPicPr>
            <a:picLocks noChangeAspect="1"/>
          </p:cNvPicPr>
          <p:nvPr/>
        </p:nvPicPr>
        <p:blipFill rotWithShape="1">
          <a:blip r:embed="rId4"/>
          <a:srcRect t="6174" r="2728"/>
          <a:stretch/>
        </p:blipFill>
        <p:spPr>
          <a:xfrm>
            <a:off x="2017655" y="2673431"/>
            <a:ext cx="5108690" cy="3176686"/>
          </a:xfrm>
          <a:prstGeom prst="rect">
            <a:avLst/>
          </a:prstGeom>
          <a:ln>
            <a:solidFill>
              <a:schemeClr val="tx1"/>
            </a:solidFill>
          </a:ln>
        </p:spPr>
      </p:pic>
    </p:spTree>
    <p:extLst>
      <p:ext uri="{BB962C8B-B14F-4D97-AF65-F5344CB8AC3E}">
        <p14:creationId xmlns:p14="http://schemas.microsoft.com/office/powerpoint/2010/main" val="303490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71" y="1221545"/>
            <a:ext cx="8336975" cy="641207"/>
          </a:xfrm>
        </p:spPr>
        <p:txBody>
          <a:bodyPr/>
          <a:lstStyle/>
          <a:p>
            <a:r>
              <a:rPr lang="en-US" dirty="0"/>
              <a:t>Purchasing</a:t>
            </a:r>
          </a:p>
        </p:txBody>
      </p:sp>
      <p:sp>
        <p:nvSpPr>
          <p:cNvPr id="3" name="Content Placeholder 2"/>
          <p:cNvSpPr>
            <a:spLocks noGrp="1"/>
          </p:cNvSpPr>
          <p:nvPr>
            <p:ph idx="1"/>
          </p:nvPr>
        </p:nvSpPr>
        <p:spPr>
          <a:xfrm>
            <a:off x="807026" y="1856004"/>
            <a:ext cx="7599220" cy="3997724"/>
          </a:xfrm>
        </p:spPr>
        <p:txBody>
          <a:bodyPr>
            <a:normAutofit/>
          </a:bodyPr>
          <a:lstStyle/>
          <a:p>
            <a:r>
              <a:rPr lang="en-US" dirty="0"/>
              <a:t>Requester/Buyer Setup</a:t>
            </a:r>
          </a:p>
          <a:p>
            <a:pPr lvl="1"/>
            <a:r>
              <a:rPr lang="en-US" dirty="0"/>
              <a:t>The Requester and/or Buyer setup must be completed </a:t>
            </a:r>
            <a:r>
              <a:rPr lang="en-US" b="1" u="sng" dirty="0"/>
              <a:t>prior</a:t>
            </a:r>
            <a:r>
              <a:rPr lang="en-US" dirty="0"/>
              <a:t> to configuring the User Preferences for Requisition &amp; PO Authorizations.</a:t>
            </a:r>
          </a:p>
          <a:p>
            <a:pPr lvl="1"/>
            <a:r>
              <a:rPr lang="en-US" dirty="0"/>
              <a:t>Setup Financials Supply Chain, Product Related, Procurement Options, Purchasing, Buyer Setup</a:t>
            </a:r>
          </a:p>
          <a:p>
            <a:pPr lvl="1"/>
            <a:r>
              <a:rPr lang="en-US" dirty="0"/>
              <a:t>Setup Financials Supply Chain, Product Related, Procurement Options, Purchasing, Requester Setup</a:t>
            </a:r>
          </a:p>
          <a:p>
            <a:pPr marL="457200" lvl="1" indent="0">
              <a:buNone/>
            </a:pPr>
            <a:endParaRPr lang="en-US" dirty="0"/>
          </a:p>
          <a:p>
            <a:pPr marL="457200" lvl="1" indent="0">
              <a:buNone/>
            </a:pPr>
            <a:r>
              <a:rPr lang="en-US" sz="1800" dirty="0"/>
              <a:t>Role needed: ZZ Local Security Admin or ZZ Purchasing Local Config role for both</a:t>
            </a:r>
          </a:p>
          <a:p>
            <a:pPr marL="914400" lvl="2"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18</a:t>
            </a:fld>
            <a:endParaRPr lang="en-US" dirty="0"/>
          </a:p>
        </p:txBody>
      </p:sp>
    </p:spTree>
    <p:extLst>
      <p:ext uri="{BB962C8B-B14F-4D97-AF65-F5344CB8AC3E}">
        <p14:creationId xmlns:p14="http://schemas.microsoft.com/office/powerpoint/2010/main" val="185200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86213"/>
            <a:ext cx="8336975" cy="475888"/>
          </a:xfrm>
        </p:spPr>
        <p:txBody>
          <a:bodyPr/>
          <a:lstStyle/>
          <a:p>
            <a:r>
              <a:rPr lang="en-US" dirty="0"/>
              <a:t>Purchasing</a:t>
            </a:r>
          </a:p>
        </p:txBody>
      </p:sp>
      <p:sp>
        <p:nvSpPr>
          <p:cNvPr id="3" name="Content Placeholder 2"/>
          <p:cNvSpPr>
            <a:spLocks noGrp="1"/>
          </p:cNvSpPr>
          <p:nvPr>
            <p:ph idx="1"/>
          </p:nvPr>
        </p:nvSpPr>
        <p:spPr>
          <a:xfrm>
            <a:off x="536859" y="1562101"/>
            <a:ext cx="8336975" cy="2649173"/>
          </a:xfrm>
        </p:spPr>
        <p:txBody>
          <a:bodyPr>
            <a:normAutofit fontScale="92500" lnSpcReduction="10000"/>
          </a:bodyPr>
          <a:lstStyle/>
          <a:p>
            <a:r>
              <a:rPr lang="en-US" sz="2200" dirty="0"/>
              <a:t>Requester Setup</a:t>
            </a:r>
          </a:p>
          <a:p>
            <a:pPr lvl="1"/>
            <a:r>
              <a:rPr lang="en-US" sz="1800" dirty="0"/>
              <a:t>The Department/Ship To/Location SetID is the college Business Unit </a:t>
            </a:r>
          </a:p>
          <a:p>
            <a:pPr lvl="1"/>
            <a:r>
              <a:rPr lang="en-US" sz="1800" dirty="0"/>
              <a:t>PO Origin SetID will always be WACTC </a:t>
            </a:r>
          </a:p>
          <a:p>
            <a:pPr lvl="1"/>
            <a:r>
              <a:rPr lang="en-US" sz="1800" dirty="0"/>
              <a:t>Origin should be ONL</a:t>
            </a:r>
          </a:p>
          <a:p>
            <a:pPr lvl="1"/>
            <a:r>
              <a:rPr lang="en-US" sz="1800" dirty="0"/>
              <a:t>Requisition Status:  Open will save the requisition and not submit to workflow without an extra step;  Pending Approval/Approved will submit the Requisition into workflow upon save if workflow is used;</a:t>
            </a:r>
          </a:p>
          <a:p>
            <a:pPr lvl="1"/>
            <a:r>
              <a:rPr lang="en-US" sz="1800" dirty="0"/>
              <a:t>The Ship To and Location can be set here if they have defaults that they use all the time;  Sometimes if they request for more than one dept, its best to leave that blank here. </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19</a:t>
            </a:fld>
            <a:endParaRPr lang="en-US" dirty="0"/>
          </a:p>
        </p:txBody>
      </p:sp>
      <p:pic>
        <p:nvPicPr>
          <p:cNvPr id="4" name="Picture 3">
            <a:extLst>
              <a:ext uri="{FF2B5EF4-FFF2-40B4-BE49-F238E27FC236}">
                <a16:creationId xmlns:a16="http://schemas.microsoft.com/office/drawing/2014/main" id="{3423798E-B256-4935-B775-579DF2C771B1}"/>
              </a:ext>
            </a:extLst>
          </p:cNvPr>
          <p:cNvPicPr>
            <a:picLocks noChangeAspect="1"/>
          </p:cNvPicPr>
          <p:nvPr/>
        </p:nvPicPr>
        <p:blipFill>
          <a:blip r:embed="rId2"/>
          <a:stretch>
            <a:fillRect/>
          </a:stretch>
        </p:blipFill>
        <p:spPr>
          <a:xfrm>
            <a:off x="1652832" y="4020329"/>
            <a:ext cx="6105028" cy="2701146"/>
          </a:xfrm>
          <a:prstGeom prst="rect">
            <a:avLst/>
          </a:prstGeom>
          <a:ln>
            <a:solidFill>
              <a:schemeClr val="tx1"/>
            </a:solidFill>
          </a:ln>
        </p:spPr>
      </p:pic>
    </p:spTree>
    <p:extLst>
      <p:ext uri="{BB962C8B-B14F-4D97-AF65-F5344CB8AC3E}">
        <p14:creationId xmlns:p14="http://schemas.microsoft.com/office/powerpoint/2010/main" val="296102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262" y="1535559"/>
            <a:ext cx="8336975" cy="797070"/>
          </a:xfrm>
        </p:spPr>
        <p:txBody>
          <a:bodyPr/>
          <a:lstStyle/>
          <a:p>
            <a:r>
              <a:rPr lang="en-US" dirty="0"/>
              <a:t>Agenda</a:t>
            </a:r>
          </a:p>
        </p:txBody>
      </p:sp>
      <p:sp>
        <p:nvSpPr>
          <p:cNvPr id="3" name="Content Placeholder 2"/>
          <p:cNvSpPr>
            <a:spLocks noGrp="1"/>
          </p:cNvSpPr>
          <p:nvPr>
            <p:ph idx="1"/>
          </p:nvPr>
        </p:nvSpPr>
        <p:spPr>
          <a:xfrm>
            <a:off x="1032118" y="2271860"/>
            <a:ext cx="6839263" cy="3050581"/>
          </a:xfrm>
        </p:spPr>
        <p:txBody>
          <a:bodyPr>
            <a:normAutofit/>
          </a:bodyPr>
          <a:lstStyle/>
          <a:p>
            <a:pPr>
              <a:lnSpc>
                <a:spcPct val="100000"/>
              </a:lnSpc>
            </a:pPr>
            <a:r>
              <a:rPr lang="en-US" dirty="0"/>
              <a:t>User Role Administration</a:t>
            </a:r>
          </a:p>
          <a:p>
            <a:pPr>
              <a:lnSpc>
                <a:spcPct val="100000"/>
              </a:lnSpc>
            </a:pPr>
            <a:r>
              <a:rPr lang="en-US" dirty="0"/>
              <a:t>Module Specific Security Setup</a:t>
            </a:r>
          </a:p>
          <a:p>
            <a:pPr>
              <a:lnSpc>
                <a:spcPct val="100000"/>
              </a:lnSpc>
            </a:pPr>
            <a:r>
              <a:rPr lang="en-US" dirty="0"/>
              <a:t>Define User Preferences</a:t>
            </a:r>
          </a:p>
          <a:p>
            <a:pPr>
              <a:lnSpc>
                <a:spcPct val="100000"/>
              </a:lnSpc>
            </a:pPr>
            <a:r>
              <a:rPr lang="en-US" dirty="0"/>
              <a:t>Security Admin Tools</a:t>
            </a:r>
          </a:p>
          <a:p>
            <a:pPr>
              <a:lnSpc>
                <a:spcPct val="100000"/>
              </a:lnSpc>
            </a:pPr>
            <a:r>
              <a:rPr lang="en-US" dirty="0"/>
              <a:t>Q&amp;A</a:t>
            </a:r>
          </a:p>
        </p:txBody>
      </p:sp>
      <p:sp>
        <p:nvSpPr>
          <p:cNvPr id="4" name="Slide Number Placeholder 3"/>
          <p:cNvSpPr>
            <a:spLocks noGrp="1"/>
          </p:cNvSpPr>
          <p:nvPr>
            <p:ph type="sldNum" sz="quarter" idx="12"/>
          </p:nvPr>
        </p:nvSpPr>
        <p:spPr/>
        <p:txBody>
          <a:bodyPr/>
          <a:lstStyle/>
          <a:p>
            <a:fld id="{64336152-522D-534E-A387-BE770A7CAF94}" type="slidenum">
              <a:rPr lang="en-US" smtClean="0"/>
              <a:pPr/>
              <a:t>2</a:t>
            </a:fld>
            <a:endParaRPr lang="en-US" dirty="0"/>
          </a:p>
        </p:txBody>
      </p:sp>
    </p:spTree>
    <p:extLst>
      <p:ext uri="{BB962C8B-B14F-4D97-AF65-F5344CB8AC3E}">
        <p14:creationId xmlns:p14="http://schemas.microsoft.com/office/powerpoint/2010/main" val="47220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529" y="1048112"/>
            <a:ext cx="8336975" cy="581401"/>
          </a:xfrm>
        </p:spPr>
        <p:txBody>
          <a:bodyPr/>
          <a:lstStyle/>
          <a:p>
            <a:r>
              <a:rPr lang="en-US" dirty="0"/>
              <a:t>Purchasing</a:t>
            </a:r>
          </a:p>
        </p:txBody>
      </p:sp>
      <p:sp>
        <p:nvSpPr>
          <p:cNvPr id="3" name="Content Placeholder 2"/>
          <p:cNvSpPr>
            <a:spLocks noGrp="1"/>
          </p:cNvSpPr>
          <p:nvPr>
            <p:ph idx="1"/>
          </p:nvPr>
        </p:nvSpPr>
        <p:spPr>
          <a:xfrm>
            <a:off x="838200" y="1543050"/>
            <a:ext cx="8035634" cy="2668224"/>
          </a:xfrm>
        </p:spPr>
        <p:txBody>
          <a:bodyPr>
            <a:normAutofit fontScale="70000" lnSpcReduction="20000"/>
          </a:bodyPr>
          <a:lstStyle/>
          <a:p>
            <a:r>
              <a:rPr lang="en-US" dirty="0"/>
              <a:t>Buyer Setup</a:t>
            </a:r>
          </a:p>
          <a:p>
            <a:pPr lvl="1"/>
            <a:r>
              <a:rPr lang="en-US" sz="2600" dirty="0"/>
              <a:t>The Department/Ship To/Location SetID is the college Business Unit  </a:t>
            </a:r>
          </a:p>
          <a:p>
            <a:pPr lvl="1"/>
            <a:r>
              <a:rPr lang="en-US" sz="2600" dirty="0"/>
              <a:t>PO Origin SetID will always be WACTC  </a:t>
            </a:r>
          </a:p>
          <a:p>
            <a:pPr lvl="1"/>
            <a:r>
              <a:rPr lang="en-US" sz="2600" dirty="0"/>
              <a:t>Origin should be ONL</a:t>
            </a:r>
          </a:p>
          <a:p>
            <a:pPr lvl="1"/>
            <a:r>
              <a:rPr lang="en-US" sz="2600" dirty="0"/>
              <a:t>Default PO Status:  Open will save the purchase order and not submit to workflow without an extra step;  Pending Approval/Approved will submit the purchase order into workflow upon save.</a:t>
            </a:r>
          </a:p>
          <a:p>
            <a:pPr lvl="1"/>
            <a:r>
              <a:rPr lang="en-US" sz="2600" dirty="0"/>
              <a:t>The Department/Ship To and Location can be set here if they have defaults that they use all the time;  Sometimes if they purchase for more than one dept, its best to leave that blank here. </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20</a:t>
            </a:fld>
            <a:endParaRPr lang="en-US" dirty="0"/>
          </a:p>
        </p:txBody>
      </p:sp>
      <p:pic>
        <p:nvPicPr>
          <p:cNvPr id="6" name="Picture 5">
            <a:extLst>
              <a:ext uri="{FF2B5EF4-FFF2-40B4-BE49-F238E27FC236}">
                <a16:creationId xmlns:a16="http://schemas.microsoft.com/office/drawing/2014/main" id="{5E2E5376-971F-43E7-B318-50ACBF178EAA}"/>
              </a:ext>
            </a:extLst>
          </p:cNvPr>
          <p:cNvPicPr>
            <a:picLocks noChangeAspect="1"/>
          </p:cNvPicPr>
          <p:nvPr/>
        </p:nvPicPr>
        <p:blipFill>
          <a:blip r:embed="rId2"/>
          <a:stretch>
            <a:fillRect/>
          </a:stretch>
        </p:blipFill>
        <p:spPr>
          <a:xfrm>
            <a:off x="1910390" y="3905251"/>
            <a:ext cx="5862010" cy="2690100"/>
          </a:xfrm>
          <a:prstGeom prst="rect">
            <a:avLst/>
          </a:prstGeom>
          <a:ln>
            <a:solidFill>
              <a:schemeClr val="tx1"/>
            </a:solidFill>
          </a:ln>
        </p:spPr>
      </p:pic>
    </p:spTree>
    <p:extLst>
      <p:ext uri="{BB962C8B-B14F-4D97-AF65-F5344CB8AC3E}">
        <p14:creationId xmlns:p14="http://schemas.microsoft.com/office/powerpoint/2010/main" val="3180390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195016"/>
            <a:ext cx="8336975" cy="495732"/>
          </a:xfrm>
        </p:spPr>
        <p:txBody>
          <a:bodyPr/>
          <a:lstStyle/>
          <a:p>
            <a:r>
              <a:rPr lang="en-US" dirty="0"/>
              <a:t>WORKFLOW – DEPARTMENT APPROVERS</a:t>
            </a:r>
          </a:p>
        </p:txBody>
      </p:sp>
      <p:sp>
        <p:nvSpPr>
          <p:cNvPr id="3" name="Content Placeholder 2"/>
          <p:cNvSpPr>
            <a:spLocks noGrp="1"/>
          </p:cNvSpPr>
          <p:nvPr>
            <p:ph idx="1"/>
          </p:nvPr>
        </p:nvSpPr>
        <p:spPr>
          <a:xfrm>
            <a:off x="536860" y="1733549"/>
            <a:ext cx="8336975" cy="4987925"/>
          </a:xfrm>
        </p:spPr>
        <p:txBody>
          <a:bodyPr>
            <a:normAutofit fontScale="85000" lnSpcReduction="20000"/>
          </a:bodyPr>
          <a:lstStyle/>
          <a:p>
            <a:r>
              <a:rPr lang="en-US" sz="2200" dirty="0"/>
              <a:t>Maintaining Department Approvers for Workflow</a:t>
            </a:r>
          </a:p>
          <a:p>
            <a:pPr lvl="1"/>
            <a:r>
              <a:rPr lang="en-US" sz="2200" dirty="0"/>
              <a:t>Setup Financials Supply Chain, Common Definitions, Design Chartfields, Define Values, Chartfield Values, select Department. SetID is the college Business Unit</a:t>
            </a:r>
          </a:p>
          <a:p>
            <a:pPr lvl="1"/>
            <a:r>
              <a:rPr lang="en-US" sz="2200" dirty="0"/>
              <a:t>Add a new record to update the Manager ID. The Effective Date can be back-dated as long as you don’t hit Save first.  If help with editing an saved/existing record is needed, please submit a service ticket.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	</a:t>
            </a:r>
          </a:p>
          <a:p>
            <a:pPr marL="0" indent="0">
              <a:buNone/>
            </a:pPr>
            <a:endParaRPr lang="en-US" sz="1800" dirty="0"/>
          </a:p>
          <a:p>
            <a:pPr marL="0" indent="0">
              <a:buNone/>
            </a:pPr>
            <a:r>
              <a:rPr lang="en-US" sz="1800" dirty="0"/>
              <a:t>            </a:t>
            </a:r>
          </a:p>
          <a:p>
            <a:pPr marL="0" indent="0">
              <a:buNone/>
            </a:pPr>
            <a:endParaRPr lang="en-US" sz="1800" dirty="0"/>
          </a:p>
          <a:p>
            <a:pPr marL="0" indent="0">
              <a:buNone/>
            </a:pPr>
            <a:endParaRPr lang="en-US" sz="1800" dirty="0"/>
          </a:p>
          <a:p>
            <a:pPr marL="0" indent="0">
              <a:buNone/>
            </a:pPr>
            <a:r>
              <a:rPr lang="en-US" sz="1800" dirty="0"/>
              <a:t>        </a:t>
            </a:r>
          </a:p>
          <a:p>
            <a:pPr marL="457200" lvl="1" indent="0">
              <a:buNone/>
            </a:pPr>
            <a:r>
              <a:rPr lang="en-US" sz="1700" dirty="0"/>
              <a:t>Role needed: ZZ GL Local Configuration role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21</a:t>
            </a:fld>
            <a:endParaRPr lang="en-US" dirty="0"/>
          </a:p>
        </p:txBody>
      </p:sp>
      <p:pic>
        <p:nvPicPr>
          <p:cNvPr id="4" name="Picture 3">
            <a:extLst>
              <a:ext uri="{FF2B5EF4-FFF2-40B4-BE49-F238E27FC236}">
                <a16:creationId xmlns:a16="http://schemas.microsoft.com/office/drawing/2014/main" id="{111E48D9-ACD0-43C6-9E04-6CC290E908CC}"/>
              </a:ext>
            </a:extLst>
          </p:cNvPr>
          <p:cNvPicPr>
            <a:picLocks noChangeAspect="1"/>
          </p:cNvPicPr>
          <p:nvPr/>
        </p:nvPicPr>
        <p:blipFill>
          <a:blip r:embed="rId3"/>
          <a:stretch>
            <a:fillRect/>
          </a:stretch>
        </p:blipFill>
        <p:spPr>
          <a:xfrm>
            <a:off x="1027633" y="3429000"/>
            <a:ext cx="7579507" cy="2743548"/>
          </a:xfrm>
          <a:prstGeom prst="rect">
            <a:avLst/>
          </a:prstGeom>
          <a:ln>
            <a:solidFill>
              <a:schemeClr val="tx1"/>
            </a:solidFill>
          </a:ln>
        </p:spPr>
      </p:pic>
    </p:spTree>
    <p:extLst>
      <p:ext uri="{BB962C8B-B14F-4D97-AF65-F5344CB8AC3E}">
        <p14:creationId xmlns:p14="http://schemas.microsoft.com/office/powerpoint/2010/main" val="204737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46021"/>
            <a:ext cx="8336975" cy="573229"/>
          </a:xfrm>
        </p:spPr>
        <p:txBody>
          <a:bodyPr>
            <a:normAutofit/>
          </a:bodyPr>
          <a:lstStyle/>
          <a:p>
            <a:r>
              <a:rPr lang="en-US" dirty="0"/>
              <a:t>Purchasing</a:t>
            </a:r>
          </a:p>
        </p:txBody>
      </p:sp>
      <p:sp>
        <p:nvSpPr>
          <p:cNvPr id="3" name="Content Placeholder 2"/>
          <p:cNvSpPr>
            <a:spLocks noGrp="1"/>
          </p:cNvSpPr>
          <p:nvPr>
            <p:ph idx="1"/>
          </p:nvPr>
        </p:nvSpPr>
        <p:spPr>
          <a:xfrm>
            <a:off x="536860" y="1524000"/>
            <a:ext cx="8070279" cy="4771938"/>
          </a:xfrm>
        </p:spPr>
        <p:txBody>
          <a:bodyPr>
            <a:normAutofit/>
          </a:bodyPr>
          <a:lstStyle/>
          <a:p>
            <a:r>
              <a:rPr lang="en-US" dirty="0"/>
              <a:t>Procurement Card Security</a:t>
            </a:r>
          </a:p>
          <a:p>
            <a:pPr indent="0">
              <a:buNone/>
            </a:pPr>
            <a:r>
              <a:rPr lang="en-US" sz="1600" dirty="0"/>
              <a:t>With increased role security, you can control the level of information that is accessed by users, manage the assignments of different procurement cards, and setup proxies and default accounting distributions</a:t>
            </a:r>
          </a:p>
          <a:p>
            <a:pPr lvl="1"/>
            <a:r>
              <a:rPr lang="en-US" sz="1600" dirty="0"/>
              <a:t>CC_ADMINISTRATOR</a:t>
            </a:r>
          </a:p>
          <a:p>
            <a:pPr lvl="1"/>
            <a:r>
              <a:rPr lang="en-US" sz="1600" dirty="0"/>
              <a:t>CC_APPROVER</a:t>
            </a:r>
          </a:p>
          <a:p>
            <a:pPr lvl="1"/>
            <a:r>
              <a:rPr lang="en-US" sz="1600" dirty="0"/>
              <a:t>CC_RECONCILER</a:t>
            </a:r>
          </a:p>
          <a:p>
            <a:pPr lvl="1"/>
            <a:r>
              <a:rPr lang="en-US" sz="1600" dirty="0"/>
              <a:t>CC_REVIEWER</a:t>
            </a:r>
          </a:p>
          <a:p>
            <a:pPr lvl="1"/>
            <a:r>
              <a:rPr lang="en-US" sz="1600" dirty="0"/>
              <a:t>CC_USER_PO</a:t>
            </a:r>
          </a:p>
          <a:p>
            <a:pPr lvl="1"/>
            <a:r>
              <a:rPr lang="en-US" sz="1600" dirty="0"/>
              <a:t>CC_USER_REQ</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22</a:t>
            </a:fld>
            <a:endParaRPr lang="en-US" dirty="0"/>
          </a:p>
        </p:txBody>
      </p:sp>
      <p:pic>
        <p:nvPicPr>
          <p:cNvPr id="4" name="Picture 3">
            <a:extLst>
              <a:ext uri="{FF2B5EF4-FFF2-40B4-BE49-F238E27FC236}">
                <a16:creationId xmlns:a16="http://schemas.microsoft.com/office/drawing/2014/main" id="{568FA451-6317-4BF7-912B-1FCC3DC5DF40}"/>
              </a:ext>
            </a:extLst>
          </p:cNvPr>
          <p:cNvPicPr>
            <a:picLocks noChangeAspect="1"/>
          </p:cNvPicPr>
          <p:nvPr/>
        </p:nvPicPr>
        <p:blipFill>
          <a:blip r:embed="rId2"/>
          <a:stretch>
            <a:fillRect/>
          </a:stretch>
        </p:blipFill>
        <p:spPr>
          <a:xfrm>
            <a:off x="3247071" y="2771775"/>
            <a:ext cx="5382784" cy="3352800"/>
          </a:xfrm>
          <a:prstGeom prst="rect">
            <a:avLst/>
          </a:prstGeom>
          <a:ln>
            <a:solidFill>
              <a:schemeClr val="tx1"/>
            </a:solidFill>
          </a:ln>
        </p:spPr>
      </p:pic>
    </p:spTree>
    <p:extLst>
      <p:ext uri="{BB962C8B-B14F-4D97-AF65-F5344CB8AC3E}">
        <p14:creationId xmlns:p14="http://schemas.microsoft.com/office/powerpoint/2010/main" val="315120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056029"/>
            <a:ext cx="8336975" cy="547175"/>
          </a:xfrm>
        </p:spPr>
        <p:txBody>
          <a:bodyPr>
            <a:normAutofit fontScale="90000"/>
          </a:bodyPr>
          <a:lstStyle/>
          <a:p>
            <a:r>
              <a:rPr lang="en-US" dirty="0"/>
              <a:t>Purchasing</a:t>
            </a:r>
          </a:p>
        </p:txBody>
      </p:sp>
      <p:sp>
        <p:nvSpPr>
          <p:cNvPr id="3" name="Content Placeholder 2"/>
          <p:cNvSpPr>
            <a:spLocks noGrp="1"/>
          </p:cNvSpPr>
          <p:nvPr>
            <p:ph idx="1"/>
          </p:nvPr>
        </p:nvSpPr>
        <p:spPr>
          <a:xfrm>
            <a:off x="637307" y="1533526"/>
            <a:ext cx="7869384" cy="2152650"/>
          </a:xfrm>
        </p:spPr>
        <p:txBody>
          <a:bodyPr>
            <a:normAutofit/>
          </a:bodyPr>
          <a:lstStyle/>
          <a:p>
            <a:pPr marL="0" indent="0">
              <a:buNone/>
            </a:pPr>
            <a:r>
              <a:rPr lang="en-US" sz="1800" dirty="0"/>
              <a:t>In the Cardholder Profile, on the Card Data tab, when pcards are added, the proxies can be assigned to the individual pcards.</a:t>
            </a:r>
          </a:p>
          <a:p>
            <a:pPr lvl="1"/>
            <a:r>
              <a:rPr lang="en-US" sz="1800" dirty="0"/>
              <a:t>Purchasing, Procurement Cards, Definitions, Cardholder Profile</a:t>
            </a:r>
          </a:p>
          <a:p>
            <a:pPr marL="457200" lvl="1"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23</a:t>
            </a:fld>
            <a:endParaRPr lang="en-US" dirty="0"/>
          </a:p>
        </p:txBody>
      </p:sp>
      <p:sp>
        <p:nvSpPr>
          <p:cNvPr id="6" name="TextBox 5">
            <a:extLst>
              <a:ext uri="{FF2B5EF4-FFF2-40B4-BE49-F238E27FC236}">
                <a16:creationId xmlns:a16="http://schemas.microsoft.com/office/drawing/2014/main" id="{ED6D5AA3-83E5-4433-8823-C56183584E29}"/>
              </a:ext>
            </a:extLst>
          </p:cNvPr>
          <p:cNvSpPr txBox="1"/>
          <p:nvPr/>
        </p:nvSpPr>
        <p:spPr>
          <a:xfrm>
            <a:off x="1228725" y="6240294"/>
            <a:ext cx="4381500" cy="369332"/>
          </a:xfrm>
          <a:prstGeom prst="rect">
            <a:avLst/>
          </a:prstGeom>
          <a:noFill/>
        </p:spPr>
        <p:txBody>
          <a:bodyPr wrap="square" rtlCol="0">
            <a:spAutoFit/>
          </a:bodyPr>
          <a:lstStyle/>
          <a:p>
            <a:r>
              <a:rPr lang="en-US" dirty="0"/>
              <a:t>Role needed: ZZ Purchasing Local Config</a:t>
            </a:r>
          </a:p>
        </p:txBody>
      </p:sp>
      <p:pic>
        <p:nvPicPr>
          <p:cNvPr id="8" name="Picture 7">
            <a:extLst>
              <a:ext uri="{FF2B5EF4-FFF2-40B4-BE49-F238E27FC236}">
                <a16:creationId xmlns:a16="http://schemas.microsoft.com/office/drawing/2014/main" id="{91A60A84-EF6A-4B92-A2A2-3944B21A3E8F}"/>
              </a:ext>
            </a:extLst>
          </p:cNvPr>
          <p:cNvPicPr>
            <a:picLocks noChangeAspect="1"/>
          </p:cNvPicPr>
          <p:nvPr/>
        </p:nvPicPr>
        <p:blipFill>
          <a:blip r:embed="rId2"/>
          <a:stretch>
            <a:fillRect/>
          </a:stretch>
        </p:blipFill>
        <p:spPr>
          <a:xfrm>
            <a:off x="689827" y="2533651"/>
            <a:ext cx="7816864" cy="3629024"/>
          </a:xfrm>
          <a:prstGeom prst="rect">
            <a:avLst/>
          </a:prstGeom>
          <a:ln>
            <a:solidFill>
              <a:schemeClr val="tx1"/>
            </a:solidFill>
          </a:ln>
        </p:spPr>
      </p:pic>
    </p:spTree>
    <p:extLst>
      <p:ext uri="{BB962C8B-B14F-4D97-AF65-F5344CB8AC3E}">
        <p14:creationId xmlns:p14="http://schemas.microsoft.com/office/powerpoint/2010/main" val="3251941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1" y="1001950"/>
            <a:ext cx="8336975" cy="423414"/>
          </a:xfrm>
        </p:spPr>
        <p:txBody>
          <a:bodyPr>
            <a:normAutofit fontScale="90000"/>
          </a:bodyPr>
          <a:lstStyle/>
          <a:p>
            <a:r>
              <a:rPr lang="en-US" dirty="0"/>
              <a:t>Purchasing</a:t>
            </a:r>
          </a:p>
        </p:txBody>
      </p:sp>
      <p:sp>
        <p:nvSpPr>
          <p:cNvPr id="3" name="Content Placeholder 2"/>
          <p:cNvSpPr>
            <a:spLocks noGrp="1"/>
          </p:cNvSpPr>
          <p:nvPr>
            <p:ph idx="1"/>
          </p:nvPr>
        </p:nvSpPr>
        <p:spPr>
          <a:xfrm>
            <a:off x="637307" y="1479445"/>
            <a:ext cx="7869384" cy="4760848"/>
          </a:xfrm>
        </p:spPr>
        <p:txBody>
          <a:bodyPr>
            <a:normAutofit/>
          </a:bodyPr>
          <a:lstStyle/>
          <a:p>
            <a:pPr marL="0" indent="0">
              <a:buNone/>
            </a:pPr>
            <a:r>
              <a:rPr lang="en-US" sz="1800" dirty="0"/>
              <a:t>The Assign Proxies page can be used to assign a proxy to multiple pcards at the same time.  Purchasing, Procurement Cards, Security, Assign Proxies </a:t>
            </a:r>
          </a:p>
          <a:p>
            <a:pPr lvl="1"/>
            <a:r>
              <a:rPr lang="en-US" sz="1600" dirty="0"/>
              <a:t>The Requester Default box will only appear if the proxy user has also been setup as a requester using the requester setup page</a:t>
            </a:r>
          </a:p>
          <a:p>
            <a:pPr lvl="1"/>
            <a:r>
              <a:rPr lang="en-US" sz="1600" dirty="0"/>
              <a:t>The Buyer Default will only appear if the proxy has been setup as a buyer on the buyer default page</a:t>
            </a:r>
          </a:p>
          <a:p>
            <a:pPr lvl="1"/>
            <a:r>
              <a:rPr lang="en-US" sz="1600" dirty="0"/>
              <a:t>If the Requester or Buyer Default is checked, it will set the pcard as the default payment method for the user when new requisitions or purchase orders are created.  It will also update the pcard as the default payment method in the user’s Requester or Buyer Setup screen.</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24</a:t>
            </a:fld>
            <a:endParaRPr lang="en-US" dirty="0"/>
          </a:p>
        </p:txBody>
      </p:sp>
      <p:sp>
        <p:nvSpPr>
          <p:cNvPr id="6" name="TextBox 5">
            <a:extLst>
              <a:ext uri="{FF2B5EF4-FFF2-40B4-BE49-F238E27FC236}">
                <a16:creationId xmlns:a16="http://schemas.microsoft.com/office/drawing/2014/main" id="{ED6D5AA3-83E5-4433-8823-C56183584E29}"/>
              </a:ext>
            </a:extLst>
          </p:cNvPr>
          <p:cNvSpPr txBox="1"/>
          <p:nvPr/>
        </p:nvSpPr>
        <p:spPr>
          <a:xfrm>
            <a:off x="1353662" y="6348456"/>
            <a:ext cx="4381500" cy="338554"/>
          </a:xfrm>
          <a:prstGeom prst="rect">
            <a:avLst/>
          </a:prstGeom>
          <a:noFill/>
        </p:spPr>
        <p:txBody>
          <a:bodyPr wrap="square" rtlCol="0">
            <a:spAutoFit/>
          </a:bodyPr>
          <a:lstStyle/>
          <a:p>
            <a:r>
              <a:rPr lang="en-US" sz="1600" dirty="0"/>
              <a:t>Role needed: ZZ Purchasing Local Config</a:t>
            </a:r>
          </a:p>
        </p:txBody>
      </p:sp>
      <p:pic>
        <p:nvPicPr>
          <p:cNvPr id="7" name="Picture 6">
            <a:extLst>
              <a:ext uri="{FF2B5EF4-FFF2-40B4-BE49-F238E27FC236}">
                <a16:creationId xmlns:a16="http://schemas.microsoft.com/office/drawing/2014/main" id="{B3C4B854-10EF-4EEB-8C22-C32C73E3C6B2}"/>
              </a:ext>
            </a:extLst>
          </p:cNvPr>
          <p:cNvPicPr>
            <a:picLocks noChangeAspect="1"/>
          </p:cNvPicPr>
          <p:nvPr/>
        </p:nvPicPr>
        <p:blipFill>
          <a:blip r:embed="rId2"/>
          <a:stretch>
            <a:fillRect/>
          </a:stretch>
        </p:blipFill>
        <p:spPr>
          <a:xfrm>
            <a:off x="1429781" y="3982510"/>
            <a:ext cx="6284436" cy="2379599"/>
          </a:xfrm>
          <a:prstGeom prst="rect">
            <a:avLst/>
          </a:prstGeom>
          <a:ln>
            <a:solidFill>
              <a:schemeClr val="tx1"/>
            </a:solidFill>
          </a:ln>
        </p:spPr>
      </p:pic>
    </p:spTree>
    <p:extLst>
      <p:ext uri="{BB962C8B-B14F-4D97-AF65-F5344CB8AC3E}">
        <p14:creationId xmlns:p14="http://schemas.microsoft.com/office/powerpoint/2010/main" val="341282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02" y="1050938"/>
            <a:ext cx="8336975" cy="797070"/>
          </a:xfrm>
        </p:spPr>
        <p:txBody>
          <a:bodyPr/>
          <a:lstStyle/>
          <a:p>
            <a:r>
              <a:rPr lang="en-US" dirty="0"/>
              <a:t>Travel &amp; Expenses</a:t>
            </a:r>
          </a:p>
        </p:txBody>
      </p:sp>
      <p:sp>
        <p:nvSpPr>
          <p:cNvPr id="3" name="Content Placeholder 2"/>
          <p:cNvSpPr>
            <a:spLocks noGrp="1"/>
          </p:cNvSpPr>
          <p:nvPr>
            <p:ph idx="1"/>
          </p:nvPr>
        </p:nvSpPr>
        <p:spPr>
          <a:xfrm>
            <a:off x="657546" y="1582220"/>
            <a:ext cx="8216289" cy="4901706"/>
          </a:xfrm>
        </p:spPr>
        <p:txBody>
          <a:bodyPr>
            <a:normAutofit fontScale="92500" lnSpcReduction="20000"/>
          </a:bodyPr>
          <a:lstStyle/>
          <a:p>
            <a:pPr marL="0" indent="0">
              <a:lnSpc>
                <a:spcPct val="120000"/>
              </a:lnSpc>
              <a:spcBef>
                <a:spcPts val="0"/>
              </a:spcBef>
              <a:buNone/>
            </a:pPr>
            <a:r>
              <a:rPr lang="en-US" sz="2600" dirty="0"/>
              <a:t>Traveler Profile – a sync occurs at 8pm daily to load new employees and job record changes.</a:t>
            </a:r>
          </a:p>
          <a:p>
            <a:pPr marL="685800" indent="-457200">
              <a:lnSpc>
                <a:spcPct val="120000"/>
              </a:lnSpc>
              <a:spcBef>
                <a:spcPts val="0"/>
              </a:spcBef>
            </a:pPr>
            <a:r>
              <a:rPr lang="en-US" sz="2600" dirty="0"/>
              <a:t>Travel And Expenses, Manage Employee Information, Update Profile</a:t>
            </a:r>
          </a:p>
          <a:p>
            <a:pPr marL="1143000" lvl="1" indent="-457200">
              <a:lnSpc>
                <a:spcPct val="120000"/>
              </a:lnSpc>
              <a:spcBef>
                <a:spcPts val="0"/>
              </a:spcBef>
            </a:pPr>
            <a:r>
              <a:rPr lang="en-US" sz="2600" dirty="0"/>
              <a:t>The Organizational Data tab – is manually updated with a default chartfield string </a:t>
            </a:r>
          </a:p>
          <a:p>
            <a:pPr marL="1143000" lvl="1" indent="-457200">
              <a:lnSpc>
                <a:spcPct val="120000"/>
              </a:lnSpc>
              <a:spcBef>
                <a:spcPts val="0"/>
              </a:spcBef>
            </a:pPr>
            <a:r>
              <a:rPr lang="en-US" sz="2600" dirty="0"/>
              <a:t>Transportation Information tab – a Transportation ID must be created for all new employees.</a:t>
            </a:r>
          </a:p>
          <a:p>
            <a:pPr marL="914400" lvl="2" indent="0">
              <a:spcBef>
                <a:spcPts val="600"/>
              </a:spcBef>
              <a:buNone/>
            </a:pPr>
            <a:endParaRPr lang="en-US" dirty="0"/>
          </a:p>
          <a:p>
            <a:pPr marL="574675" indent="-574675">
              <a:spcBef>
                <a:spcPts val="600"/>
              </a:spcBef>
              <a:buNone/>
            </a:pPr>
            <a:r>
              <a:rPr lang="en-US" sz="2000" dirty="0"/>
              <a:t>	</a:t>
            </a:r>
            <a:r>
              <a:rPr lang="en-US" sz="2100" dirty="0"/>
              <a:t>Role needed: ZZ Expenses User Admin role</a:t>
            </a:r>
          </a:p>
          <a:p>
            <a:pPr marL="574675" indent="-574675">
              <a:spcBef>
                <a:spcPts val="600"/>
              </a:spcBef>
              <a:buNone/>
            </a:pPr>
            <a:r>
              <a:rPr lang="en-US" sz="2100" dirty="0"/>
              <a:t>	This could be handled by the Expenses Administrator on your campus</a:t>
            </a:r>
          </a:p>
          <a:p>
            <a:pPr marL="574675" indent="-574675">
              <a:spcBef>
                <a:spcPts val="600"/>
              </a:spcBef>
              <a:buNone/>
            </a:pPr>
            <a:r>
              <a:rPr lang="en-US" sz="2100" dirty="0"/>
              <a:t>	QRG’s:  </a:t>
            </a:r>
            <a:r>
              <a:rPr lang="en-US" sz="2100" dirty="0">
                <a:hlinkClick r:id="rId2"/>
              </a:rPr>
              <a:t>9.2 Editing Employee Organizational Data</a:t>
            </a:r>
            <a:endParaRPr lang="en-US" sz="2100" dirty="0"/>
          </a:p>
          <a:p>
            <a:pPr marL="574675" indent="-574675">
              <a:spcBef>
                <a:spcPts val="600"/>
              </a:spcBef>
              <a:buNone/>
            </a:pPr>
            <a:r>
              <a:rPr lang="en-US" sz="2100" dirty="0"/>
              <a:t>	</a:t>
            </a:r>
            <a:r>
              <a:rPr lang="en-US" sz="2100" dirty="0">
                <a:hlinkClick r:id="rId3"/>
              </a:rPr>
              <a:t>9.2 Maintaining Employee Transportation Data</a:t>
            </a:r>
            <a:endParaRPr lang="en-US" sz="2100" dirty="0"/>
          </a:p>
          <a:p>
            <a:pPr marL="574675" indent="-574675">
              <a:spcBef>
                <a:spcPts val="600"/>
              </a:spcBef>
              <a:buNone/>
            </a:pPr>
            <a:r>
              <a:rPr lang="en-US" sz="2100" dirty="0"/>
              <a:t>	</a:t>
            </a:r>
            <a:r>
              <a:rPr lang="en-US" sz="2100" dirty="0">
                <a:hlinkClick r:id="rId4"/>
              </a:rPr>
              <a:t>9.2 Recommendations for On and Off Boarding Employees for Expenses</a:t>
            </a:r>
            <a:endParaRPr lang="en-US" sz="2100"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25</a:t>
            </a:fld>
            <a:endParaRPr lang="en-US" dirty="0"/>
          </a:p>
        </p:txBody>
      </p:sp>
    </p:spTree>
    <p:extLst>
      <p:ext uri="{BB962C8B-B14F-4D97-AF65-F5344CB8AC3E}">
        <p14:creationId xmlns:p14="http://schemas.microsoft.com/office/powerpoint/2010/main" val="386183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017631"/>
            <a:ext cx="8336975" cy="583600"/>
          </a:xfrm>
        </p:spPr>
        <p:txBody>
          <a:bodyPr/>
          <a:lstStyle/>
          <a:p>
            <a:r>
              <a:rPr lang="en-US" dirty="0"/>
              <a:t>Travel &amp; Expenses</a:t>
            </a:r>
          </a:p>
        </p:txBody>
      </p:sp>
      <p:sp>
        <p:nvSpPr>
          <p:cNvPr id="3" name="Content Placeholder 2"/>
          <p:cNvSpPr>
            <a:spLocks noGrp="1"/>
          </p:cNvSpPr>
          <p:nvPr>
            <p:ph idx="1"/>
          </p:nvPr>
        </p:nvSpPr>
        <p:spPr>
          <a:xfrm>
            <a:off x="536861" y="1479479"/>
            <a:ext cx="8240686" cy="4278696"/>
          </a:xfrm>
        </p:spPr>
        <p:txBody>
          <a:bodyPr>
            <a:normAutofit/>
          </a:bodyPr>
          <a:lstStyle/>
          <a:p>
            <a:r>
              <a:rPr lang="en-US" sz="2400" dirty="0"/>
              <a:t>Travel And Expenses, Manage Expenses Security, Authorize Expense Users</a:t>
            </a:r>
          </a:p>
          <a:p>
            <a:pPr lvl="1"/>
            <a:r>
              <a:rPr lang="en-US" sz="1800" dirty="0"/>
              <a:t>If the campus business process includes having others create travel documents on behalf of the traveler, then the Authorized Expense User must be set up by the Travel Administrator or employee. (This process could be completed by the employee using their Employee Self Service user preferences - Delegate Entry Authority.)</a:t>
            </a:r>
          </a:p>
        </p:txBody>
      </p:sp>
      <p:sp>
        <p:nvSpPr>
          <p:cNvPr id="5" name="Slide Number Placeholder 4"/>
          <p:cNvSpPr>
            <a:spLocks noGrp="1"/>
          </p:cNvSpPr>
          <p:nvPr>
            <p:ph type="sldNum" sz="quarter" idx="12"/>
          </p:nvPr>
        </p:nvSpPr>
        <p:spPr/>
        <p:txBody>
          <a:bodyPr/>
          <a:lstStyle/>
          <a:p>
            <a:fld id="{64336152-522D-534E-A387-BE770A7CAF94}" type="slidenum">
              <a:rPr lang="en-US" smtClean="0"/>
              <a:pPr/>
              <a:t>26</a:t>
            </a:fld>
            <a:endParaRPr lang="en-US" dirty="0"/>
          </a:p>
        </p:txBody>
      </p:sp>
      <p:sp>
        <p:nvSpPr>
          <p:cNvPr id="4" name="TextBox 3">
            <a:extLst>
              <a:ext uri="{FF2B5EF4-FFF2-40B4-BE49-F238E27FC236}">
                <a16:creationId xmlns:a16="http://schemas.microsoft.com/office/drawing/2014/main" id="{69A56353-9D07-424A-8DA4-4A3914930F39}"/>
              </a:ext>
            </a:extLst>
          </p:cNvPr>
          <p:cNvSpPr txBox="1"/>
          <p:nvPr/>
        </p:nvSpPr>
        <p:spPr>
          <a:xfrm>
            <a:off x="1394868" y="5797284"/>
            <a:ext cx="7869385" cy="923330"/>
          </a:xfrm>
          <a:prstGeom prst="rect">
            <a:avLst/>
          </a:prstGeom>
          <a:noFill/>
        </p:spPr>
        <p:txBody>
          <a:bodyPr wrap="square" rtlCol="0">
            <a:spAutoFit/>
          </a:bodyPr>
          <a:lstStyle/>
          <a:p>
            <a:r>
              <a:rPr lang="en-US" dirty="0"/>
              <a:t>Role needed: ZZ Expenses User Admin </a:t>
            </a:r>
          </a:p>
          <a:p>
            <a:r>
              <a:rPr lang="en-US" dirty="0"/>
              <a:t>This could be handled by the Expenses Administrator on your campus.</a:t>
            </a:r>
          </a:p>
          <a:p>
            <a:r>
              <a:rPr lang="en-US" dirty="0"/>
              <a:t>QRG:  </a:t>
            </a:r>
            <a:r>
              <a:rPr lang="en-US" dirty="0">
                <a:hlinkClick r:id="rId2"/>
              </a:rPr>
              <a:t>9.2 Add Authorized Expense Users</a:t>
            </a:r>
            <a:endParaRPr lang="en-US" dirty="0"/>
          </a:p>
        </p:txBody>
      </p:sp>
      <p:pic>
        <p:nvPicPr>
          <p:cNvPr id="6" name="Picture 5">
            <a:extLst>
              <a:ext uri="{FF2B5EF4-FFF2-40B4-BE49-F238E27FC236}">
                <a16:creationId xmlns:a16="http://schemas.microsoft.com/office/drawing/2014/main" id="{CADB41C8-DF5F-4F8E-8218-845F2B3656CD}"/>
              </a:ext>
            </a:extLst>
          </p:cNvPr>
          <p:cNvPicPr>
            <a:picLocks noChangeAspect="1"/>
          </p:cNvPicPr>
          <p:nvPr/>
        </p:nvPicPr>
        <p:blipFill>
          <a:blip r:embed="rId3"/>
          <a:stretch>
            <a:fillRect/>
          </a:stretch>
        </p:blipFill>
        <p:spPr>
          <a:xfrm>
            <a:off x="1972639" y="3544339"/>
            <a:ext cx="4736386" cy="2005577"/>
          </a:xfrm>
          <a:prstGeom prst="rect">
            <a:avLst/>
          </a:prstGeom>
          <a:ln>
            <a:solidFill>
              <a:schemeClr val="tx1"/>
            </a:solidFill>
          </a:ln>
        </p:spPr>
      </p:pic>
    </p:spTree>
    <p:extLst>
      <p:ext uri="{BB962C8B-B14F-4D97-AF65-F5344CB8AC3E}">
        <p14:creationId xmlns:p14="http://schemas.microsoft.com/office/powerpoint/2010/main" val="4135153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06360"/>
            <a:ext cx="8336975" cy="797070"/>
          </a:xfrm>
        </p:spPr>
        <p:txBody>
          <a:bodyPr/>
          <a:lstStyle/>
          <a:p>
            <a:r>
              <a:rPr lang="en-US" dirty="0"/>
              <a:t>Travel &amp; Expenses</a:t>
            </a:r>
          </a:p>
        </p:txBody>
      </p:sp>
      <p:sp>
        <p:nvSpPr>
          <p:cNvPr id="3" name="Content Placeholder 2"/>
          <p:cNvSpPr>
            <a:spLocks noGrp="1"/>
          </p:cNvSpPr>
          <p:nvPr>
            <p:ph idx="1"/>
          </p:nvPr>
        </p:nvSpPr>
        <p:spPr>
          <a:xfrm>
            <a:off x="649876" y="1880899"/>
            <a:ext cx="8336975" cy="3757046"/>
          </a:xfrm>
        </p:spPr>
        <p:txBody>
          <a:bodyPr>
            <a:normAutofit/>
          </a:bodyPr>
          <a:lstStyle/>
          <a:p>
            <a:r>
              <a:rPr lang="en-US" dirty="0"/>
              <a:t>Setup Financials Supply Chain, Product Related, Expenses, Management, Approval Setup, Approver Assignments</a:t>
            </a:r>
          </a:p>
          <a:p>
            <a:r>
              <a:rPr lang="en-US" dirty="0"/>
              <a:t>This is where approvers for Expenses are defined by approval level.</a:t>
            </a:r>
          </a:p>
          <a:p>
            <a:r>
              <a:rPr lang="en-US" dirty="0"/>
              <a:t>Maintain approvers in the Expenses Approver Assignment tables in order to keep the T&amp;E AWE functioning correctly.</a:t>
            </a:r>
          </a:p>
        </p:txBody>
      </p:sp>
      <p:sp>
        <p:nvSpPr>
          <p:cNvPr id="5" name="Slide Number Placeholder 4"/>
          <p:cNvSpPr>
            <a:spLocks noGrp="1"/>
          </p:cNvSpPr>
          <p:nvPr>
            <p:ph type="sldNum" sz="quarter" idx="12"/>
          </p:nvPr>
        </p:nvSpPr>
        <p:spPr/>
        <p:txBody>
          <a:bodyPr/>
          <a:lstStyle/>
          <a:p>
            <a:fld id="{64336152-522D-534E-A387-BE770A7CAF94}" type="slidenum">
              <a:rPr lang="en-US" smtClean="0"/>
              <a:pPr/>
              <a:t>27</a:t>
            </a:fld>
            <a:endParaRPr lang="en-US" dirty="0"/>
          </a:p>
        </p:txBody>
      </p:sp>
      <p:sp>
        <p:nvSpPr>
          <p:cNvPr id="6" name="TextBox 5">
            <a:extLst>
              <a:ext uri="{FF2B5EF4-FFF2-40B4-BE49-F238E27FC236}">
                <a16:creationId xmlns:a16="http://schemas.microsoft.com/office/drawing/2014/main" id="{6EC0F486-62FA-48AD-981A-EC2631DB9717}"/>
              </a:ext>
            </a:extLst>
          </p:cNvPr>
          <p:cNvSpPr txBox="1"/>
          <p:nvPr/>
        </p:nvSpPr>
        <p:spPr>
          <a:xfrm>
            <a:off x="1004450" y="5560596"/>
            <a:ext cx="7869385" cy="923330"/>
          </a:xfrm>
          <a:prstGeom prst="rect">
            <a:avLst/>
          </a:prstGeom>
          <a:noFill/>
        </p:spPr>
        <p:txBody>
          <a:bodyPr wrap="square" rtlCol="0">
            <a:spAutoFit/>
          </a:bodyPr>
          <a:lstStyle/>
          <a:p>
            <a:r>
              <a:rPr lang="en-US" dirty="0"/>
              <a:t>Role needed: ZZ Expenses Local Config </a:t>
            </a:r>
          </a:p>
          <a:p>
            <a:r>
              <a:rPr lang="en-US" dirty="0"/>
              <a:t>This could be handled by the Expenses Administrator on your campus.</a:t>
            </a:r>
          </a:p>
          <a:p>
            <a:r>
              <a:rPr lang="en-US" dirty="0"/>
              <a:t>QRG:  </a:t>
            </a:r>
            <a:r>
              <a:rPr lang="en-US" dirty="0">
                <a:hlinkClick r:id="rId2"/>
              </a:rPr>
              <a:t>9.2 Maintain Approver Assignments</a:t>
            </a:r>
            <a:endParaRPr lang="en-US" dirty="0"/>
          </a:p>
        </p:txBody>
      </p:sp>
    </p:spTree>
    <p:extLst>
      <p:ext uri="{BB962C8B-B14F-4D97-AF65-F5344CB8AC3E}">
        <p14:creationId xmlns:p14="http://schemas.microsoft.com/office/powerpoint/2010/main" val="337637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370827"/>
            <a:ext cx="8336975" cy="797070"/>
          </a:xfrm>
        </p:spPr>
        <p:txBody>
          <a:bodyPr/>
          <a:lstStyle/>
          <a:p>
            <a:r>
              <a:rPr lang="en-US" dirty="0"/>
              <a:t>Travel &amp; Expenses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28</a:t>
            </a:fld>
            <a:endParaRPr lang="en-US" dirty="0"/>
          </a:p>
        </p:txBody>
      </p:sp>
      <p:pic>
        <p:nvPicPr>
          <p:cNvPr id="4" name="Picture 3">
            <a:extLst>
              <a:ext uri="{FF2B5EF4-FFF2-40B4-BE49-F238E27FC236}">
                <a16:creationId xmlns:a16="http://schemas.microsoft.com/office/drawing/2014/main" id="{F61E5DF9-21AC-4E2A-B9AF-70428C570425}"/>
              </a:ext>
            </a:extLst>
          </p:cNvPr>
          <p:cNvPicPr>
            <a:picLocks noChangeAspect="1"/>
          </p:cNvPicPr>
          <p:nvPr/>
        </p:nvPicPr>
        <p:blipFill rotWithShape="1">
          <a:blip r:embed="rId2"/>
          <a:srcRect r="32778" b="5966"/>
          <a:stretch/>
        </p:blipFill>
        <p:spPr>
          <a:xfrm>
            <a:off x="774090" y="1988620"/>
            <a:ext cx="2092400" cy="3682716"/>
          </a:xfrm>
          <a:prstGeom prst="rect">
            <a:avLst/>
          </a:prstGeom>
          <a:ln>
            <a:solidFill>
              <a:schemeClr val="tx1"/>
            </a:solidFill>
          </a:ln>
        </p:spPr>
      </p:pic>
      <p:pic>
        <p:nvPicPr>
          <p:cNvPr id="3" name="Picture 2">
            <a:extLst>
              <a:ext uri="{FF2B5EF4-FFF2-40B4-BE49-F238E27FC236}">
                <a16:creationId xmlns:a16="http://schemas.microsoft.com/office/drawing/2014/main" id="{742A3EC2-8BF3-4299-B731-89A9747970C4}"/>
              </a:ext>
            </a:extLst>
          </p:cNvPr>
          <p:cNvPicPr>
            <a:picLocks noChangeAspect="1"/>
          </p:cNvPicPr>
          <p:nvPr/>
        </p:nvPicPr>
        <p:blipFill rotWithShape="1">
          <a:blip r:embed="rId3"/>
          <a:srcRect t="3249" r="2618"/>
          <a:stretch/>
        </p:blipFill>
        <p:spPr>
          <a:xfrm>
            <a:off x="3010328" y="2671281"/>
            <a:ext cx="5686670" cy="3000055"/>
          </a:xfrm>
          <a:prstGeom prst="rect">
            <a:avLst/>
          </a:prstGeom>
          <a:ln>
            <a:solidFill>
              <a:schemeClr val="tx1"/>
            </a:solidFill>
          </a:ln>
        </p:spPr>
      </p:pic>
    </p:spTree>
    <p:extLst>
      <p:ext uri="{BB962C8B-B14F-4D97-AF65-F5344CB8AC3E}">
        <p14:creationId xmlns:p14="http://schemas.microsoft.com/office/powerpoint/2010/main" val="349698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dirty="0"/>
              <a:t>User preferences</a:t>
            </a:r>
          </a:p>
        </p:txBody>
      </p:sp>
      <p:sp>
        <p:nvSpPr>
          <p:cNvPr id="3" name="Content Placeholder 2"/>
          <p:cNvSpPr>
            <a:spLocks noGrp="1"/>
          </p:cNvSpPr>
          <p:nvPr>
            <p:ph idx="1"/>
          </p:nvPr>
        </p:nvSpPr>
        <p:spPr>
          <a:xfrm>
            <a:off x="536860" y="1705510"/>
            <a:ext cx="8336975" cy="4466691"/>
          </a:xfrm>
        </p:spPr>
        <p:txBody>
          <a:bodyPr>
            <a:normAutofit/>
          </a:bodyPr>
          <a:lstStyle/>
          <a:p>
            <a:r>
              <a:rPr lang="en-US" dirty="0"/>
              <a:t>User Preferences – Overall Preferences Tab</a:t>
            </a:r>
          </a:p>
          <a:p>
            <a:pPr lvl="1"/>
            <a:r>
              <a:rPr lang="en-US" dirty="0"/>
              <a:t>Setup Financials Supply Chain, Common Definition, User Preferences, Define User Preferences.</a:t>
            </a:r>
          </a:p>
          <a:p>
            <a:pPr lvl="1"/>
            <a:r>
              <a:rPr lang="en-US" dirty="0"/>
              <a:t>The Business Unit should be set to the college Business Unit and the SetID will always be WACTC</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29</a:t>
            </a:fld>
            <a:endParaRPr lang="en-US" dirty="0"/>
          </a:p>
        </p:txBody>
      </p:sp>
      <p:pic>
        <p:nvPicPr>
          <p:cNvPr id="6" name="Picture 5">
            <a:extLst>
              <a:ext uri="{FF2B5EF4-FFF2-40B4-BE49-F238E27FC236}">
                <a16:creationId xmlns:a16="http://schemas.microsoft.com/office/drawing/2014/main" id="{9C88A899-6DA8-4917-8D7F-A70BA8015B05}"/>
              </a:ext>
            </a:extLst>
          </p:cNvPr>
          <p:cNvPicPr>
            <a:picLocks noChangeAspect="1"/>
          </p:cNvPicPr>
          <p:nvPr/>
        </p:nvPicPr>
        <p:blipFill>
          <a:blip r:embed="rId3"/>
          <a:stretch>
            <a:fillRect/>
          </a:stretch>
        </p:blipFill>
        <p:spPr>
          <a:xfrm>
            <a:off x="2306925" y="3630751"/>
            <a:ext cx="4206820" cy="3090724"/>
          </a:xfrm>
          <a:prstGeom prst="rect">
            <a:avLst/>
          </a:prstGeom>
        </p:spPr>
      </p:pic>
    </p:spTree>
    <p:extLst>
      <p:ext uri="{BB962C8B-B14F-4D97-AF65-F5344CB8AC3E}">
        <p14:creationId xmlns:p14="http://schemas.microsoft.com/office/powerpoint/2010/main" val="2217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4336152-522D-534E-A387-BE770A7CAF94}" type="slidenum">
              <a:rPr lang="en-US" smtClean="0"/>
              <a:pPr/>
              <a:t>3</a:t>
            </a:fld>
            <a:endParaRPr lang="en-US" dirty="0"/>
          </a:p>
        </p:txBody>
      </p:sp>
      <p:sp>
        <p:nvSpPr>
          <p:cNvPr id="9" name="Title 1">
            <a:extLst>
              <a:ext uri="{FF2B5EF4-FFF2-40B4-BE49-F238E27FC236}">
                <a16:creationId xmlns:a16="http://schemas.microsoft.com/office/drawing/2014/main" id="{EF470D24-7659-4358-B4B1-5240AFFAC1AE}"/>
              </a:ext>
            </a:extLst>
          </p:cNvPr>
          <p:cNvSpPr>
            <a:spLocks noGrp="1"/>
          </p:cNvSpPr>
          <p:nvPr>
            <p:ph type="title"/>
          </p:nvPr>
        </p:nvSpPr>
        <p:spPr>
          <a:xfrm>
            <a:off x="536575" y="1272742"/>
            <a:ext cx="8337550" cy="499498"/>
          </a:xfrm>
        </p:spPr>
        <p:txBody>
          <a:bodyPr>
            <a:noAutofit/>
          </a:bodyPr>
          <a:lstStyle/>
          <a:p>
            <a:r>
              <a:rPr lang="en-US" sz="3200" dirty="0"/>
              <a:t>USER Role ADMINISTRATION</a:t>
            </a:r>
          </a:p>
        </p:txBody>
      </p:sp>
      <p:sp>
        <p:nvSpPr>
          <p:cNvPr id="10" name="Rectangle 9">
            <a:extLst>
              <a:ext uri="{FF2B5EF4-FFF2-40B4-BE49-F238E27FC236}">
                <a16:creationId xmlns:a16="http://schemas.microsoft.com/office/drawing/2014/main" id="{82747185-19AC-4F15-BD47-E07B51081101}"/>
              </a:ext>
            </a:extLst>
          </p:cNvPr>
          <p:cNvSpPr/>
          <p:nvPr/>
        </p:nvSpPr>
        <p:spPr>
          <a:xfrm>
            <a:off x="1188924" y="1772240"/>
            <a:ext cx="6269409" cy="523220"/>
          </a:xfrm>
          <a:prstGeom prst="rect">
            <a:avLst/>
          </a:prstGeom>
        </p:spPr>
        <p:txBody>
          <a:bodyPr wrap="none">
            <a:spAutoFit/>
          </a:bodyPr>
          <a:lstStyle/>
          <a:p>
            <a:r>
              <a:rPr lang="en-US" sz="2800" dirty="0"/>
              <a:t>Distributed User Profile – User Roles tab</a:t>
            </a:r>
          </a:p>
        </p:txBody>
      </p:sp>
      <p:pic>
        <p:nvPicPr>
          <p:cNvPr id="11" name="Picture 10">
            <a:extLst>
              <a:ext uri="{FF2B5EF4-FFF2-40B4-BE49-F238E27FC236}">
                <a16:creationId xmlns:a16="http://schemas.microsoft.com/office/drawing/2014/main" id="{6E1C0792-CCA2-4CE5-94C7-41E2782B7621}"/>
              </a:ext>
            </a:extLst>
          </p:cNvPr>
          <p:cNvPicPr>
            <a:picLocks noChangeAspect="1"/>
          </p:cNvPicPr>
          <p:nvPr/>
        </p:nvPicPr>
        <p:blipFill>
          <a:blip r:embed="rId3"/>
          <a:stretch>
            <a:fillRect/>
          </a:stretch>
        </p:blipFill>
        <p:spPr>
          <a:xfrm>
            <a:off x="2106203" y="2390455"/>
            <a:ext cx="3822288" cy="3166971"/>
          </a:xfrm>
          <a:prstGeom prst="rect">
            <a:avLst/>
          </a:prstGeom>
          <a:ln>
            <a:solidFill>
              <a:schemeClr val="tx1"/>
            </a:solidFill>
          </a:ln>
        </p:spPr>
      </p:pic>
      <p:sp>
        <p:nvSpPr>
          <p:cNvPr id="2" name="TextBox 1">
            <a:extLst>
              <a:ext uri="{FF2B5EF4-FFF2-40B4-BE49-F238E27FC236}">
                <a16:creationId xmlns:a16="http://schemas.microsoft.com/office/drawing/2014/main" id="{5615CBA9-F550-40C8-8943-778DE36E808D}"/>
              </a:ext>
            </a:extLst>
          </p:cNvPr>
          <p:cNvSpPr txBox="1"/>
          <p:nvPr/>
        </p:nvSpPr>
        <p:spPr>
          <a:xfrm>
            <a:off x="935665" y="5677786"/>
            <a:ext cx="7740502" cy="923330"/>
          </a:xfrm>
          <a:prstGeom prst="rect">
            <a:avLst/>
          </a:prstGeom>
          <a:noFill/>
        </p:spPr>
        <p:txBody>
          <a:bodyPr wrap="square" rtlCol="0">
            <a:spAutoFit/>
          </a:bodyPr>
          <a:lstStyle/>
          <a:p>
            <a:r>
              <a:rPr lang="en-US" dirty="0"/>
              <a:t>DG PowerPoints: </a:t>
            </a:r>
            <a:r>
              <a:rPr lang="en-US" dirty="0">
                <a:hlinkClick r:id="rId4"/>
              </a:rPr>
              <a:t>Pillar Security Matrix Mapping by Module - Finance </a:t>
            </a:r>
          </a:p>
          <a:p>
            <a:pPr lvl="1"/>
            <a:r>
              <a:rPr lang="en-US" dirty="0"/>
              <a:t>Security_Finance_Roles_-_Updated.pptx</a:t>
            </a:r>
          </a:p>
          <a:p>
            <a:pPr lvl="1"/>
            <a:r>
              <a:rPr lang="en-US" dirty="0"/>
              <a:t>Finance_Approval_Process_Visual_Flows_-_Rea-1.pptx</a:t>
            </a:r>
          </a:p>
        </p:txBody>
      </p:sp>
    </p:spTree>
    <p:extLst>
      <p:ext uri="{BB962C8B-B14F-4D97-AF65-F5344CB8AC3E}">
        <p14:creationId xmlns:p14="http://schemas.microsoft.com/office/powerpoint/2010/main" val="3897604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97548"/>
            <a:ext cx="8336975" cy="494946"/>
          </a:xfrm>
        </p:spPr>
        <p:txBody>
          <a:bodyPr/>
          <a:lstStyle/>
          <a:p>
            <a:r>
              <a:rPr lang="en-US" dirty="0"/>
              <a:t>User preferences</a:t>
            </a:r>
          </a:p>
        </p:txBody>
      </p:sp>
      <p:sp>
        <p:nvSpPr>
          <p:cNvPr id="3" name="Content Placeholder 2"/>
          <p:cNvSpPr>
            <a:spLocks noGrp="1"/>
          </p:cNvSpPr>
          <p:nvPr>
            <p:ph idx="1"/>
          </p:nvPr>
        </p:nvSpPr>
        <p:spPr>
          <a:xfrm>
            <a:off x="536860" y="1592494"/>
            <a:ext cx="8336975" cy="5128982"/>
          </a:xfrm>
        </p:spPr>
        <p:txBody>
          <a:bodyPr>
            <a:normAutofit/>
          </a:bodyPr>
          <a:lstStyle/>
          <a:p>
            <a:r>
              <a:rPr lang="en-US" sz="2400" dirty="0"/>
              <a:t>Process Groups </a:t>
            </a:r>
            <a:r>
              <a:rPr lang="en-US" sz="2000" dirty="0"/>
              <a:t>-There are several Finance process groups. These enable various actions available under the </a:t>
            </a:r>
            <a:r>
              <a:rPr lang="en-US" sz="2000" b="1" dirty="0"/>
              <a:t>Action</a:t>
            </a:r>
            <a:r>
              <a:rPr lang="en-US" sz="2000" dirty="0"/>
              <a:t> menu.</a:t>
            </a:r>
          </a:p>
          <a:p>
            <a:pPr marL="457200" lvl="1" indent="0">
              <a:buNone/>
            </a:pPr>
            <a:r>
              <a:rPr lang="en-US" sz="1800" dirty="0"/>
              <a:t>An example is the VOUCHER process group; This enables a user to run processes directly on the voucher entry pages, such as budget checking, doc tolerance, etc. without having to wait on batch processing:</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30</a:t>
            </a:fld>
            <a:endParaRPr lang="en-US" dirty="0"/>
          </a:p>
        </p:txBody>
      </p:sp>
      <p:pic>
        <p:nvPicPr>
          <p:cNvPr id="4" name="Picture 3">
            <a:extLst>
              <a:ext uri="{FF2B5EF4-FFF2-40B4-BE49-F238E27FC236}">
                <a16:creationId xmlns:a16="http://schemas.microsoft.com/office/drawing/2014/main" id="{EAFEBDDE-5F75-4036-B643-E01B10FC3F36}"/>
              </a:ext>
            </a:extLst>
          </p:cNvPr>
          <p:cNvPicPr>
            <a:picLocks noChangeAspect="1"/>
          </p:cNvPicPr>
          <p:nvPr/>
        </p:nvPicPr>
        <p:blipFill>
          <a:blip r:embed="rId3"/>
          <a:stretch>
            <a:fillRect/>
          </a:stretch>
        </p:blipFill>
        <p:spPr>
          <a:xfrm>
            <a:off x="270165" y="3190407"/>
            <a:ext cx="3977079" cy="3293519"/>
          </a:xfrm>
          <a:prstGeom prst="rect">
            <a:avLst/>
          </a:prstGeom>
        </p:spPr>
      </p:pic>
      <p:pic>
        <p:nvPicPr>
          <p:cNvPr id="6" name="Picture 5">
            <a:extLst>
              <a:ext uri="{FF2B5EF4-FFF2-40B4-BE49-F238E27FC236}">
                <a16:creationId xmlns:a16="http://schemas.microsoft.com/office/drawing/2014/main" id="{DE84CCA6-19D7-46E6-9E3F-1B98E1BDAA99}"/>
              </a:ext>
            </a:extLst>
          </p:cNvPr>
          <p:cNvPicPr>
            <a:picLocks noChangeAspect="1"/>
          </p:cNvPicPr>
          <p:nvPr/>
        </p:nvPicPr>
        <p:blipFill>
          <a:blip r:embed="rId4"/>
          <a:stretch>
            <a:fillRect/>
          </a:stretch>
        </p:blipFill>
        <p:spPr>
          <a:xfrm>
            <a:off x="4425038" y="3388416"/>
            <a:ext cx="4448796" cy="3095510"/>
          </a:xfrm>
          <a:prstGeom prst="rect">
            <a:avLst/>
          </a:prstGeom>
        </p:spPr>
      </p:pic>
    </p:spTree>
    <p:extLst>
      <p:ext uri="{BB962C8B-B14F-4D97-AF65-F5344CB8AC3E}">
        <p14:creationId xmlns:p14="http://schemas.microsoft.com/office/powerpoint/2010/main" val="3426169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97548"/>
            <a:ext cx="8336975" cy="494946"/>
          </a:xfrm>
        </p:spPr>
        <p:txBody>
          <a:bodyPr/>
          <a:lstStyle/>
          <a:p>
            <a:r>
              <a:rPr lang="en-US" dirty="0"/>
              <a:t>User preferences</a:t>
            </a:r>
          </a:p>
        </p:txBody>
      </p:sp>
      <p:sp>
        <p:nvSpPr>
          <p:cNvPr id="3" name="Content Placeholder 2"/>
          <p:cNvSpPr>
            <a:spLocks noGrp="1"/>
          </p:cNvSpPr>
          <p:nvPr>
            <p:ph idx="1"/>
          </p:nvPr>
        </p:nvSpPr>
        <p:spPr>
          <a:xfrm>
            <a:off x="536860" y="1592494"/>
            <a:ext cx="8336975" cy="595902"/>
          </a:xfrm>
        </p:spPr>
        <p:txBody>
          <a:bodyPr>
            <a:normAutofit/>
          </a:bodyPr>
          <a:lstStyle/>
          <a:p>
            <a:r>
              <a:rPr lang="en-US" dirty="0"/>
              <a:t>User Preferences – Process Groups</a:t>
            </a:r>
          </a:p>
          <a:p>
            <a:pPr marL="0" indent="0">
              <a:buNone/>
            </a:pPr>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31</a:t>
            </a:fld>
            <a:endParaRPr lang="en-US" dirty="0"/>
          </a:p>
        </p:txBody>
      </p:sp>
      <p:pic>
        <p:nvPicPr>
          <p:cNvPr id="7" name="Picture 6">
            <a:extLst>
              <a:ext uri="{FF2B5EF4-FFF2-40B4-BE49-F238E27FC236}">
                <a16:creationId xmlns:a16="http://schemas.microsoft.com/office/drawing/2014/main" id="{E72C7EF5-84BB-4CA4-B037-D852DD2A27C5}"/>
              </a:ext>
            </a:extLst>
          </p:cNvPr>
          <p:cNvPicPr>
            <a:picLocks noChangeAspect="1"/>
          </p:cNvPicPr>
          <p:nvPr/>
        </p:nvPicPr>
        <p:blipFill>
          <a:blip r:embed="rId2"/>
          <a:stretch>
            <a:fillRect/>
          </a:stretch>
        </p:blipFill>
        <p:spPr>
          <a:xfrm>
            <a:off x="706060" y="3238807"/>
            <a:ext cx="3769095" cy="2778499"/>
          </a:xfrm>
          <a:prstGeom prst="rect">
            <a:avLst/>
          </a:prstGeom>
        </p:spPr>
      </p:pic>
      <p:sp>
        <p:nvSpPr>
          <p:cNvPr id="9" name="TextBox 8">
            <a:extLst>
              <a:ext uri="{FF2B5EF4-FFF2-40B4-BE49-F238E27FC236}">
                <a16:creationId xmlns:a16="http://schemas.microsoft.com/office/drawing/2014/main" id="{CC080C7E-E948-4269-BE88-84B11C1163FF}"/>
              </a:ext>
            </a:extLst>
          </p:cNvPr>
          <p:cNvSpPr txBox="1"/>
          <p:nvPr/>
        </p:nvSpPr>
        <p:spPr>
          <a:xfrm>
            <a:off x="780927" y="2188396"/>
            <a:ext cx="3619360" cy="923330"/>
          </a:xfrm>
          <a:prstGeom prst="rect">
            <a:avLst/>
          </a:prstGeom>
          <a:noFill/>
        </p:spPr>
        <p:txBody>
          <a:bodyPr wrap="square" rtlCol="0">
            <a:spAutoFit/>
          </a:bodyPr>
          <a:lstStyle/>
          <a:p>
            <a:r>
              <a:rPr lang="en-US" dirty="0"/>
              <a:t>The example below provides the user access to mass cancel AP payments and run Payment Post. </a:t>
            </a:r>
          </a:p>
        </p:txBody>
      </p:sp>
      <p:sp>
        <p:nvSpPr>
          <p:cNvPr id="10" name="TextBox 9">
            <a:extLst>
              <a:ext uri="{FF2B5EF4-FFF2-40B4-BE49-F238E27FC236}">
                <a16:creationId xmlns:a16="http://schemas.microsoft.com/office/drawing/2014/main" id="{7C96B5BD-2530-4624-9E26-614ECB21FA2F}"/>
              </a:ext>
            </a:extLst>
          </p:cNvPr>
          <p:cNvSpPr txBox="1"/>
          <p:nvPr/>
        </p:nvSpPr>
        <p:spPr>
          <a:xfrm>
            <a:off x="4827381" y="2251936"/>
            <a:ext cx="3619360" cy="923330"/>
          </a:xfrm>
          <a:prstGeom prst="rect">
            <a:avLst/>
          </a:prstGeom>
          <a:noFill/>
        </p:spPr>
        <p:txBody>
          <a:bodyPr wrap="square" rtlCol="0">
            <a:spAutoFit/>
          </a:bodyPr>
          <a:lstStyle/>
          <a:p>
            <a:r>
              <a:rPr lang="en-US" dirty="0"/>
              <a:t>This example shows the process groups needed for unmatching AP vouchers.</a:t>
            </a:r>
          </a:p>
        </p:txBody>
      </p:sp>
      <p:pic>
        <p:nvPicPr>
          <p:cNvPr id="11" name="Picture 10">
            <a:extLst>
              <a:ext uri="{FF2B5EF4-FFF2-40B4-BE49-F238E27FC236}">
                <a16:creationId xmlns:a16="http://schemas.microsoft.com/office/drawing/2014/main" id="{01B5E18C-B803-4C0F-8B22-F5FB3B37688D}"/>
              </a:ext>
            </a:extLst>
          </p:cNvPr>
          <p:cNvPicPr>
            <a:picLocks noChangeAspect="1"/>
          </p:cNvPicPr>
          <p:nvPr/>
        </p:nvPicPr>
        <p:blipFill>
          <a:blip r:embed="rId3"/>
          <a:stretch>
            <a:fillRect/>
          </a:stretch>
        </p:blipFill>
        <p:spPr>
          <a:xfrm>
            <a:off x="4698197" y="3238807"/>
            <a:ext cx="4013387" cy="2778499"/>
          </a:xfrm>
          <a:prstGeom prst="rect">
            <a:avLst/>
          </a:prstGeom>
        </p:spPr>
      </p:pic>
    </p:spTree>
    <p:extLst>
      <p:ext uri="{BB962C8B-B14F-4D97-AF65-F5344CB8AC3E}">
        <p14:creationId xmlns:p14="http://schemas.microsoft.com/office/powerpoint/2010/main" val="131121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35350"/>
            <a:ext cx="8336975" cy="797070"/>
          </a:xfrm>
        </p:spPr>
        <p:txBody>
          <a:bodyPr/>
          <a:lstStyle/>
          <a:p>
            <a:r>
              <a:rPr lang="en-US" dirty="0"/>
              <a:t>User preferences</a:t>
            </a:r>
          </a:p>
        </p:txBody>
      </p:sp>
      <p:sp>
        <p:nvSpPr>
          <p:cNvPr id="3" name="Content Placeholder 2"/>
          <p:cNvSpPr>
            <a:spLocks noGrp="1"/>
          </p:cNvSpPr>
          <p:nvPr>
            <p:ph idx="1"/>
          </p:nvPr>
        </p:nvSpPr>
        <p:spPr>
          <a:xfrm>
            <a:off x="536859" y="1747927"/>
            <a:ext cx="8336975" cy="4624227"/>
          </a:xfrm>
        </p:spPr>
        <p:txBody>
          <a:bodyPr>
            <a:normAutofit/>
          </a:bodyPr>
          <a:lstStyle/>
          <a:p>
            <a:r>
              <a:rPr lang="en-US" dirty="0"/>
              <a:t>User Preferences – Asset Management</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32</a:t>
            </a:fld>
            <a:endParaRPr lang="en-US" dirty="0"/>
          </a:p>
        </p:txBody>
      </p:sp>
      <p:pic>
        <p:nvPicPr>
          <p:cNvPr id="6" name="Picture 5">
            <a:extLst>
              <a:ext uri="{FF2B5EF4-FFF2-40B4-BE49-F238E27FC236}">
                <a16:creationId xmlns:a16="http://schemas.microsoft.com/office/drawing/2014/main" id="{E414B51D-53D0-45B9-A98C-D0AA8F4BA3DA}"/>
              </a:ext>
            </a:extLst>
          </p:cNvPr>
          <p:cNvPicPr>
            <a:picLocks noChangeAspect="1"/>
          </p:cNvPicPr>
          <p:nvPr/>
        </p:nvPicPr>
        <p:blipFill>
          <a:blip r:embed="rId2"/>
          <a:stretch>
            <a:fillRect/>
          </a:stretch>
        </p:blipFill>
        <p:spPr>
          <a:xfrm>
            <a:off x="1172815" y="2380610"/>
            <a:ext cx="6777264" cy="3763336"/>
          </a:xfrm>
          <a:prstGeom prst="rect">
            <a:avLst/>
          </a:prstGeom>
        </p:spPr>
      </p:pic>
    </p:spTree>
    <p:extLst>
      <p:ext uri="{BB962C8B-B14F-4D97-AF65-F5344CB8AC3E}">
        <p14:creationId xmlns:p14="http://schemas.microsoft.com/office/powerpoint/2010/main" val="138632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60654"/>
            <a:ext cx="8336975" cy="534582"/>
          </a:xfrm>
        </p:spPr>
        <p:txBody>
          <a:bodyPr/>
          <a:lstStyle/>
          <a:p>
            <a:r>
              <a:rPr lang="en-US" dirty="0"/>
              <a:t>User preferences</a:t>
            </a:r>
          </a:p>
        </p:txBody>
      </p:sp>
      <p:sp>
        <p:nvSpPr>
          <p:cNvPr id="3" name="Content Placeholder 2"/>
          <p:cNvSpPr>
            <a:spLocks noGrp="1"/>
          </p:cNvSpPr>
          <p:nvPr>
            <p:ph idx="1"/>
          </p:nvPr>
        </p:nvSpPr>
        <p:spPr>
          <a:xfrm>
            <a:off x="536861" y="1797978"/>
            <a:ext cx="7312596" cy="4923497"/>
          </a:xfrm>
        </p:spPr>
        <p:txBody>
          <a:bodyPr>
            <a:normAutofit/>
          </a:bodyPr>
          <a:lstStyle/>
          <a:p>
            <a:r>
              <a:rPr lang="en-US" dirty="0"/>
              <a:t>User Preferences – Asset Management</a:t>
            </a:r>
          </a:p>
          <a:p>
            <a:pPr lvl="1"/>
            <a:r>
              <a:rPr lang="en-US" sz="2000" b="1" dirty="0"/>
              <a:t>Accounting Date</a:t>
            </a:r>
            <a:r>
              <a:rPr lang="en-US" sz="2000" dirty="0"/>
              <a:t>:  </a:t>
            </a:r>
            <a:r>
              <a:rPr lang="en-US" sz="1600" dirty="0"/>
              <a:t>Supply a default date on which you want this transaction distributed to the general ledger. The accounting date is validated against the open periods that you establish for Asset Management in the FIN_OPEN_PERIOD table to determine to which period the system posts. The difference between the transaction date and the accounting date determines whether any prior period depreciation must be calculated. For example, suppose that a computer was acquired and placed in service on March 15, 2006 but was not entered in Asset Management until August 1, 2006. All general ledger periods prior to August are closed. In this case, Asset Management automatically calculates depreciation starting in March and posts it to the general ledger in August. </a:t>
            </a:r>
          </a:p>
          <a:p>
            <a:pPr marL="457200" lvl="1" indent="0">
              <a:buNone/>
            </a:pPr>
            <a:endParaRPr lang="en-US" sz="1800" dirty="0"/>
          </a:p>
          <a:p>
            <a:pPr lvl="1"/>
            <a:r>
              <a:rPr lang="en-US" sz="2000" b="1" dirty="0"/>
              <a:t>Transaction Date</a:t>
            </a:r>
            <a:r>
              <a:rPr lang="en-US" sz="2000" dirty="0"/>
              <a:t>:  </a:t>
            </a:r>
            <a:r>
              <a:rPr lang="en-US" sz="1600" dirty="0"/>
              <a:t>Supply a default date for asset transactions or leave this field blank to use the system date.</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33</a:t>
            </a:fld>
            <a:endParaRPr lang="en-US" dirty="0"/>
          </a:p>
        </p:txBody>
      </p:sp>
    </p:spTree>
    <p:extLst>
      <p:ext uri="{BB962C8B-B14F-4D97-AF65-F5344CB8AC3E}">
        <p14:creationId xmlns:p14="http://schemas.microsoft.com/office/powerpoint/2010/main" val="421666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017837"/>
            <a:ext cx="8336975" cy="797070"/>
          </a:xfrm>
        </p:spPr>
        <p:txBody>
          <a:bodyPr/>
          <a:lstStyle/>
          <a:p>
            <a:r>
              <a:rPr lang="en-US" dirty="0"/>
              <a:t>User preferences</a:t>
            </a:r>
          </a:p>
        </p:txBody>
      </p:sp>
      <p:sp>
        <p:nvSpPr>
          <p:cNvPr id="3" name="Content Placeholder 2"/>
          <p:cNvSpPr>
            <a:spLocks noGrp="1"/>
          </p:cNvSpPr>
          <p:nvPr>
            <p:ph idx="1"/>
          </p:nvPr>
        </p:nvSpPr>
        <p:spPr>
          <a:xfrm>
            <a:off x="536860" y="1582220"/>
            <a:ext cx="8336975" cy="5139256"/>
          </a:xfrm>
        </p:spPr>
        <p:txBody>
          <a:bodyPr>
            <a:normAutofit fontScale="70000" lnSpcReduction="20000"/>
          </a:bodyPr>
          <a:lstStyle/>
          <a:p>
            <a:r>
              <a:rPr lang="en-US" dirty="0"/>
              <a:t>User Preferences – Asset Management</a:t>
            </a:r>
          </a:p>
          <a:p>
            <a:pPr lvl="1"/>
            <a:r>
              <a:rPr lang="en-US" sz="2800" b="1" dirty="0"/>
              <a:t>Edit Options for Interface Transactions</a:t>
            </a:r>
          </a:p>
          <a:p>
            <a:pPr lvl="2"/>
            <a:r>
              <a:rPr lang="en-US" sz="2500" dirty="0"/>
              <a:t>Edit Review AP/PO Information</a:t>
            </a:r>
            <a:r>
              <a:rPr lang="en-US" sz="1800" dirty="0"/>
              <a:t>:</a:t>
            </a:r>
          </a:p>
          <a:p>
            <a:pPr lvl="3"/>
            <a:r>
              <a:rPr lang="en-US" sz="2100" dirty="0"/>
              <a:t>Select the options for this user for editing the Review AP/PO Information component. The available options are:</a:t>
            </a:r>
          </a:p>
          <a:p>
            <a:pPr lvl="3"/>
            <a:r>
              <a:rPr lang="en-US" sz="2100" i="1" dirty="0"/>
              <a:t>All</a:t>
            </a:r>
            <a:r>
              <a:rPr lang="en-US" sz="2100" dirty="0"/>
              <a:t>: Select this option to allow user to make edits to the following entries; Load Status, Asset ID, Dates Only fields and Operation Asset Details fields.</a:t>
            </a:r>
          </a:p>
          <a:p>
            <a:pPr lvl="3"/>
            <a:r>
              <a:rPr lang="en-US" sz="2100" i="1" dirty="0"/>
              <a:t>Dates Only</a:t>
            </a:r>
            <a:r>
              <a:rPr lang="en-US" sz="2100" dirty="0"/>
              <a:t>: Select this option to allow user to make edits to Load Status, Accounting Date and Transaction Date.</a:t>
            </a:r>
          </a:p>
          <a:p>
            <a:pPr lvl="3"/>
            <a:r>
              <a:rPr lang="en-US" sz="2100" i="1" dirty="0"/>
              <a:t>Operational Asset Details</a:t>
            </a:r>
            <a:r>
              <a:rPr lang="en-US" sz="2100" dirty="0"/>
              <a:t>: This is the default option. Select this option to allow user edits to asset operational fields only.</a:t>
            </a:r>
          </a:p>
          <a:p>
            <a:pPr lvl="3"/>
            <a:r>
              <a:rPr lang="en-US" sz="2100" i="1" dirty="0"/>
              <a:t>None</a:t>
            </a:r>
            <a:r>
              <a:rPr lang="en-US" sz="2100" dirty="0"/>
              <a:t>: Select this option to allow edits to only the Load Status.</a:t>
            </a:r>
          </a:p>
          <a:p>
            <a:pPr lvl="2"/>
            <a:r>
              <a:rPr lang="en-US" sz="2500" dirty="0"/>
              <a:t>Edit Review Transactions Info </a:t>
            </a:r>
          </a:p>
          <a:p>
            <a:pPr lvl="3"/>
            <a:r>
              <a:rPr lang="en-US" sz="2100" dirty="0"/>
              <a:t>Select the options for this user for editing the Review Transactions component. The available options are:</a:t>
            </a:r>
          </a:p>
          <a:p>
            <a:pPr lvl="3"/>
            <a:r>
              <a:rPr lang="en-US" sz="2100" i="1" dirty="0"/>
              <a:t>All</a:t>
            </a:r>
            <a:r>
              <a:rPr lang="en-US" sz="2100" dirty="0"/>
              <a:t>: Select this option to allow user to make edits to the following entries; Load Status, Auto Approval Status, Dates Only fields, Operation Asset Details fields and most fields in the Distribution and Cost Information section.</a:t>
            </a:r>
          </a:p>
          <a:p>
            <a:pPr lvl="3"/>
            <a:r>
              <a:rPr lang="en-US" sz="2100" i="1" dirty="0"/>
              <a:t>Dates Only</a:t>
            </a:r>
            <a:r>
              <a:rPr lang="en-US" sz="2100" dirty="0"/>
              <a:t>: Select this option to allow user to make edits to Load Status, Auto Approval Status, Acquisition Date, In-Service Date, Accounting Date and Transaction Date.</a:t>
            </a:r>
          </a:p>
          <a:p>
            <a:pPr lvl="3"/>
            <a:r>
              <a:rPr lang="en-US" sz="2100" i="1" dirty="0"/>
              <a:t>Operational Asset Details</a:t>
            </a:r>
            <a:r>
              <a:rPr lang="en-US" sz="2100" dirty="0"/>
              <a:t>: Select this option to allow user edits to asset operational fields only.</a:t>
            </a:r>
          </a:p>
          <a:p>
            <a:pPr lvl="3"/>
            <a:r>
              <a:rPr lang="en-US" sz="2100" i="1" dirty="0"/>
              <a:t>None</a:t>
            </a:r>
            <a:r>
              <a:rPr lang="en-US" sz="2100" dirty="0"/>
              <a:t>: This is the default option. Select this option to allow edits to only the Load Status and the Auto Approval Status.</a:t>
            </a:r>
          </a:p>
          <a:p>
            <a:pPr lvl="3"/>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34</a:t>
            </a:fld>
            <a:endParaRPr lang="en-US" dirty="0"/>
          </a:p>
        </p:txBody>
      </p:sp>
    </p:spTree>
    <p:extLst>
      <p:ext uri="{BB962C8B-B14F-4D97-AF65-F5344CB8AC3E}">
        <p14:creationId xmlns:p14="http://schemas.microsoft.com/office/powerpoint/2010/main" val="206817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44" y="960507"/>
            <a:ext cx="8336975" cy="797070"/>
          </a:xfrm>
        </p:spPr>
        <p:txBody>
          <a:bodyPr/>
          <a:lstStyle/>
          <a:p>
            <a:r>
              <a:rPr lang="en-US" dirty="0"/>
              <a:t>User preferences</a:t>
            </a:r>
          </a:p>
        </p:txBody>
      </p:sp>
      <p:sp>
        <p:nvSpPr>
          <p:cNvPr id="3" name="Content Placeholder 2"/>
          <p:cNvSpPr>
            <a:spLocks noGrp="1"/>
          </p:cNvSpPr>
          <p:nvPr>
            <p:ph idx="1"/>
          </p:nvPr>
        </p:nvSpPr>
        <p:spPr>
          <a:xfrm>
            <a:off x="629544" y="1592494"/>
            <a:ext cx="8244291" cy="5128982"/>
          </a:xfrm>
        </p:spPr>
        <p:txBody>
          <a:bodyPr>
            <a:normAutofit fontScale="92500" lnSpcReduction="20000"/>
          </a:bodyPr>
          <a:lstStyle/>
          <a:p>
            <a:r>
              <a:rPr lang="en-US" dirty="0"/>
              <a:t>User Preferences – Asset Management</a:t>
            </a:r>
          </a:p>
          <a:p>
            <a:pPr lvl="1"/>
            <a:r>
              <a:rPr lang="en-US" b="1" dirty="0"/>
              <a:t>Edit Options for Interface Transactions</a:t>
            </a:r>
          </a:p>
          <a:p>
            <a:pPr lvl="2"/>
            <a:r>
              <a:rPr lang="en-US" dirty="0"/>
              <a:t>Edit Unitization Information</a:t>
            </a:r>
          </a:p>
          <a:p>
            <a:pPr lvl="3"/>
            <a:r>
              <a:rPr lang="en-US" sz="1600" dirty="0"/>
              <a:t>Select </a:t>
            </a:r>
            <a:r>
              <a:rPr lang="en-US" sz="1600" i="1" dirty="0"/>
              <a:t>All</a:t>
            </a:r>
            <a:r>
              <a:rPr lang="en-US" sz="1600" dirty="0"/>
              <a:t> to allow user edits to all fields except for Interface ID and Interface Line Number.</a:t>
            </a:r>
          </a:p>
          <a:p>
            <a:pPr lvl="3"/>
            <a:r>
              <a:rPr lang="en-US" sz="1600" dirty="0"/>
              <a:t>Select Operational Asset Details to allow user edits to asset operational fields only.  Users granted this edit option cannot edit transaction amounts or distribution details. </a:t>
            </a:r>
          </a:p>
          <a:p>
            <a:pPr lvl="3"/>
            <a:r>
              <a:rPr lang="en-US" sz="1600" dirty="0"/>
              <a:t>Select None to restrict user edits to all fields.</a:t>
            </a:r>
          </a:p>
          <a:p>
            <a:pPr lvl="2"/>
            <a:r>
              <a:rPr lang="en-US" dirty="0"/>
              <a:t>Edit Consolidation Information</a:t>
            </a:r>
          </a:p>
          <a:p>
            <a:pPr lvl="3"/>
            <a:r>
              <a:rPr lang="en-US" sz="1600" dirty="0"/>
              <a:t>Use this field to manage user editing privileges of the asset consolidation details on the Consolidate - TO Asset page.</a:t>
            </a:r>
          </a:p>
          <a:p>
            <a:pPr lvl="3"/>
            <a:r>
              <a:rPr lang="en-US" sz="1600" dirty="0"/>
              <a:t>Select </a:t>
            </a:r>
            <a:r>
              <a:rPr lang="en-US" sz="1600" i="1" dirty="0"/>
              <a:t>All</a:t>
            </a:r>
            <a:r>
              <a:rPr lang="en-US" sz="1600" dirty="0"/>
              <a:t> to allow user edits to all fields except for Interface ID and Interface Line Number.</a:t>
            </a:r>
          </a:p>
          <a:p>
            <a:pPr lvl="3"/>
            <a:r>
              <a:rPr lang="en-US" sz="1600" dirty="0"/>
              <a:t>Select </a:t>
            </a:r>
            <a:r>
              <a:rPr lang="en-US" sz="1600" i="1" dirty="0"/>
              <a:t>Operational Asset Details</a:t>
            </a:r>
            <a:r>
              <a:rPr lang="en-US" sz="1600" dirty="0"/>
              <a:t> to allow user edits to asset operational fields only. Users granted this edit option cannot edit transaction amounts or distribution details.</a:t>
            </a:r>
          </a:p>
          <a:p>
            <a:pPr lvl="3"/>
            <a:r>
              <a:rPr lang="en-US" sz="1600" dirty="0"/>
              <a:t>Select </a:t>
            </a:r>
            <a:r>
              <a:rPr lang="en-US" sz="1600" i="1" dirty="0"/>
              <a:t>None</a:t>
            </a:r>
            <a:r>
              <a:rPr lang="en-US" sz="1600" dirty="0"/>
              <a:t> to restrict user edits to all fields.</a:t>
            </a:r>
          </a:p>
          <a:p>
            <a:pPr lvl="2"/>
            <a:r>
              <a:rPr lang="en-US" dirty="0"/>
              <a:t>To Default Distribution Only</a:t>
            </a:r>
          </a:p>
          <a:p>
            <a:pPr lvl="3"/>
            <a:r>
              <a:rPr lang="en-US" sz="1500" dirty="0"/>
              <a:t>Select this option to consolidate interface lines with different Chartfields to a single Chartfield distribution. If you do not select this option, interface lines with different Chartfields will be consolidated into a single asset ID with multiple ChartField distributions. </a:t>
            </a:r>
          </a:p>
          <a:p>
            <a:pPr lvl="3"/>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35</a:t>
            </a:fld>
            <a:endParaRPr lang="en-US" dirty="0"/>
          </a:p>
        </p:txBody>
      </p:sp>
    </p:spTree>
    <p:extLst>
      <p:ext uri="{BB962C8B-B14F-4D97-AF65-F5344CB8AC3E}">
        <p14:creationId xmlns:p14="http://schemas.microsoft.com/office/powerpoint/2010/main" val="1709875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151401"/>
            <a:ext cx="8336975" cy="797070"/>
          </a:xfrm>
        </p:spPr>
        <p:txBody>
          <a:bodyPr/>
          <a:lstStyle/>
          <a:p>
            <a:r>
              <a:rPr lang="en-US" dirty="0"/>
              <a:t>User preferences</a:t>
            </a:r>
          </a:p>
        </p:txBody>
      </p:sp>
      <p:sp>
        <p:nvSpPr>
          <p:cNvPr id="3" name="Content Placeholder 2"/>
          <p:cNvSpPr>
            <a:spLocks noGrp="1"/>
          </p:cNvSpPr>
          <p:nvPr>
            <p:ph idx="1"/>
          </p:nvPr>
        </p:nvSpPr>
        <p:spPr>
          <a:xfrm>
            <a:off x="536860" y="1787703"/>
            <a:ext cx="7869385" cy="4933773"/>
          </a:xfrm>
        </p:spPr>
        <p:txBody>
          <a:bodyPr>
            <a:normAutofit/>
          </a:bodyPr>
          <a:lstStyle/>
          <a:p>
            <a:r>
              <a:rPr lang="en-US" dirty="0"/>
              <a:t>User Preferences – Asset Management</a:t>
            </a:r>
          </a:p>
          <a:p>
            <a:pPr lvl="1"/>
            <a:r>
              <a:rPr lang="en-US" b="1" dirty="0"/>
              <a:t>Auto-Run Transaction Loader</a:t>
            </a:r>
          </a:p>
          <a:p>
            <a:pPr lvl="2"/>
            <a:r>
              <a:rPr lang="en-US" b="1" dirty="0"/>
              <a:t>Asset Management Integration</a:t>
            </a:r>
            <a:r>
              <a:rPr lang="en-US" dirty="0"/>
              <a:t>:  </a:t>
            </a:r>
            <a:r>
              <a:rPr lang="en-US" sz="1800" dirty="0"/>
              <a:t>Select to add transactions from Maintenance Management to the transaction loader process (AMIF1000).</a:t>
            </a:r>
          </a:p>
          <a:p>
            <a:pPr lvl="2"/>
            <a:r>
              <a:rPr lang="en-US" b="1" dirty="0"/>
              <a:t>Impairment/Revaluation Process</a:t>
            </a:r>
            <a:r>
              <a:rPr lang="en-US" dirty="0"/>
              <a:t>:  </a:t>
            </a:r>
            <a:r>
              <a:rPr lang="en-US" sz="1800" dirty="0"/>
              <a:t>Select to always run impairment and revaluation processing when running the transaction loader process.</a:t>
            </a:r>
          </a:p>
          <a:p>
            <a:pPr lvl="2"/>
            <a:r>
              <a:rPr lang="en-US" b="1" dirty="0"/>
              <a:t>Asset Retirement Obligations</a:t>
            </a:r>
            <a:r>
              <a:rPr lang="en-US" dirty="0"/>
              <a:t>:  </a:t>
            </a:r>
            <a:r>
              <a:rPr lang="en-US" sz="1800" dirty="0"/>
              <a:t>Select this option to enable automatic always run Asset Retirement Obligation transaction processing when you click the Generate ARC button from either the ARO Measurement page or from the ARO Measurement in Mass – Process Parameters page when running the transaction loader process (AMIF1000).</a:t>
            </a:r>
          </a:p>
          <a:p>
            <a:pPr lvl="2"/>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36</a:t>
            </a:fld>
            <a:endParaRPr lang="en-US" dirty="0"/>
          </a:p>
        </p:txBody>
      </p:sp>
    </p:spTree>
    <p:extLst>
      <p:ext uri="{BB962C8B-B14F-4D97-AF65-F5344CB8AC3E}">
        <p14:creationId xmlns:p14="http://schemas.microsoft.com/office/powerpoint/2010/main" val="4148156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37730"/>
            <a:ext cx="8336975" cy="797070"/>
          </a:xfrm>
        </p:spPr>
        <p:txBody>
          <a:bodyPr/>
          <a:lstStyle/>
          <a:p>
            <a:r>
              <a:rPr lang="en-US" dirty="0"/>
              <a:t>User preferences</a:t>
            </a:r>
          </a:p>
        </p:txBody>
      </p:sp>
      <p:sp>
        <p:nvSpPr>
          <p:cNvPr id="3" name="Content Placeholder 2"/>
          <p:cNvSpPr>
            <a:spLocks noGrp="1"/>
          </p:cNvSpPr>
          <p:nvPr>
            <p:ph idx="1"/>
          </p:nvPr>
        </p:nvSpPr>
        <p:spPr>
          <a:xfrm>
            <a:off x="536860" y="1726058"/>
            <a:ext cx="8336975" cy="4995418"/>
          </a:xfrm>
        </p:spPr>
        <p:txBody>
          <a:bodyPr>
            <a:normAutofit fontScale="92500" lnSpcReduction="20000"/>
          </a:bodyPr>
          <a:lstStyle/>
          <a:p>
            <a:r>
              <a:rPr lang="en-US" dirty="0"/>
              <a:t>User Preferences – Asset Management</a:t>
            </a:r>
          </a:p>
          <a:p>
            <a:pPr marL="0" indent="0">
              <a:buNone/>
            </a:pPr>
            <a:endParaRPr lang="en-US" sz="1100" dirty="0"/>
          </a:p>
          <a:p>
            <a:pPr lvl="1"/>
            <a:r>
              <a:rPr lang="en-US" b="1" dirty="0"/>
              <a:t>Property Pagelets</a:t>
            </a:r>
          </a:p>
          <a:p>
            <a:pPr lvl="2"/>
            <a:r>
              <a:rPr lang="en-US" b="1" dirty="0"/>
              <a:t>Business Unit </a:t>
            </a:r>
            <a:r>
              <a:rPr lang="en-US" dirty="0"/>
              <a:t>- Select the business unit. This user will then have access to property assets from within the selected business unit.</a:t>
            </a:r>
          </a:p>
          <a:p>
            <a:pPr lvl="2"/>
            <a:r>
              <a:rPr lang="en-US" b="1" dirty="0"/>
              <a:t>Space Unit of Measure</a:t>
            </a:r>
            <a:r>
              <a:rPr lang="en-US" dirty="0"/>
              <a:t> - Select the default unit of measure to access when a user is working with space allocations. The available options are:</a:t>
            </a:r>
          </a:p>
          <a:p>
            <a:pPr lvl="3"/>
            <a:r>
              <a:rPr lang="en-US" sz="1500" i="1" dirty="0"/>
              <a:t>Acres</a:t>
            </a:r>
            <a:r>
              <a:rPr lang="en-US" sz="1500" dirty="0"/>
              <a:t> </a:t>
            </a:r>
          </a:p>
          <a:p>
            <a:pPr lvl="3"/>
            <a:r>
              <a:rPr lang="en-US" sz="1500" i="1" dirty="0"/>
              <a:t>Feet</a:t>
            </a:r>
            <a:r>
              <a:rPr lang="en-US" sz="1500" dirty="0"/>
              <a:t> </a:t>
            </a:r>
          </a:p>
          <a:p>
            <a:pPr lvl="3"/>
            <a:r>
              <a:rPr lang="en-US" sz="1500" i="1" dirty="0"/>
              <a:t>Hectares</a:t>
            </a:r>
            <a:r>
              <a:rPr lang="en-US" sz="1500" dirty="0"/>
              <a:t> </a:t>
            </a:r>
          </a:p>
          <a:p>
            <a:pPr lvl="3"/>
            <a:r>
              <a:rPr lang="en-US" sz="1500" i="1" dirty="0"/>
              <a:t>Meters</a:t>
            </a:r>
            <a:r>
              <a:rPr lang="en-US" sz="1500" dirty="0"/>
              <a:t> </a:t>
            </a:r>
          </a:p>
          <a:p>
            <a:pPr lvl="2"/>
            <a:r>
              <a:rPr lang="en-US" b="1" dirty="0"/>
              <a:t>Property Class </a:t>
            </a:r>
            <a:r>
              <a:rPr lang="en-US" dirty="0"/>
              <a:t>- Select the property class to be commonly used by default for this user ID when he or she is working with property assets. The available options are:</a:t>
            </a:r>
          </a:p>
          <a:p>
            <a:pPr lvl="3"/>
            <a:r>
              <a:rPr lang="en-US" sz="1700" i="1" dirty="0"/>
              <a:t>Area</a:t>
            </a:r>
            <a:r>
              <a:rPr lang="en-US" sz="1700" dirty="0"/>
              <a:t> </a:t>
            </a:r>
          </a:p>
          <a:p>
            <a:pPr lvl="3"/>
            <a:r>
              <a:rPr lang="en-US" sz="1700" i="1" dirty="0"/>
              <a:t>Building</a:t>
            </a:r>
            <a:r>
              <a:rPr lang="en-US" sz="1700" dirty="0"/>
              <a:t> </a:t>
            </a:r>
          </a:p>
          <a:p>
            <a:pPr lvl="3"/>
            <a:r>
              <a:rPr lang="en-US" sz="1700" i="1" dirty="0"/>
              <a:t>Floor</a:t>
            </a:r>
            <a:r>
              <a:rPr lang="en-US" sz="1700" dirty="0"/>
              <a:t> </a:t>
            </a:r>
          </a:p>
          <a:p>
            <a:pPr lvl="3"/>
            <a:r>
              <a:rPr lang="en-US" sz="1700" i="1" dirty="0"/>
              <a:t>Site</a:t>
            </a:r>
            <a:r>
              <a:rPr lang="en-US" sz="1700" dirty="0"/>
              <a:t> </a:t>
            </a:r>
          </a:p>
          <a:p>
            <a:pPr lvl="3"/>
            <a:r>
              <a:rPr lang="en-US" sz="1700" i="1" dirty="0"/>
              <a:t>Space</a:t>
            </a:r>
            <a:r>
              <a:rPr lang="en-US" sz="1700" dirty="0"/>
              <a:t> </a:t>
            </a:r>
          </a:p>
          <a:p>
            <a:pPr lvl="5"/>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37</a:t>
            </a:fld>
            <a:endParaRPr lang="en-US" dirty="0"/>
          </a:p>
        </p:txBody>
      </p:sp>
    </p:spTree>
    <p:extLst>
      <p:ext uri="{BB962C8B-B14F-4D97-AF65-F5344CB8AC3E}">
        <p14:creationId xmlns:p14="http://schemas.microsoft.com/office/powerpoint/2010/main" val="1229710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2" y="1300178"/>
            <a:ext cx="8336975" cy="797070"/>
          </a:xfrm>
        </p:spPr>
        <p:txBody>
          <a:bodyPr/>
          <a:lstStyle/>
          <a:p>
            <a:r>
              <a:rPr lang="en-US" dirty="0"/>
              <a:t>User preferences</a:t>
            </a:r>
          </a:p>
        </p:txBody>
      </p:sp>
      <p:sp>
        <p:nvSpPr>
          <p:cNvPr id="3" name="Content Placeholder 2"/>
          <p:cNvSpPr>
            <a:spLocks noGrp="1"/>
          </p:cNvSpPr>
          <p:nvPr>
            <p:ph idx="1"/>
          </p:nvPr>
        </p:nvSpPr>
        <p:spPr>
          <a:xfrm>
            <a:off x="536860" y="1880172"/>
            <a:ext cx="8336975" cy="4345967"/>
          </a:xfrm>
        </p:spPr>
        <p:txBody>
          <a:bodyPr>
            <a:normAutofit/>
          </a:bodyPr>
          <a:lstStyle/>
          <a:p>
            <a:r>
              <a:rPr lang="en-US" dirty="0"/>
              <a:t>User Preferences – Asset Management</a:t>
            </a:r>
          </a:p>
          <a:p>
            <a:pPr lvl="1"/>
            <a:r>
              <a:rPr lang="en-US" b="1" dirty="0"/>
              <a:t>Asset Tracking Options</a:t>
            </a:r>
          </a:p>
          <a:p>
            <a:pPr lvl="2"/>
            <a:r>
              <a:rPr lang="en-US" dirty="0"/>
              <a:t>Business Unit </a:t>
            </a:r>
          </a:p>
          <a:p>
            <a:pPr lvl="3"/>
            <a:r>
              <a:rPr lang="en-US" sz="2000" dirty="0"/>
              <a:t>Select a default business unit to use with the Scan Asset, Scan By Location, and Find Asset pages:</a:t>
            </a:r>
          </a:p>
          <a:p>
            <a:pPr lvl="3"/>
            <a:r>
              <a:rPr lang="en-US" sz="2000" dirty="0"/>
              <a:t>The business unit you select here will appear in the search criteria for the Scan Asset and Find Asset pages.</a:t>
            </a:r>
          </a:p>
          <a:p>
            <a:pPr lvl="3"/>
            <a:r>
              <a:rPr lang="en-US" sz="2000" dirty="0"/>
              <a:t>For the Scan By Location page, the business unit you select here controls the scan location prompt values</a:t>
            </a:r>
            <a:r>
              <a:rPr lang="en-US" dirty="0"/>
              <a:t>.</a:t>
            </a:r>
          </a:p>
          <a:p>
            <a:pPr lvl="5"/>
            <a:endParaRPr lang="en-US" dirty="0"/>
          </a:p>
          <a:p>
            <a:pPr lvl="2"/>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38</a:t>
            </a:fld>
            <a:endParaRPr lang="en-US" dirty="0"/>
          </a:p>
        </p:txBody>
      </p:sp>
    </p:spTree>
    <p:extLst>
      <p:ext uri="{BB962C8B-B14F-4D97-AF65-F5344CB8AC3E}">
        <p14:creationId xmlns:p14="http://schemas.microsoft.com/office/powerpoint/2010/main" val="3596392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11254"/>
            <a:ext cx="8336975" cy="797070"/>
          </a:xfrm>
        </p:spPr>
        <p:txBody>
          <a:bodyPr/>
          <a:lstStyle/>
          <a:p>
            <a:r>
              <a:rPr lang="en-US" dirty="0"/>
              <a:t>User preferences</a:t>
            </a:r>
          </a:p>
        </p:txBody>
      </p:sp>
      <p:sp>
        <p:nvSpPr>
          <p:cNvPr id="3" name="Content Placeholder 2"/>
          <p:cNvSpPr>
            <a:spLocks noGrp="1"/>
          </p:cNvSpPr>
          <p:nvPr>
            <p:ph idx="1"/>
          </p:nvPr>
        </p:nvSpPr>
        <p:spPr>
          <a:xfrm>
            <a:off x="536860" y="1606133"/>
            <a:ext cx="8336975" cy="4985143"/>
          </a:xfrm>
        </p:spPr>
        <p:txBody>
          <a:bodyPr>
            <a:normAutofit/>
          </a:bodyPr>
          <a:lstStyle/>
          <a:p>
            <a:r>
              <a:rPr lang="en-US" dirty="0"/>
              <a:t>User Preferences – General Ledger</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39</a:t>
            </a:fld>
            <a:endParaRPr lang="en-US" dirty="0"/>
          </a:p>
        </p:txBody>
      </p:sp>
      <p:pic>
        <p:nvPicPr>
          <p:cNvPr id="4" name="Picture 3">
            <a:extLst>
              <a:ext uri="{FF2B5EF4-FFF2-40B4-BE49-F238E27FC236}">
                <a16:creationId xmlns:a16="http://schemas.microsoft.com/office/drawing/2014/main" id="{7595EF4C-3B32-4267-9C2F-056A34828876}"/>
              </a:ext>
            </a:extLst>
          </p:cNvPr>
          <p:cNvPicPr>
            <a:picLocks noChangeAspect="1"/>
          </p:cNvPicPr>
          <p:nvPr/>
        </p:nvPicPr>
        <p:blipFill>
          <a:blip r:embed="rId3"/>
          <a:stretch>
            <a:fillRect/>
          </a:stretch>
        </p:blipFill>
        <p:spPr>
          <a:xfrm>
            <a:off x="1678929" y="2036621"/>
            <a:ext cx="5298115" cy="4133001"/>
          </a:xfrm>
          <a:prstGeom prst="rect">
            <a:avLst/>
          </a:prstGeom>
        </p:spPr>
      </p:pic>
      <p:sp>
        <p:nvSpPr>
          <p:cNvPr id="7" name="Rectangle 6">
            <a:extLst>
              <a:ext uri="{FF2B5EF4-FFF2-40B4-BE49-F238E27FC236}">
                <a16:creationId xmlns:a16="http://schemas.microsoft.com/office/drawing/2014/main" id="{B53E0A6F-C309-4F7E-B615-72BFACD6435F}"/>
              </a:ext>
            </a:extLst>
          </p:cNvPr>
          <p:cNvSpPr/>
          <p:nvPr/>
        </p:nvSpPr>
        <p:spPr>
          <a:xfrm>
            <a:off x="1563772" y="6195783"/>
            <a:ext cx="7310063" cy="369332"/>
          </a:xfrm>
          <a:prstGeom prst="rect">
            <a:avLst/>
          </a:prstGeom>
        </p:spPr>
        <p:txBody>
          <a:bodyPr wrap="square">
            <a:spAutoFit/>
          </a:bodyPr>
          <a:lstStyle/>
          <a:p>
            <a:r>
              <a:rPr lang="en-US" dirty="0"/>
              <a:t>QRG </a:t>
            </a:r>
            <a:r>
              <a:rPr lang="en-US" dirty="0">
                <a:hlinkClick r:id="rId4"/>
              </a:rPr>
              <a:t>9.2 Setting General Ledger User Preferences</a:t>
            </a:r>
            <a:endParaRPr lang="en-US" dirty="0"/>
          </a:p>
        </p:txBody>
      </p:sp>
    </p:spTree>
    <p:extLst>
      <p:ext uri="{BB962C8B-B14F-4D97-AF65-F5344CB8AC3E}">
        <p14:creationId xmlns:p14="http://schemas.microsoft.com/office/powerpoint/2010/main" val="4257169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11570"/>
            <a:ext cx="8013252" cy="532389"/>
          </a:xfrm>
        </p:spPr>
        <p:txBody>
          <a:bodyPr>
            <a:normAutofit fontScale="90000"/>
          </a:bodyPr>
          <a:lstStyle/>
          <a:p>
            <a:r>
              <a:rPr lang="en-US" dirty="0"/>
              <a:t>USER Role ADMINISTRATION</a:t>
            </a:r>
          </a:p>
        </p:txBody>
      </p:sp>
      <p:sp>
        <p:nvSpPr>
          <p:cNvPr id="3" name="Content Placeholder 2"/>
          <p:cNvSpPr>
            <a:spLocks noGrp="1"/>
          </p:cNvSpPr>
          <p:nvPr>
            <p:ph idx="1"/>
          </p:nvPr>
        </p:nvSpPr>
        <p:spPr>
          <a:xfrm>
            <a:off x="433634" y="1743959"/>
            <a:ext cx="8440202" cy="4739967"/>
          </a:xfrm>
        </p:spPr>
        <p:txBody>
          <a:bodyPr>
            <a:normAutofit/>
          </a:bodyPr>
          <a:lstStyle/>
          <a:p>
            <a:pPr marL="457200" lvl="1" indent="0">
              <a:spcAft>
                <a:spcPts val="600"/>
              </a:spcAft>
              <a:buNone/>
            </a:pPr>
            <a:r>
              <a:rPr lang="en-US" sz="2800" b="1" dirty="0"/>
              <a:t>Finance Security Role Types</a:t>
            </a:r>
          </a:p>
          <a:p>
            <a:pPr lvl="1">
              <a:spcAft>
                <a:spcPts val="600"/>
              </a:spcAft>
            </a:pPr>
            <a:r>
              <a:rPr lang="en-US" sz="2000" dirty="0"/>
              <a:t>ZZ roles grant add/update access to pages to perform the work.  </a:t>
            </a:r>
          </a:p>
          <a:p>
            <a:pPr lvl="1">
              <a:spcAft>
                <a:spcPts val="600"/>
              </a:spcAft>
            </a:pPr>
            <a:r>
              <a:rPr lang="en-US" sz="2000" dirty="0"/>
              <a:t>ZD roles grant read only access to pages to see, but not touch.  </a:t>
            </a:r>
          </a:p>
          <a:p>
            <a:pPr lvl="1">
              <a:spcBef>
                <a:spcPts val="600"/>
              </a:spcBef>
              <a:spcAft>
                <a:spcPts val="1200"/>
              </a:spcAft>
            </a:pPr>
            <a:r>
              <a:rPr lang="en-US" sz="2000" dirty="0"/>
              <a:t>ZC roles enable a key responsible individual or their backup to have access to Correct History functionality to pages where correct history could negatively impact the integrity of the data if not properly updated.</a:t>
            </a:r>
          </a:p>
          <a:p>
            <a:pPr marL="457200" lvl="1" indent="0">
              <a:spcBef>
                <a:spcPts val="0"/>
              </a:spcBef>
              <a:buNone/>
            </a:pPr>
            <a:r>
              <a:rPr lang="en-US" sz="2000" dirty="0"/>
              <a:t>The following QRG’s provide a list of common Finance roles with menu paths:</a:t>
            </a:r>
          </a:p>
          <a:p>
            <a:pPr marL="457200" lvl="1" indent="0">
              <a:spcBef>
                <a:spcPts val="0"/>
              </a:spcBef>
              <a:buNone/>
            </a:pPr>
            <a:r>
              <a:rPr lang="en-US" dirty="0"/>
              <a:t>	</a:t>
            </a:r>
            <a:r>
              <a:rPr lang="en-US" sz="2000" dirty="0">
                <a:hlinkClick r:id="rId2"/>
              </a:rPr>
              <a:t>FSCM 9.2 All 'ZZ' Security Roles</a:t>
            </a:r>
            <a:endParaRPr lang="en-US" sz="2000" dirty="0"/>
          </a:p>
          <a:p>
            <a:pPr marL="919163" lvl="2" indent="0">
              <a:spcBef>
                <a:spcPts val="0"/>
              </a:spcBef>
              <a:buNone/>
            </a:pPr>
            <a:r>
              <a:rPr lang="en-US" dirty="0">
                <a:hlinkClick r:id="rId3"/>
              </a:rPr>
              <a:t>FSCM 9.2 All 'ZD' Security Roles</a:t>
            </a:r>
            <a:r>
              <a:rPr lang="en-US" dirty="0"/>
              <a:t> (View Only)</a:t>
            </a:r>
          </a:p>
          <a:p>
            <a:pPr marL="1084263" lvl="2" indent="-165100">
              <a:spcBef>
                <a:spcPts val="0"/>
              </a:spcBef>
              <a:buNone/>
            </a:pPr>
            <a:r>
              <a:rPr lang="en-US" dirty="0">
                <a:hlinkClick r:id="rId4"/>
              </a:rPr>
              <a:t>FSCM 9.2 All 'ZC' Security Roles </a:t>
            </a:r>
            <a:r>
              <a:rPr lang="en-US" dirty="0"/>
              <a:t>(Correct History)</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a:t>
            </a:fld>
            <a:endParaRPr lang="en-US" dirty="0"/>
          </a:p>
        </p:txBody>
      </p:sp>
    </p:spTree>
    <p:extLst>
      <p:ext uri="{BB962C8B-B14F-4D97-AF65-F5344CB8AC3E}">
        <p14:creationId xmlns:p14="http://schemas.microsoft.com/office/powerpoint/2010/main" val="1845687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dirty="0"/>
              <a:t>User preferences</a:t>
            </a:r>
          </a:p>
        </p:txBody>
      </p:sp>
      <p:sp>
        <p:nvSpPr>
          <p:cNvPr id="3" name="Content Placeholder 2"/>
          <p:cNvSpPr>
            <a:spLocks noGrp="1"/>
          </p:cNvSpPr>
          <p:nvPr>
            <p:ph idx="1"/>
          </p:nvPr>
        </p:nvSpPr>
        <p:spPr>
          <a:xfrm>
            <a:off x="536860" y="1777430"/>
            <a:ext cx="8336975" cy="4944046"/>
          </a:xfrm>
        </p:spPr>
        <p:txBody>
          <a:bodyPr>
            <a:normAutofit/>
          </a:bodyPr>
          <a:lstStyle/>
          <a:p>
            <a:r>
              <a:rPr lang="en-US" sz="2400" dirty="0"/>
              <a:t>General Ledger</a:t>
            </a:r>
          </a:p>
          <a:p>
            <a:pPr marL="0" indent="0">
              <a:buNone/>
            </a:pPr>
            <a:r>
              <a:rPr lang="en-US" sz="2000" b="1" dirty="0"/>
              <a:t>     Defaults</a:t>
            </a:r>
          </a:p>
          <a:p>
            <a:pPr lvl="1"/>
            <a:r>
              <a:rPr lang="en-US" sz="1600" dirty="0"/>
              <a:t>Ledger – Local</a:t>
            </a:r>
          </a:p>
          <a:p>
            <a:pPr lvl="1"/>
            <a:r>
              <a:rPr lang="en-US" sz="1600" dirty="0"/>
              <a:t>Ledger Group – Actuals</a:t>
            </a:r>
          </a:p>
          <a:p>
            <a:pPr lvl="1"/>
            <a:r>
              <a:rPr lang="en-US" sz="1600" dirty="0"/>
              <a:t>KK Ledger Group  - blank</a:t>
            </a:r>
          </a:p>
          <a:p>
            <a:pPr lvl="1"/>
            <a:r>
              <a:rPr lang="en-US" sz="1600" dirty="0"/>
              <a:t>For the Source leave it blank so it doesn’t limit the types of journals you can work on.</a:t>
            </a:r>
          </a:p>
          <a:p>
            <a:pPr lvl="1"/>
            <a:endParaRPr lang="en-US" sz="1600" dirty="0"/>
          </a:p>
          <a:p>
            <a:pPr marL="457200" lvl="1" indent="0">
              <a:buNone/>
            </a:pPr>
            <a:r>
              <a:rPr lang="en-US" sz="2000" b="1" dirty="0"/>
              <a:t>Journal Entry Options:</a:t>
            </a:r>
          </a:p>
          <a:p>
            <a:pPr lvl="1"/>
            <a:r>
              <a:rPr lang="en-US" sz="1600" dirty="0"/>
              <a:t>Always check the Use Next Journal ID</a:t>
            </a:r>
          </a:p>
          <a:p>
            <a:pPr lvl="1"/>
            <a:r>
              <a:rPr lang="en-US" sz="1600" dirty="0"/>
              <a:t>Until the issue with sub-journals is resolved, users will need the Change Journals from Journal Generator checked.  </a:t>
            </a:r>
          </a:p>
          <a:p>
            <a:pPr lvl="1"/>
            <a:r>
              <a:rPr lang="en-US" sz="1600" dirty="0"/>
              <a:t>If users need to post journals, select that box.  </a:t>
            </a:r>
          </a:p>
          <a:p>
            <a:pPr lvl="1"/>
            <a:r>
              <a:rPr lang="en-US" sz="1600" dirty="0"/>
              <a:t>The Ledger/Ledger Group and Commitment control ledger groups are just defaults so if you only enter journals for a specific ledger you can populate it here and it defaults to the transaction.  If you enter for multiple, leave it blank. </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40</a:t>
            </a:fld>
            <a:endParaRPr lang="en-US" dirty="0"/>
          </a:p>
        </p:txBody>
      </p:sp>
    </p:spTree>
    <p:extLst>
      <p:ext uri="{BB962C8B-B14F-4D97-AF65-F5344CB8AC3E}">
        <p14:creationId xmlns:p14="http://schemas.microsoft.com/office/powerpoint/2010/main" val="3861116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15243"/>
            <a:ext cx="8336975" cy="570567"/>
          </a:xfrm>
        </p:spPr>
        <p:txBody>
          <a:bodyPr/>
          <a:lstStyle/>
          <a:p>
            <a:r>
              <a:rPr lang="en-US" dirty="0"/>
              <a:t>User preferences</a:t>
            </a:r>
          </a:p>
        </p:txBody>
      </p:sp>
      <p:sp>
        <p:nvSpPr>
          <p:cNvPr id="3" name="Content Placeholder 2"/>
          <p:cNvSpPr>
            <a:spLocks noGrp="1"/>
          </p:cNvSpPr>
          <p:nvPr>
            <p:ph idx="1"/>
          </p:nvPr>
        </p:nvSpPr>
        <p:spPr>
          <a:xfrm>
            <a:off x="536860" y="1685810"/>
            <a:ext cx="8336975" cy="5035666"/>
          </a:xfrm>
        </p:spPr>
        <p:txBody>
          <a:bodyPr>
            <a:normAutofit fontScale="62500" lnSpcReduction="20000"/>
          </a:bodyPr>
          <a:lstStyle/>
          <a:p>
            <a:r>
              <a:rPr lang="en-US" sz="3200" dirty="0"/>
              <a:t>General Ledger-Journal Entry Options </a:t>
            </a:r>
          </a:p>
          <a:p>
            <a:pPr lvl="1">
              <a:lnSpc>
                <a:spcPct val="120000"/>
              </a:lnSpc>
              <a:spcBef>
                <a:spcPts val="0"/>
              </a:spcBef>
              <a:spcAft>
                <a:spcPts val="600"/>
              </a:spcAft>
            </a:pPr>
            <a:r>
              <a:rPr lang="en-US" b="1" dirty="0"/>
              <a:t>Change Date on Correction Journals</a:t>
            </a:r>
            <a:r>
              <a:rPr lang="en-US" dirty="0"/>
              <a:t>:  Select to change the journal date in the corrections journal (which is on the Journal Suspense Correction page). (unchecked)</a:t>
            </a:r>
          </a:p>
          <a:p>
            <a:pPr lvl="1">
              <a:lnSpc>
                <a:spcPct val="120000"/>
              </a:lnSpc>
              <a:spcBef>
                <a:spcPts val="0"/>
              </a:spcBef>
              <a:spcAft>
                <a:spcPts val="600"/>
              </a:spcAft>
            </a:pPr>
            <a:r>
              <a:rPr lang="en-US" b="1" dirty="0"/>
              <a:t>Use Next Journal ID</a:t>
            </a:r>
            <a:r>
              <a:rPr lang="en-US" dirty="0"/>
              <a:t>: Select to limit this user ID to the NEXT journal ID that is automatically entered by the system during online journal entry. If this option is selected, the Journal ID field becomes unavailable to this user ID, and the user cannot manually enter a journal ID.</a:t>
            </a:r>
          </a:p>
          <a:p>
            <a:pPr lvl="1">
              <a:lnSpc>
                <a:spcPct val="120000"/>
              </a:lnSpc>
              <a:spcBef>
                <a:spcPts val="0"/>
              </a:spcBef>
              <a:spcAft>
                <a:spcPts val="600"/>
              </a:spcAft>
            </a:pPr>
            <a:r>
              <a:rPr lang="en-US" b="1" dirty="0"/>
              <a:t>Change Journals from Journal Generator</a:t>
            </a:r>
            <a:r>
              <a:rPr lang="en-US" dirty="0"/>
              <a:t>:  Select to allow a specific user to update the ChartField and amounts on the Journal Entry page for a journal that was created by the Journal Generator process. (unchecked to avoid subsystem/GL variances)</a:t>
            </a:r>
          </a:p>
          <a:p>
            <a:pPr lvl="1">
              <a:lnSpc>
                <a:spcPct val="120000"/>
              </a:lnSpc>
              <a:spcBef>
                <a:spcPts val="0"/>
              </a:spcBef>
              <a:spcAft>
                <a:spcPts val="600"/>
              </a:spcAft>
            </a:pPr>
            <a:r>
              <a:rPr lang="en-US" b="1" dirty="0"/>
              <a:t>Enter Adjustment Type Journal</a:t>
            </a:r>
            <a:r>
              <a:rPr lang="en-US" dirty="0"/>
              <a:t>: Select to allow a specific user to enter a Book Code adjustment type journal. (unchecked, unless managing Period 13 adjusting journals)</a:t>
            </a:r>
          </a:p>
          <a:p>
            <a:pPr marL="457200" lvl="1" indent="0">
              <a:lnSpc>
                <a:spcPct val="120000"/>
              </a:lnSpc>
              <a:spcBef>
                <a:spcPts val="0"/>
              </a:spcBef>
              <a:spcAft>
                <a:spcPts val="600"/>
              </a:spcAft>
              <a:buNone/>
            </a:pPr>
            <a:r>
              <a:rPr lang="en-US" dirty="0"/>
              <a:t>     Note: This option is used for the Book Code feature, not the Adjusting Entry feature.</a:t>
            </a:r>
          </a:p>
          <a:p>
            <a:pPr lvl="1">
              <a:lnSpc>
                <a:spcPct val="120000"/>
              </a:lnSpc>
              <a:spcBef>
                <a:spcPts val="0"/>
              </a:spcBef>
              <a:spcAft>
                <a:spcPts val="600"/>
              </a:spcAft>
            </a:pPr>
            <a:r>
              <a:rPr lang="en-US" b="1" dirty="0"/>
              <a:t>Save Journal Incomplete Status</a:t>
            </a:r>
            <a:r>
              <a:rPr lang="en-US" dirty="0"/>
              <a:t>:  When you select this option for a specific user and the user adds a new journal, the selected option appears on the Journal Header page of various journal entry options. This option enables the user to save journal entry transactions with an incomplete status and prevents them from being edited or posted until they are complete.</a:t>
            </a:r>
          </a:p>
          <a:p>
            <a:pPr lvl="1">
              <a:lnSpc>
                <a:spcPct val="120000"/>
              </a:lnSpc>
              <a:spcBef>
                <a:spcPts val="0"/>
              </a:spcBef>
              <a:spcAft>
                <a:spcPts val="600"/>
              </a:spcAft>
            </a:pPr>
            <a:r>
              <a:rPr lang="en-US" b="1" dirty="0"/>
              <a:t>Allow GL Entry Event Bypass</a:t>
            </a:r>
            <a:r>
              <a:rPr lang="en-US" dirty="0"/>
              <a:t>: Select to enable the user to bypass selecting entry events in PeopleSoft General Ledger journal entry, even if they are required on the Installation Options - Entry Event page. (checked)</a:t>
            </a:r>
          </a:p>
          <a:p>
            <a:pPr lvl="1">
              <a:lnSpc>
                <a:spcPct val="120000"/>
              </a:lnSpc>
              <a:spcBef>
                <a:spcPts val="0"/>
              </a:spcBef>
            </a:pPr>
            <a:endParaRPr lang="en-US" dirty="0"/>
          </a:p>
          <a:p>
            <a:pPr lvl="1">
              <a:lnSpc>
                <a:spcPct val="120000"/>
              </a:lnSpc>
              <a:spcBef>
                <a:spcPts val="0"/>
              </a:spcBef>
            </a:pPr>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41</a:t>
            </a:fld>
            <a:endParaRPr lang="en-US" dirty="0"/>
          </a:p>
        </p:txBody>
      </p:sp>
    </p:spTree>
    <p:extLst>
      <p:ext uri="{BB962C8B-B14F-4D97-AF65-F5344CB8AC3E}">
        <p14:creationId xmlns:p14="http://schemas.microsoft.com/office/powerpoint/2010/main" val="479490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052" y="1094695"/>
            <a:ext cx="8336975" cy="570567"/>
          </a:xfrm>
        </p:spPr>
        <p:txBody>
          <a:bodyPr/>
          <a:lstStyle/>
          <a:p>
            <a:r>
              <a:rPr lang="en-US" dirty="0"/>
              <a:t>User preferences</a:t>
            </a:r>
          </a:p>
        </p:txBody>
      </p:sp>
      <p:sp>
        <p:nvSpPr>
          <p:cNvPr id="3" name="Content Placeholder 2"/>
          <p:cNvSpPr>
            <a:spLocks noGrp="1"/>
          </p:cNvSpPr>
          <p:nvPr>
            <p:ph idx="1"/>
          </p:nvPr>
        </p:nvSpPr>
        <p:spPr>
          <a:xfrm>
            <a:off x="536860" y="1665263"/>
            <a:ext cx="8336975" cy="5056214"/>
          </a:xfrm>
        </p:spPr>
        <p:txBody>
          <a:bodyPr>
            <a:noAutofit/>
          </a:bodyPr>
          <a:lstStyle/>
          <a:p>
            <a:r>
              <a:rPr lang="en-US" sz="2000" dirty="0"/>
              <a:t>General Ledger-Journal Entry Options </a:t>
            </a:r>
          </a:p>
          <a:p>
            <a:pPr lvl="1">
              <a:lnSpc>
                <a:spcPct val="120000"/>
              </a:lnSpc>
              <a:spcBef>
                <a:spcPts val="0"/>
              </a:spcBef>
              <a:spcAft>
                <a:spcPts val="600"/>
              </a:spcAft>
            </a:pPr>
            <a:r>
              <a:rPr lang="en-US" sz="1500" b="1" dirty="0"/>
              <a:t>Allow Copy Journal with Control Accounts</a:t>
            </a:r>
            <a:r>
              <a:rPr lang="en-US" sz="1500" dirty="0"/>
              <a:t>: Select to allow journals that contain Control Accounts to be copied. This applies to online or batch journal copy. </a:t>
            </a:r>
          </a:p>
          <a:p>
            <a:pPr lvl="1">
              <a:lnSpc>
                <a:spcPct val="120000"/>
              </a:lnSpc>
              <a:spcBef>
                <a:spcPts val="0"/>
              </a:spcBef>
              <a:spcAft>
                <a:spcPts val="600"/>
              </a:spcAft>
            </a:pPr>
            <a:r>
              <a:rPr lang="en-US" sz="1500" b="1" dirty="0"/>
              <a:t>Allow Delete Journal with Control Accounts</a:t>
            </a:r>
            <a:r>
              <a:rPr lang="en-US" sz="1500" dirty="0"/>
              <a:t>:  Select to allow journals that contain Control Accounts to be deleted. This applies to online or batch journal delete.</a:t>
            </a:r>
          </a:p>
          <a:p>
            <a:pPr lvl="1">
              <a:lnSpc>
                <a:spcPct val="120000"/>
              </a:lnSpc>
              <a:spcBef>
                <a:spcPts val="0"/>
              </a:spcBef>
              <a:spcAft>
                <a:spcPts val="600"/>
              </a:spcAft>
            </a:pPr>
            <a:r>
              <a:rPr lang="en-US" sz="1500" b="1" dirty="0"/>
              <a:t>Allow Unpost Journal with Control Accounts</a:t>
            </a:r>
            <a:r>
              <a:rPr lang="en-US" sz="1500" dirty="0"/>
              <a:t>:  Select to allow journals that contain Control Accounts to be unposted.</a:t>
            </a:r>
          </a:p>
          <a:p>
            <a:pPr lvl="1">
              <a:lnSpc>
                <a:spcPct val="120000"/>
              </a:lnSpc>
              <a:spcBef>
                <a:spcPts val="0"/>
              </a:spcBef>
              <a:spcAft>
                <a:spcPts val="600"/>
              </a:spcAft>
            </a:pPr>
            <a:r>
              <a:rPr lang="en-US" sz="1500" b="1" dirty="0"/>
              <a:t>Enter Date Code Adjustments</a:t>
            </a:r>
            <a:r>
              <a:rPr lang="en-US" sz="1500" dirty="0"/>
              <a:t>:  Select to enable a user to enter date code adjustments for journal entries. The Date Code is displayed on journal lines only for users with the Enter Date Code Adjustments check box selected. (unchecked)</a:t>
            </a:r>
          </a:p>
          <a:p>
            <a:pPr lvl="1">
              <a:lnSpc>
                <a:spcPct val="120000"/>
              </a:lnSpc>
              <a:spcBef>
                <a:spcPts val="0"/>
              </a:spcBef>
              <a:spcAft>
                <a:spcPts val="600"/>
              </a:spcAft>
            </a:pPr>
            <a:r>
              <a:rPr lang="en-US" sz="1500" b="1" dirty="0"/>
              <a:t>Enabled Online Journal Post</a:t>
            </a:r>
            <a:r>
              <a:rPr lang="en-US" sz="1500" dirty="0"/>
              <a:t>: Select this check box to indicate that the user can select the Post Journal option from the Process field on the Journal Entry - Lines Page. (unchecked)</a:t>
            </a:r>
          </a:p>
          <a:p>
            <a:pPr lvl="1">
              <a:lnSpc>
                <a:spcPct val="120000"/>
              </a:lnSpc>
              <a:spcBef>
                <a:spcPts val="0"/>
              </a:spcBef>
              <a:spcAft>
                <a:spcPts val="600"/>
              </a:spcAft>
            </a:pPr>
            <a:r>
              <a:rPr lang="en-US" sz="1500" b="1" dirty="0"/>
              <a:t>Update Amortization Journal ChartField Values</a:t>
            </a:r>
            <a:r>
              <a:rPr lang="en-US" sz="1500" dirty="0"/>
              <a:t>: Select to enable a user to update ChartField values on the Amortization Journal – Stage Journal Page and the Journal Entry page for the actual amortization journals created.</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42</a:t>
            </a:fld>
            <a:endParaRPr lang="en-US" dirty="0"/>
          </a:p>
        </p:txBody>
      </p:sp>
    </p:spTree>
    <p:extLst>
      <p:ext uri="{BB962C8B-B14F-4D97-AF65-F5344CB8AC3E}">
        <p14:creationId xmlns:p14="http://schemas.microsoft.com/office/powerpoint/2010/main" val="1665748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92334"/>
            <a:ext cx="8336975" cy="570567"/>
          </a:xfrm>
        </p:spPr>
        <p:txBody>
          <a:bodyPr/>
          <a:lstStyle/>
          <a:p>
            <a:r>
              <a:rPr lang="en-US" dirty="0"/>
              <a:t>User preferences</a:t>
            </a:r>
          </a:p>
        </p:txBody>
      </p:sp>
      <p:sp>
        <p:nvSpPr>
          <p:cNvPr id="3" name="Content Placeholder 2"/>
          <p:cNvSpPr>
            <a:spLocks noGrp="1"/>
          </p:cNvSpPr>
          <p:nvPr>
            <p:ph idx="1"/>
          </p:nvPr>
        </p:nvSpPr>
        <p:spPr>
          <a:xfrm>
            <a:off x="536860" y="1768004"/>
            <a:ext cx="8218257" cy="4233403"/>
          </a:xfrm>
        </p:spPr>
        <p:txBody>
          <a:bodyPr>
            <a:normAutofit/>
          </a:bodyPr>
          <a:lstStyle/>
          <a:p>
            <a:pPr>
              <a:spcAft>
                <a:spcPts val="600"/>
              </a:spcAft>
            </a:pPr>
            <a:r>
              <a:rPr lang="en-US" sz="2000" dirty="0"/>
              <a:t>General Ledger – Online Journal Edit Defaults</a:t>
            </a:r>
          </a:p>
          <a:p>
            <a:pPr lvl="1">
              <a:lnSpc>
                <a:spcPct val="110000"/>
              </a:lnSpc>
              <a:spcBef>
                <a:spcPts val="0"/>
              </a:spcBef>
              <a:spcAft>
                <a:spcPts val="600"/>
              </a:spcAft>
            </a:pPr>
            <a:r>
              <a:rPr lang="en-US" sz="1500" b="1" dirty="0"/>
              <a:t>Re-Edit Previously Edited</a:t>
            </a:r>
            <a:r>
              <a:rPr lang="en-US" sz="1500" dirty="0"/>
              <a:t>:  Select to re-edit journals marked as valid. When this option is deselected, valid journals are not edited again when you run Journal Edit from the Journal Entry page by clicking the Edit button.</a:t>
            </a:r>
          </a:p>
          <a:p>
            <a:pPr lvl="1">
              <a:lnSpc>
                <a:spcPct val="110000"/>
              </a:lnSpc>
              <a:spcBef>
                <a:spcPts val="0"/>
              </a:spcBef>
              <a:spcAft>
                <a:spcPts val="600"/>
              </a:spcAft>
            </a:pPr>
            <a:r>
              <a:rPr lang="en-US" sz="1500" b="1" dirty="0"/>
              <a:t>Mark Journal(s) to Post</a:t>
            </a:r>
            <a:r>
              <a:rPr lang="en-US" sz="1500" dirty="0"/>
              <a:t>: To mark valid journals with a process request status of Post. If this option is not selected, it prevents batch journals from being marked to post. (unchecked)</a:t>
            </a:r>
          </a:p>
          <a:p>
            <a:pPr lvl="2">
              <a:lnSpc>
                <a:spcPct val="110000"/>
              </a:lnSpc>
              <a:spcBef>
                <a:spcPts val="0"/>
              </a:spcBef>
              <a:spcAft>
                <a:spcPts val="600"/>
              </a:spcAft>
            </a:pPr>
            <a:r>
              <a:rPr lang="en-US" sz="1500" dirty="0">
                <a:highlight>
                  <a:srgbClr val="FFFF00"/>
                </a:highlight>
              </a:rPr>
              <a:t>To approve journal entries using PeopleSoft Workflow, you should deselect this option.</a:t>
            </a:r>
          </a:p>
          <a:p>
            <a:pPr lvl="1">
              <a:lnSpc>
                <a:spcPct val="110000"/>
              </a:lnSpc>
              <a:spcBef>
                <a:spcPts val="0"/>
              </a:spcBef>
              <a:spcAft>
                <a:spcPts val="600"/>
              </a:spcAft>
            </a:pPr>
            <a:r>
              <a:rPr lang="en-US" sz="1500" b="1" dirty="0" err="1"/>
              <a:t>Recalc</a:t>
            </a:r>
            <a:r>
              <a:rPr lang="en-US" sz="1500" b="1" dirty="0"/>
              <a:t> Currency Exchange Rates</a:t>
            </a:r>
            <a:r>
              <a:rPr lang="en-US" sz="1500" dirty="0"/>
              <a:t>: Select to reprocess foreign currency conversion at the journal line level.</a:t>
            </a:r>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43</a:t>
            </a:fld>
            <a:endParaRPr lang="en-US" dirty="0"/>
          </a:p>
        </p:txBody>
      </p:sp>
    </p:spTree>
    <p:extLst>
      <p:ext uri="{BB962C8B-B14F-4D97-AF65-F5344CB8AC3E}">
        <p14:creationId xmlns:p14="http://schemas.microsoft.com/office/powerpoint/2010/main" val="1183583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76888"/>
            <a:ext cx="8336975" cy="570567"/>
          </a:xfrm>
        </p:spPr>
        <p:txBody>
          <a:bodyPr/>
          <a:lstStyle/>
          <a:p>
            <a:r>
              <a:rPr lang="en-US" dirty="0"/>
              <a:t>User preferences</a:t>
            </a:r>
          </a:p>
        </p:txBody>
      </p:sp>
      <p:sp>
        <p:nvSpPr>
          <p:cNvPr id="3" name="Content Placeholder 2"/>
          <p:cNvSpPr>
            <a:spLocks noGrp="1"/>
          </p:cNvSpPr>
          <p:nvPr>
            <p:ph idx="1"/>
          </p:nvPr>
        </p:nvSpPr>
        <p:spPr>
          <a:xfrm>
            <a:off x="536860" y="1747455"/>
            <a:ext cx="8336975" cy="4974021"/>
          </a:xfrm>
        </p:spPr>
        <p:txBody>
          <a:bodyPr>
            <a:normAutofit/>
          </a:bodyPr>
          <a:lstStyle/>
          <a:p>
            <a:r>
              <a:rPr lang="en-US" sz="2000" dirty="0"/>
              <a:t>General Ledger – Journal Post Defaults</a:t>
            </a:r>
          </a:p>
          <a:p>
            <a:pPr lvl="1"/>
            <a:r>
              <a:rPr lang="en-US" sz="1600" b="1" dirty="0"/>
              <a:t>Skip Open Item Reconciliation</a:t>
            </a:r>
            <a:r>
              <a:rPr lang="en-US" sz="1600" dirty="0"/>
              <a:t>: Select to bypass open items for a specific user ID during the online journal post process, allowing the user to reconcile the open items at a later time by using the Open Item Maintenance page.</a:t>
            </a:r>
          </a:p>
          <a:p>
            <a:pPr lvl="1"/>
            <a:r>
              <a:rPr lang="en-US" sz="1600" b="1" dirty="0"/>
              <a:t>Skip Summary Ledger Update</a:t>
            </a:r>
            <a:r>
              <a:rPr lang="en-US" sz="1600" dirty="0"/>
              <a:t>: Select to bypass summary ledger updates for a specific user ID during the online journal post process.</a:t>
            </a:r>
          </a:p>
          <a:p>
            <a:pPr lvl="1"/>
            <a:r>
              <a:rPr lang="en-US" sz="1600" b="1" dirty="0"/>
              <a:t>Skip Essbase Incremental Load</a:t>
            </a:r>
            <a:r>
              <a:rPr lang="en-US" sz="1600" dirty="0"/>
              <a:t>:  Select to bypass the Essbase Incremental Load for a specific user ID during the online journal post process.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44</a:t>
            </a:fld>
            <a:endParaRPr lang="en-US" dirty="0"/>
          </a:p>
        </p:txBody>
      </p:sp>
    </p:spTree>
    <p:extLst>
      <p:ext uri="{BB962C8B-B14F-4D97-AF65-F5344CB8AC3E}">
        <p14:creationId xmlns:p14="http://schemas.microsoft.com/office/powerpoint/2010/main" val="1740429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56339"/>
            <a:ext cx="8336975" cy="570567"/>
          </a:xfrm>
        </p:spPr>
        <p:txBody>
          <a:bodyPr/>
          <a:lstStyle/>
          <a:p>
            <a:r>
              <a:rPr lang="en-US" dirty="0"/>
              <a:t>User preferences</a:t>
            </a:r>
          </a:p>
        </p:txBody>
      </p:sp>
      <p:sp>
        <p:nvSpPr>
          <p:cNvPr id="3" name="Content Placeholder 2"/>
          <p:cNvSpPr>
            <a:spLocks noGrp="1"/>
          </p:cNvSpPr>
          <p:nvPr>
            <p:ph idx="1"/>
          </p:nvPr>
        </p:nvSpPr>
        <p:spPr>
          <a:xfrm>
            <a:off x="536860" y="1726906"/>
            <a:ext cx="8336975" cy="4994569"/>
          </a:xfrm>
        </p:spPr>
        <p:txBody>
          <a:bodyPr>
            <a:normAutofit/>
          </a:bodyPr>
          <a:lstStyle/>
          <a:p>
            <a:r>
              <a:rPr lang="en-US" sz="2000" dirty="0"/>
              <a:t>General Ledger – Budget Post Options</a:t>
            </a:r>
          </a:p>
          <a:p>
            <a:pPr lvl="1"/>
            <a:r>
              <a:rPr lang="en-US" sz="1500" b="1" dirty="0"/>
              <a:t>Skip Entry Event Processing</a:t>
            </a:r>
            <a:r>
              <a:rPr lang="en-US" sz="1500" dirty="0"/>
              <a:t>:  Select to enable a specific user to post the budget that is associated with a journal entry or allocation without generating entry events through the Entry Event Processor. This may occur when an error occurs in a transaction; however, the entry event processing is correct.</a:t>
            </a:r>
          </a:p>
          <a:p>
            <a:pPr lvl="1"/>
            <a:r>
              <a:rPr lang="en-US" sz="1500" b="1" dirty="0"/>
              <a:t>Parent Budget Generation</a:t>
            </a:r>
            <a:r>
              <a:rPr lang="en-US" sz="1500" dirty="0"/>
              <a:t>: Select to enable a specific user to generate parent budget impacts when posting child budget journals. This option determines how the Generate Parent Budget(s) option on the Commitment Control - Budget Journals - Enter Budget Journals - Budget Header page acts. Available options are:</a:t>
            </a:r>
          </a:p>
          <a:p>
            <a:pPr lvl="2"/>
            <a:r>
              <a:rPr lang="en-US" sz="1500" b="1" dirty="0">
                <a:highlight>
                  <a:srgbClr val="FFFF00"/>
                </a:highlight>
              </a:rPr>
              <a:t>Always Generate</a:t>
            </a:r>
            <a:r>
              <a:rPr lang="en-US" sz="1500" dirty="0"/>
              <a:t>: Select this option to always generate parent budget impacts. When this option is selected, the Generate Parent Budget(s) option on the Budget Header page is also selected and the field is unavailable and cannot be changed.</a:t>
            </a:r>
          </a:p>
          <a:p>
            <a:pPr lvl="2"/>
            <a:r>
              <a:rPr lang="en-US" sz="1500" dirty="0"/>
              <a:t>Never Generate: Select this option to not generate parent budget impacts. When you select this option, the Generate Parent Budget(s) option on the Budget Header page is deselected and the field is unavailable and cannot be changed.</a:t>
            </a:r>
          </a:p>
          <a:p>
            <a:pPr lvl="2"/>
            <a:r>
              <a:rPr lang="en-US" sz="1500" dirty="0"/>
              <a:t>User Specified: Select this option to choose whether to generate parent budget impacts for each budget journal. When you select this option, the Generate Parent Budget(s) option on the Budget Header page is available for you to choose.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45</a:t>
            </a:fld>
            <a:endParaRPr lang="en-US" dirty="0"/>
          </a:p>
        </p:txBody>
      </p:sp>
    </p:spTree>
    <p:extLst>
      <p:ext uri="{BB962C8B-B14F-4D97-AF65-F5344CB8AC3E}">
        <p14:creationId xmlns:p14="http://schemas.microsoft.com/office/powerpoint/2010/main" val="3541834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5" y="1062464"/>
            <a:ext cx="8336975" cy="797070"/>
          </a:xfrm>
        </p:spPr>
        <p:txBody>
          <a:bodyPr/>
          <a:lstStyle/>
          <a:p>
            <a:r>
              <a:rPr lang="en-US" dirty="0"/>
              <a:t>User preferences</a:t>
            </a:r>
          </a:p>
        </p:txBody>
      </p:sp>
      <p:sp>
        <p:nvSpPr>
          <p:cNvPr id="3" name="Content Placeholder 2"/>
          <p:cNvSpPr>
            <a:spLocks noGrp="1"/>
          </p:cNvSpPr>
          <p:nvPr>
            <p:ph idx="1"/>
          </p:nvPr>
        </p:nvSpPr>
        <p:spPr>
          <a:xfrm>
            <a:off x="773599" y="1623317"/>
            <a:ext cx="8370401" cy="4860610"/>
          </a:xfrm>
        </p:spPr>
        <p:txBody>
          <a:bodyPr>
            <a:normAutofit/>
          </a:bodyPr>
          <a:lstStyle/>
          <a:p>
            <a:r>
              <a:rPr lang="en-US" dirty="0"/>
              <a:t>User Preferences – PayCycle</a:t>
            </a:r>
          </a:p>
          <a:p>
            <a:pPr lvl="1"/>
            <a:r>
              <a:rPr lang="en-US" sz="1800" b="1" dirty="0"/>
              <a:t>Server File Destination </a:t>
            </a:r>
            <a:r>
              <a:rPr lang="en-US" sz="1800" dirty="0"/>
              <a:t>specifies the destination of bank files.</a:t>
            </a:r>
          </a:p>
          <a:p>
            <a:pPr lvl="1"/>
            <a:r>
              <a:rPr lang="en-US" sz="1800" b="1" dirty="0"/>
              <a:t>Email ID </a:t>
            </a:r>
            <a:r>
              <a:rPr lang="en-US" sz="1800" dirty="0"/>
              <a:t>is linked to the pay cycle criteria for an ACH pay cycle and is used to send out notifications. It can be set to a group email such as accountspayable@sbctc.edu or an individual email, however only ONE user in the system can be tied to this user preference. </a:t>
            </a:r>
          </a:p>
        </p:txBody>
      </p:sp>
      <p:sp>
        <p:nvSpPr>
          <p:cNvPr id="5" name="Slide Number Placeholder 4"/>
          <p:cNvSpPr>
            <a:spLocks noGrp="1"/>
          </p:cNvSpPr>
          <p:nvPr>
            <p:ph type="sldNum" sz="quarter" idx="12"/>
          </p:nvPr>
        </p:nvSpPr>
        <p:spPr/>
        <p:txBody>
          <a:bodyPr/>
          <a:lstStyle/>
          <a:p>
            <a:fld id="{64336152-522D-534E-A387-BE770A7CAF94}" type="slidenum">
              <a:rPr lang="en-US" smtClean="0"/>
              <a:pPr/>
              <a:t>46</a:t>
            </a:fld>
            <a:endParaRPr lang="en-US" dirty="0"/>
          </a:p>
        </p:txBody>
      </p:sp>
      <p:pic>
        <p:nvPicPr>
          <p:cNvPr id="6" name="Picture 5">
            <a:extLst>
              <a:ext uri="{FF2B5EF4-FFF2-40B4-BE49-F238E27FC236}">
                <a16:creationId xmlns:a16="http://schemas.microsoft.com/office/drawing/2014/main" id="{24AA8B7E-D058-4437-A907-FEEB400BB8F8}"/>
              </a:ext>
            </a:extLst>
          </p:cNvPr>
          <p:cNvPicPr>
            <a:picLocks noChangeAspect="1"/>
          </p:cNvPicPr>
          <p:nvPr/>
        </p:nvPicPr>
        <p:blipFill>
          <a:blip r:embed="rId2"/>
          <a:stretch>
            <a:fillRect/>
          </a:stretch>
        </p:blipFill>
        <p:spPr>
          <a:xfrm>
            <a:off x="1530208" y="3725421"/>
            <a:ext cx="6683490" cy="2546091"/>
          </a:xfrm>
          <a:prstGeom prst="rect">
            <a:avLst/>
          </a:prstGeom>
        </p:spPr>
      </p:pic>
    </p:spTree>
    <p:extLst>
      <p:ext uri="{BB962C8B-B14F-4D97-AF65-F5344CB8AC3E}">
        <p14:creationId xmlns:p14="http://schemas.microsoft.com/office/powerpoint/2010/main" val="1325724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35063"/>
            <a:ext cx="8336975" cy="797070"/>
          </a:xfrm>
        </p:spPr>
        <p:txBody>
          <a:bodyPr/>
          <a:lstStyle/>
          <a:p>
            <a:r>
              <a:rPr lang="en-US" dirty="0"/>
              <a:t>User preferences</a:t>
            </a:r>
          </a:p>
        </p:txBody>
      </p:sp>
      <p:sp>
        <p:nvSpPr>
          <p:cNvPr id="3" name="Content Placeholder 2"/>
          <p:cNvSpPr>
            <a:spLocks noGrp="1"/>
          </p:cNvSpPr>
          <p:nvPr>
            <p:ph idx="1"/>
          </p:nvPr>
        </p:nvSpPr>
        <p:spPr>
          <a:xfrm>
            <a:off x="536860" y="1684962"/>
            <a:ext cx="8336975" cy="5036513"/>
          </a:xfrm>
        </p:spPr>
        <p:txBody>
          <a:bodyPr>
            <a:normAutofit/>
          </a:bodyPr>
          <a:lstStyle/>
          <a:p>
            <a:r>
              <a:rPr lang="en-US" dirty="0"/>
              <a:t>User Preferences – Receivables Data Entry 1</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47</a:t>
            </a:fld>
            <a:endParaRPr lang="en-US" dirty="0"/>
          </a:p>
        </p:txBody>
      </p:sp>
      <p:pic>
        <p:nvPicPr>
          <p:cNvPr id="4" name="Picture 3">
            <a:extLst>
              <a:ext uri="{FF2B5EF4-FFF2-40B4-BE49-F238E27FC236}">
                <a16:creationId xmlns:a16="http://schemas.microsoft.com/office/drawing/2014/main" id="{9A617EFF-707A-4CB5-9BD1-D6AAAC15B4D6}"/>
              </a:ext>
            </a:extLst>
          </p:cNvPr>
          <p:cNvPicPr>
            <a:picLocks noChangeAspect="1"/>
          </p:cNvPicPr>
          <p:nvPr/>
        </p:nvPicPr>
        <p:blipFill>
          <a:blip r:embed="rId2"/>
          <a:stretch>
            <a:fillRect/>
          </a:stretch>
        </p:blipFill>
        <p:spPr>
          <a:xfrm>
            <a:off x="1768775" y="2309039"/>
            <a:ext cx="5606450" cy="3788358"/>
          </a:xfrm>
          <a:prstGeom prst="rect">
            <a:avLst/>
          </a:prstGeom>
        </p:spPr>
      </p:pic>
    </p:spTree>
    <p:extLst>
      <p:ext uri="{BB962C8B-B14F-4D97-AF65-F5344CB8AC3E}">
        <p14:creationId xmlns:p14="http://schemas.microsoft.com/office/powerpoint/2010/main" val="1648321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533561"/>
          </a:xfrm>
        </p:spPr>
        <p:txBody>
          <a:bodyPr/>
          <a:lstStyle/>
          <a:p>
            <a:r>
              <a:rPr lang="en-US" dirty="0"/>
              <a:t>User preferences</a:t>
            </a:r>
          </a:p>
        </p:txBody>
      </p:sp>
      <p:sp>
        <p:nvSpPr>
          <p:cNvPr id="3" name="Content Placeholder 2"/>
          <p:cNvSpPr>
            <a:spLocks noGrp="1"/>
          </p:cNvSpPr>
          <p:nvPr>
            <p:ph idx="1"/>
          </p:nvPr>
        </p:nvSpPr>
        <p:spPr>
          <a:xfrm>
            <a:off x="536860" y="1684962"/>
            <a:ext cx="8336975" cy="5036513"/>
          </a:xfrm>
        </p:spPr>
        <p:txBody>
          <a:bodyPr>
            <a:normAutofit/>
          </a:bodyPr>
          <a:lstStyle/>
          <a:p>
            <a:r>
              <a:rPr lang="en-US" dirty="0"/>
              <a:t>Receivables Data Entry 1</a:t>
            </a:r>
          </a:p>
          <a:p>
            <a:pPr lvl="1"/>
            <a:r>
              <a:rPr lang="en-US" b="1" dirty="0"/>
              <a:t>Default Business Units</a:t>
            </a:r>
            <a:r>
              <a:rPr lang="en-US" dirty="0"/>
              <a:t>: Used to define the default group unit, deposit unit, and address that is associated with a user.</a:t>
            </a:r>
          </a:p>
          <a:p>
            <a:pPr lvl="2"/>
            <a:r>
              <a:rPr lang="en-US" dirty="0"/>
              <a:t>Group Unit and Deposit Unit : Enter values that become the user's default values for business units. Although the user can override these default values, you can minimize data entry by entering the user's most frequently used business unit. The system uses the group unit and deposit unit as the default business unit for online pending groups, deposits, and worksheets. </a:t>
            </a:r>
          </a:p>
          <a:p>
            <a:pPr lvl="2"/>
            <a:r>
              <a:rPr lang="en-US" dirty="0"/>
              <a:t>Use the address fields to store addresses for follow up letters. The address information that you enter on this page is not validated against any table.</a:t>
            </a:r>
          </a:p>
          <a:p>
            <a:pPr lvl="2"/>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48</a:t>
            </a:fld>
            <a:endParaRPr lang="en-US" dirty="0"/>
          </a:p>
        </p:txBody>
      </p:sp>
    </p:spTree>
    <p:extLst>
      <p:ext uri="{BB962C8B-B14F-4D97-AF65-F5344CB8AC3E}">
        <p14:creationId xmlns:p14="http://schemas.microsoft.com/office/powerpoint/2010/main" val="3360931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202031"/>
            <a:ext cx="8336975" cy="797070"/>
          </a:xfrm>
        </p:spPr>
        <p:txBody>
          <a:bodyPr/>
          <a:lstStyle/>
          <a:p>
            <a:r>
              <a:rPr lang="en-US" dirty="0"/>
              <a:t>User preferences</a:t>
            </a:r>
          </a:p>
        </p:txBody>
      </p:sp>
      <p:sp>
        <p:nvSpPr>
          <p:cNvPr id="3" name="Content Placeholder 2"/>
          <p:cNvSpPr>
            <a:spLocks noGrp="1"/>
          </p:cNvSpPr>
          <p:nvPr>
            <p:ph idx="1"/>
          </p:nvPr>
        </p:nvSpPr>
        <p:spPr>
          <a:xfrm>
            <a:off x="536860" y="1777430"/>
            <a:ext cx="8336975" cy="4944046"/>
          </a:xfrm>
        </p:spPr>
        <p:txBody>
          <a:bodyPr>
            <a:normAutofit/>
          </a:bodyPr>
          <a:lstStyle/>
          <a:p>
            <a:r>
              <a:rPr lang="en-US" dirty="0"/>
              <a:t>Receivables Data Entry 2</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49</a:t>
            </a:fld>
            <a:endParaRPr lang="en-US" dirty="0"/>
          </a:p>
        </p:txBody>
      </p:sp>
      <p:pic>
        <p:nvPicPr>
          <p:cNvPr id="6" name="Picture 5">
            <a:extLst>
              <a:ext uri="{FF2B5EF4-FFF2-40B4-BE49-F238E27FC236}">
                <a16:creationId xmlns:a16="http://schemas.microsoft.com/office/drawing/2014/main" id="{1FA763F7-93EB-4062-98D6-5B94F3D2A6C4}"/>
              </a:ext>
            </a:extLst>
          </p:cNvPr>
          <p:cNvPicPr>
            <a:picLocks noChangeAspect="1"/>
          </p:cNvPicPr>
          <p:nvPr/>
        </p:nvPicPr>
        <p:blipFill>
          <a:blip r:embed="rId2"/>
          <a:stretch>
            <a:fillRect/>
          </a:stretch>
        </p:blipFill>
        <p:spPr>
          <a:xfrm>
            <a:off x="1223845" y="2364946"/>
            <a:ext cx="6430401" cy="3864499"/>
          </a:xfrm>
          <a:prstGeom prst="rect">
            <a:avLst/>
          </a:prstGeom>
        </p:spPr>
      </p:pic>
    </p:spTree>
    <p:extLst>
      <p:ext uri="{BB962C8B-B14F-4D97-AF65-F5344CB8AC3E}">
        <p14:creationId xmlns:p14="http://schemas.microsoft.com/office/powerpoint/2010/main" val="200072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211570"/>
            <a:ext cx="8336975" cy="532389"/>
          </a:xfrm>
        </p:spPr>
        <p:txBody>
          <a:bodyPr>
            <a:normAutofit fontScale="90000"/>
          </a:bodyPr>
          <a:lstStyle/>
          <a:p>
            <a:r>
              <a:rPr lang="en-US" dirty="0"/>
              <a:t>USER Role ADMINISTRATION</a:t>
            </a:r>
          </a:p>
        </p:txBody>
      </p:sp>
      <p:pic>
        <p:nvPicPr>
          <p:cNvPr id="7" name="Content Placeholder 6">
            <a:extLst>
              <a:ext uri="{FF2B5EF4-FFF2-40B4-BE49-F238E27FC236}">
                <a16:creationId xmlns:a16="http://schemas.microsoft.com/office/drawing/2014/main" id="{47CA12D0-DC5A-4CBC-8A0C-EE7518E2FE0C}"/>
              </a:ext>
            </a:extLst>
          </p:cNvPr>
          <p:cNvPicPr>
            <a:picLocks noGrp="1" noChangeAspect="1"/>
          </p:cNvPicPr>
          <p:nvPr>
            <p:ph idx="1"/>
          </p:nvPr>
        </p:nvPicPr>
        <p:blipFill>
          <a:blip r:embed="rId2"/>
          <a:stretch>
            <a:fillRect/>
          </a:stretch>
        </p:blipFill>
        <p:spPr>
          <a:xfrm>
            <a:off x="841448" y="2252758"/>
            <a:ext cx="6806962" cy="4141713"/>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64336152-522D-534E-A387-BE770A7CAF94}" type="slidenum">
              <a:rPr lang="en-US" smtClean="0"/>
              <a:pPr/>
              <a:t>5</a:t>
            </a:fld>
            <a:endParaRPr lang="en-US" dirty="0"/>
          </a:p>
        </p:txBody>
      </p:sp>
      <p:sp>
        <p:nvSpPr>
          <p:cNvPr id="8" name="TextBox 7">
            <a:extLst>
              <a:ext uri="{FF2B5EF4-FFF2-40B4-BE49-F238E27FC236}">
                <a16:creationId xmlns:a16="http://schemas.microsoft.com/office/drawing/2014/main" id="{F12C69F5-9674-45BA-B27D-F2B97CB32291}"/>
              </a:ext>
            </a:extLst>
          </p:cNvPr>
          <p:cNvSpPr txBox="1"/>
          <p:nvPr/>
        </p:nvSpPr>
        <p:spPr>
          <a:xfrm>
            <a:off x="536859" y="1680160"/>
            <a:ext cx="6080757" cy="523220"/>
          </a:xfrm>
          <a:prstGeom prst="rect">
            <a:avLst/>
          </a:prstGeom>
          <a:noFill/>
        </p:spPr>
        <p:txBody>
          <a:bodyPr wrap="square" rtlCol="0">
            <a:spAutoFit/>
          </a:bodyPr>
          <a:lstStyle/>
          <a:p>
            <a:r>
              <a:rPr lang="en-US" sz="2800" dirty="0">
                <a:solidFill>
                  <a:srgbClr val="FF0000"/>
                </a:solidFill>
              </a:rPr>
              <a:t>*New*</a:t>
            </a:r>
            <a:r>
              <a:rPr lang="en-US" sz="2800" dirty="0"/>
              <a:t> Security Roles added to QRG’s</a:t>
            </a:r>
          </a:p>
        </p:txBody>
      </p:sp>
      <p:pic>
        <p:nvPicPr>
          <p:cNvPr id="9" name="Picture 8">
            <a:extLst>
              <a:ext uri="{FF2B5EF4-FFF2-40B4-BE49-F238E27FC236}">
                <a16:creationId xmlns:a16="http://schemas.microsoft.com/office/drawing/2014/main" id="{146296C6-C7DF-4246-AE7C-E77E6EC931A7}"/>
              </a:ext>
            </a:extLst>
          </p:cNvPr>
          <p:cNvPicPr>
            <a:picLocks noChangeAspect="1"/>
          </p:cNvPicPr>
          <p:nvPr/>
        </p:nvPicPr>
        <p:blipFill>
          <a:blip r:embed="rId3"/>
          <a:stretch>
            <a:fillRect/>
          </a:stretch>
        </p:blipFill>
        <p:spPr>
          <a:xfrm>
            <a:off x="6837658" y="1699724"/>
            <a:ext cx="1621503" cy="1056691"/>
          </a:xfrm>
          <a:prstGeom prst="rect">
            <a:avLst/>
          </a:prstGeom>
          <a:ln>
            <a:noFill/>
          </a:ln>
        </p:spPr>
      </p:pic>
    </p:spTree>
    <p:extLst>
      <p:ext uri="{BB962C8B-B14F-4D97-AF65-F5344CB8AC3E}">
        <p14:creationId xmlns:p14="http://schemas.microsoft.com/office/powerpoint/2010/main" val="1366029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59154"/>
            <a:ext cx="8336975" cy="797070"/>
          </a:xfrm>
        </p:spPr>
        <p:txBody>
          <a:bodyPr/>
          <a:lstStyle/>
          <a:p>
            <a:r>
              <a:rPr lang="en-US" dirty="0"/>
              <a:t>User preferences</a:t>
            </a:r>
          </a:p>
        </p:txBody>
      </p:sp>
      <p:sp>
        <p:nvSpPr>
          <p:cNvPr id="3" name="Content Placeholder 2"/>
          <p:cNvSpPr>
            <a:spLocks noGrp="1"/>
          </p:cNvSpPr>
          <p:nvPr>
            <p:ph idx="1"/>
          </p:nvPr>
        </p:nvSpPr>
        <p:spPr>
          <a:xfrm>
            <a:off x="536860" y="1695237"/>
            <a:ext cx="8336975" cy="4788690"/>
          </a:xfrm>
        </p:spPr>
        <p:txBody>
          <a:bodyPr>
            <a:normAutofit fontScale="85000" lnSpcReduction="20000"/>
          </a:bodyPr>
          <a:lstStyle/>
          <a:p>
            <a:r>
              <a:rPr lang="en-US" dirty="0"/>
              <a:t>Receivables Data Entry 2</a:t>
            </a:r>
          </a:p>
          <a:p>
            <a:pPr lvl="1"/>
            <a:r>
              <a:rPr lang="en-US" sz="2800" b="1" dirty="0"/>
              <a:t>Payment Worksheet</a:t>
            </a:r>
            <a:r>
              <a:rPr lang="en-US" sz="2800" dirty="0"/>
              <a:t> - Used to specify write-off tolerances and discount tolerances.</a:t>
            </a:r>
          </a:p>
          <a:p>
            <a:pPr marL="914400" lvl="2" indent="0">
              <a:spcBef>
                <a:spcPts val="600"/>
              </a:spcBef>
              <a:spcAft>
                <a:spcPts val="600"/>
              </a:spcAft>
              <a:buNone/>
            </a:pPr>
            <a:r>
              <a:rPr lang="en-US" dirty="0"/>
              <a:t>•</a:t>
            </a:r>
            <a:r>
              <a:rPr lang="en-US" sz="1900" b="1" dirty="0"/>
              <a:t>Discount Tolerance Percent and Discount Tolerance</a:t>
            </a:r>
            <a:r>
              <a:rPr lang="en-US" sz="1900" dirty="0"/>
              <a:t>: Enter the percent and amount to use to calculate the discount tolerance. These tolerances enable the user to enter an unearned discount amount that is less than or equal to the value that you enter. Enter the additional percentage that the user can add to the payment terms.</a:t>
            </a:r>
          </a:p>
          <a:p>
            <a:pPr marL="914400" lvl="2" indent="0">
              <a:spcBef>
                <a:spcPts val="600"/>
              </a:spcBef>
              <a:spcAft>
                <a:spcPts val="600"/>
              </a:spcAft>
              <a:buNone/>
            </a:pPr>
            <a:r>
              <a:rPr lang="en-US" sz="1900" dirty="0"/>
              <a:t>For example, if an item is 700.00 and the discount terms are 2 percent for 10/Net30, the normal discount would be 14.00. If you enter 10 in the percent field, the user can take up to an additional 10 percent of the discount amount, which is 1.40. The total discount would be 15.40. However, the total discount can never be more than the value in the amount field.</a:t>
            </a:r>
          </a:p>
          <a:p>
            <a:pPr marL="914400" lvl="2" indent="0">
              <a:spcBef>
                <a:spcPts val="600"/>
              </a:spcBef>
              <a:spcAft>
                <a:spcPts val="600"/>
              </a:spcAft>
              <a:buNone/>
            </a:pPr>
            <a:r>
              <a:rPr lang="en-US" sz="1900" dirty="0"/>
              <a:t>•</a:t>
            </a:r>
            <a:r>
              <a:rPr lang="en-US" sz="1900" b="1" dirty="0"/>
              <a:t>Write-Off Percent Under, Underpayment Write-Off, Write-Off Percent Over and Overpayment Write-Off</a:t>
            </a:r>
            <a:r>
              <a:rPr lang="en-US" sz="1900" dirty="0"/>
              <a:t>: Enter the percent and amount that define the maximum write-off for underpayments and overpayments. These values apply only to write-offs (such as Entry Types WAU and WAO). These values do not apply to adjustments or deductions associated with overpayments or underpayments (these are not write-offs). The user can enter a write-off amount as long as the amount does not exceed the specified write-off percentage of the payment.</a:t>
            </a:r>
          </a:p>
          <a:p>
            <a:pPr marL="914400" lvl="2" indent="0">
              <a:spcBef>
                <a:spcPts val="600"/>
              </a:spcBef>
              <a:spcAft>
                <a:spcPts val="600"/>
              </a:spcAft>
              <a:buNone/>
            </a:pPr>
            <a:r>
              <a:rPr lang="en-US" sz="1900" dirty="0"/>
              <a:t>•</a:t>
            </a:r>
            <a:r>
              <a:rPr lang="en-US" sz="1900" b="1" dirty="0"/>
              <a:t>Item Write-Off</a:t>
            </a:r>
            <a:r>
              <a:rPr lang="en-US" sz="1900" dirty="0"/>
              <a:t>: Enter the highest amount that this user can write off when the user writes off an amount for an individual item on a payment worksheet</a:t>
            </a:r>
            <a:r>
              <a:rPr lang="en-US" dirty="0"/>
              <a:t>.</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50</a:t>
            </a:fld>
            <a:endParaRPr lang="en-US" dirty="0"/>
          </a:p>
        </p:txBody>
      </p:sp>
    </p:spTree>
    <p:extLst>
      <p:ext uri="{BB962C8B-B14F-4D97-AF65-F5344CB8AC3E}">
        <p14:creationId xmlns:p14="http://schemas.microsoft.com/office/powerpoint/2010/main" val="2516712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69208"/>
            <a:ext cx="8336975" cy="554109"/>
          </a:xfrm>
        </p:spPr>
        <p:txBody>
          <a:bodyPr/>
          <a:lstStyle/>
          <a:p>
            <a:r>
              <a:rPr lang="en-US" dirty="0"/>
              <a:t>User preferences</a:t>
            </a:r>
          </a:p>
        </p:txBody>
      </p:sp>
      <p:sp>
        <p:nvSpPr>
          <p:cNvPr id="3" name="Content Placeholder 2"/>
          <p:cNvSpPr>
            <a:spLocks noGrp="1"/>
          </p:cNvSpPr>
          <p:nvPr>
            <p:ph idx="1"/>
          </p:nvPr>
        </p:nvSpPr>
        <p:spPr>
          <a:xfrm>
            <a:off x="536860" y="1705510"/>
            <a:ext cx="8336975" cy="5015965"/>
          </a:xfrm>
        </p:spPr>
        <p:txBody>
          <a:bodyPr>
            <a:normAutofit fontScale="62500" lnSpcReduction="20000"/>
          </a:bodyPr>
          <a:lstStyle/>
          <a:p>
            <a:r>
              <a:rPr lang="en-US" dirty="0"/>
              <a:t>Receivables Data Entry 2</a:t>
            </a:r>
          </a:p>
          <a:p>
            <a:pPr lvl="1"/>
            <a:r>
              <a:rPr lang="en-US" sz="2800" b="1" dirty="0"/>
              <a:t>Maintenance Worksheet</a:t>
            </a:r>
          </a:p>
          <a:p>
            <a:pPr lvl="2">
              <a:lnSpc>
                <a:spcPct val="120000"/>
              </a:lnSpc>
              <a:spcBef>
                <a:spcPts val="600"/>
              </a:spcBef>
              <a:spcAft>
                <a:spcPts val="600"/>
              </a:spcAft>
            </a:pPr>
            <a:r>
              <a:rPr lang="en-US" sz="2200" b="1" dirty="0"/>
              <a:t>Max Write Off </a:t>
            </a:r>
            <a:r>
              <a:rPr lang="en-US" sz="2200" dirty="0"/>
              <a:t>(maximum write-off):  Enter the maximum amount that the user can write off for either an individual item or for the remaining balance for a normal group or match group. The user can write off an amount below the maximum amount as long as it does not exceed the percentage of the original amount for the item. For example, if you enter an amount of 25.00, the user can write off amounts up to 25.00. However, if you enter a maximum write-off percentage of 10 percent, and the total original amount of an item is 240.00, the user cannot write off more than 24.00.  For no limit, enter all 9s.</a:t>
            </a:r>
          </a:p>
          <a:p>
            <a:pPr lvl="2">
              <a:lnSpc>
                <a:spcPct val="120000"/>
              </a:lnSpc>
              <a:spcBef>
                <a:spcPts val="600"/>
              </a:spcBef>
              <a:spcAft>
                <a:spcPts val="600"/>
              </a:spcAft>
            </a:pPr>
            <a:r>
              <a:rPr lang="en-US" sz="2200" b="1" dirty="0"/>
              <a:t>Max Refund </a:t>
            </a:r>
            <a:r>
              <a:rPr lang="en-US" sz="2200" dirty="0"/>
              <a:t>(maximum refund): Enter the maximum refund amount that a user can create.</a:t>
            </a:r>
          </a:p>
          <a:p>
            <a:pPr lvl="2">
              <a:lnSpc>
                <a:spcPct val="120000"/>
              </a:lnSpc>
              <a:spcBef>
                <a:spcPts val="600"/>
              </a:spcBef>
              <a:spcAft>
                <a:spcPts val="600"/>
              </a:spcAft>
            </a:pPr>
            <a:r>
              <a:rPr lang="en-US" sz="2200" b="1" dirty="0"/>
              <a:t>Write-off Days</a:t>
            </a:r>
            <a:r>
              <a:rPr lang="en-US" sz="2200" dirty="0"/>
              <a:t>:  Enter the minimum age of an item before a user can write it off on the maintenance worksheet. For no limit, enter 0.</a:t>
            </a:r>
          </a:p>
          <a:p>
            <a:pPr lvl="2">
              <a:lnSpc>
                <a:spcPct val="120000"/>
              </a:lnSpc>
              <a:spcBef>
                <a:spcPts val="600"/>
              </a:spcBef>
              <a:spcAft>
                <a:spcPts val="600"/>
              </a:spcAft>
            </a:pPr>
            <a:r>
              <a:rPr lang="en-US" sz="2200" dirty="0"/>
              <a:t>Max WO Percent (maximum write-off percent):  Enter the maximum percentage of an item that this user can write off. For no limit, enter 100.</a:t>
            </a:r>
          </a:p>
          <a:p>
            <a:pPr lvl="2">
              <a:lnSpc>
                <a:spcPct val="120000"/>
              </a:lnSpc>
              <a:spcBef>
                <a:spcPts val="600"/>
              </a:spcBef>
              <a:spcAft>
                <a:spcPts val="600"/>
              </a:spcAft>
            </a:pPr>
            <a:r>
              <a:rPr lang="en-US" sz="2200" b="1" dirty="0"/>
              <a:t>Override Write off Tolerance</a:t>
            </a:r>
            <a:r>
              <a:rPr lang="en-US" sz="2200" dirty="0"/>
              <a:t>: Select to enable the user to write off items or amounts that do not meet the write-off tolerances that are defined for the business unit, customer, or entry reason as long as the write-off meets the user's write-off tolerances. If the user's write-off action exceeds the tolerances in the business unit, customer, or entry reason levels, the system issues only a warning. </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51</a:t>
            </a:fld>
            <a:endParaRPr lang="en-US" dirty="0"/>
          </a:p>
        </p:txBody>
      </p:sp>
    </p:spTree>
    <p:extLst>
      <p:ext uri="{BB962C8B-B14F-4D97-AF65-F5344CB8AC3E}">
        <p14:creationId xmlns:p14="http://schemas.microsoft.com/office/powerpoint/2010/main" val="1353025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84302"/>
            <a:ext cx="8336975" cy="562305"/>
          </a:xfrm>
        </p:spPr>
        <p:txBody>
          <a:bodyPr/>
          <a:lstStyle/>
          <a:p>
            <a:r>
              <a:rPr lang="en-US" dirty="0"/>
              <a:t>User preferences</a:t>
            </a:r>
          </a:p>
        </p:txBody>
      </p:sp>
      <p:sp>
        <p:nvSpPr>
          <p:cNvPr id="3" name="Content Placeholder 2"/>
          <p:cNvSpPr>
            <a:spLocks noGrp="1"/>
          </p:cNvSpPr>
          <p:nvPr>
            <p:ph idx="1"/>
          </p:nvPr>
        </p:nvSpPr>
        <p:spPr>
          <a:xfrm>
            <a:off x="536860" y="1828800"/>
            <a:ext cx="8336975" cy="4892675"/>
          </a:xfrm>
        </p:spPr>
        <p:txBody>
          <a:bodyPr>
            <a:normAutofit/>
          </a:bodyPr>
          <a:lstStyle/>
          <a:p>
            <a:r>
              <a:rPr lang="en-US" dirty="0"/>
              <a:t>Procurement</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52</a:t>
            </a:fld>
            <a:endParaRPr lang="en-US" dirty="0"/>
          </a:p>
        </p:txBody>
      </p:sp>
      <p:pic>
        <p:nvPicPr>
          <p:cNvPr id="4" name="Picture 3">
            <a:extLst>
              <a:ext uri="{FF2B5EF4-FFF2-40B4-BE49-F238E27FC236}">
                <a16:creationId xmlns:a16="http://schemas.microsoft.com/office/drawing/2014/main" id="{0D18320D-2FDE-4174-85B1-18BFD2E43A39}"/>
              </a:ext>
            </a:extLst>
          </p:cNvPr>
          <p:cNvPicPr>
            <a:picLocks noChangeAspect="1"/>
          </p:cNvPicPr>
          <p:nvPr/>
        </p:nvPicPr>
        <p:blipFill>
          <a:blip r:embed="rId2"/>
          <a:stretch>
            <a:fillRect/>
          </a:stretch>
        </p:blipFill>
        <p:spPr>
          <a:xfrm>
            <a:off x="932475" y="2393390"/>
            <a:ext cx="7279050" cy="3483428"/>
          </a:xfrm>
          <a:prstGeom prst="rect">
            <a:avLst/>
          </a:prstGeom>
        </p:spPr>
      </p:pic>
    </p:spTree>
    <p:extLst>
      <p:ext uri="{BB962C8B-B14F-4D97-AF65-F5344CB8AC3E}">
        <p14:creationId xmlns:p14="http://schemas.microsoft.com/office/powerpoint/2010/main" val="3740361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28" y="1151401"/>
            <a:ext cx="8336975" cy="564383"/>
          </a:xfrm>
        </p:spPr>
        <p:txBody>
          <a:bodyPr/>
          <a:lstStyle/>
          <a:p>
            <a:r>
              <a:rPr lang="en-US" dirty="0"/>
              <a:t>User preferences</a:t>
            </a:r>
          </a:p>
        </p:txBody>
      </p:sp>
      <p:sp>
        <p:nvSpPr>
          <p:cNvPr id="3" name="Content Placeholder 2"/>
          <p:cNvSpPr>
            <a:spLocks noGrp="1"/>
          </p:cNvSpPr>
          <p:nvPr>
            <p:ph idx="1"/>
          </p:nvPr>
        </p:nvSpPr>
        <p:spPr>
          <a:xfrm>
            <a:off x="821933" y="1715784"/>
            <a:ext cx="8051902" cy="5005691"/>
          </a:xfrm>
        </p:spPr>
        <p:txBody>
          <a:bodyPr>
            <a:normAutofit/>
          </a:bodyPr>
          <a:lstStyle/>
          <a:p>
            <a:r>
              <a:rPr lang="en-US" dirty="0"/>
              <a:t>Procurement</a:t>
            </a:r>
          </a:p>
          <a:p>
            <a:pPr lvl="1"/>
            <a:r>
              <a:rPr lang="en-US" dirty="0"/>
              <a:t>For the </a:t>
            </a:r>
            <a:r>
              <a:rPr lang="en-US" b="1" dirty="0"/>
              <a:t>Location/Origin/Dept/Ship To location</a:t>
            </a:r>
            <a:r>
              <a:rPr lang="en-US" dirty="0"/>
              <a:t>:  these are defaults that will default to transactions.  You can leave them blank if you purchase for more than one dept/location. </a:t>
            </a:r>
          </a:p>
          <a:p>
            <a:pPr lvl="1"/>
            <a:r>
              <a:rPr lang="en-US" b="1" dirty="0"/>
              <a:t>Requester</a:t>
            </a:r>
            <a:r>
              <a:rPr lang="en-US" dirty="0"/>
              <a:t>:  Enter the name of the person whom this user will be authorized to enter requisitions.  So if this user enters requisitions, put their user id here;  Requester Setup has to be done first</a:t>
            </a:r>
          </a:p>
          <a:p>
            <a:pPr lvl="1"/>
            <a:r>
              <a:rPr lang="en-US" b="1" dirty="0"/>
              <a:t>Buyer</a:t>
            </a:r>
            <a:r>
              <a:rPr lang="en-US" dirty="0"/>
              <a:t>:  Enter the name of the buyer for whom this user will be authorized to enter </a:t>
            </a:r>
            <a:r>
              <a:rPr lang="en-US" dirty="0" err="1"/>
              <a:t>POs.</a:t>
            </a:r>
            <a:r>
              <a:rPr lang="en-US" dirty="0"/>
              <a:t>  Buyer setup has to be completed first. </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53</a:t>
            </a:fld>
            <a:endParaRPr lang="en-US" dirty="0"/>
          </a:p>
        </p:txBody>
      </p:sp>
    </p:spTree>
    <p:extLst>
      <p:ext uri="{BB962C8B-B14F-4D97-AF65-F5344CB8AC3E}">
        <p14:creationId xmlns:p14="http://schemas.microsoft.com/office/powerpoint/2010/main" val="1516053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053" y="1151401"/>
            <a:ext cx="8336975" cy="797070"/>
          </a:xfrm>
        </p:spPr>
        <p:txBody>
          <a:bodyPr/>
          <a:lstStyle/>
          <a:p>
            <a:r>
              <a:rPr lang="en-US" dirty="0"/>
              <a:t>User preferences</a:t>
            </a:r>
          </a:p>
        </p:txBody>
      </p:sp>
      <p:sp>
        <p:nvSpPr>
          <p:cNvPr id="3" name="Content Placeholder 2"/>
          <p:cNvSpPr>
            <a:spLocks noGrp="1"/>
          </p:cNvSpPr>
          <p:nvPr>
            <p:ph idx="1"/>
          </p:nvPr>
        </p:nvSpPr>
        <p:spPr>
          <a:xfrm>
            <a:off x="536860" y="1736334"/>
            <a:ext cx="8336975" cy="4985142"/>
          </a:xfrm>
        </p:spPr>
        <p:txBody>
          <a:bodyPr>
            <a:normAutofit/>
          </a:bodyPr>
          <a:lstStyle/>
          <a:p>
            <a:r>
              <a:rPr lang="en-US" dirty="0"/>
              <a:t>Procurement - Contract Process</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54</a:t>
            </a:fld>
            <a:endParaRPr lang="en-US" dirty="0"/>
          </a:p>
        </p:txBody>
      </p:sp>
      <p:pic>
        <p:nvPicPr>
          <p:cNvPr id="6" name="Picture 5">
            <a:extLst>
              <a:ext uri="{FF2B5EF4-FFF2-40B4-BE49-F238E27FC236}">
                <a16:creationId xmlns:a16="http://schemas.microsoft.com/office/drawing/2014/main" id="{7D0F9FBE-6268-4F32-95AC-260383D11277}"/>
              </a:ext>
            </a:extLst>
          </p:cNvPr>
          <p:cNvPicPr>
            <a:picLocks noChangeAspect="1"/>
          </p:cNvPicPr>
          <p:nvPr/>
        </p:nvPicPr>
        <p:blipFill>
          <a:blip r:embed="rId2"/>
          <a:stretch>
            <a:fillRect/>
          </a:stretch>
        </p:blipFill>
        <p:spPr>
          <a:xfrm>
            <a:off x="2802272" y="2308540"/>
            <a:ext cx="3539456" cy="4175386"/>
          </a:xfrm>
          <a:prstGeom prst="rect">
            <a:avLst/>
          </a:prstGeom>
        </p:spPr>
      </p:pic>
    </p:spTree>
    <p:extLst>
      <p:ext uri="{BB962C8B-B14F-4D97-AF65-F5344CB8AC3E}">
        <p14:creationId xmlns:p14="http://schemas.microsoft.com/office/powerpoint/2010/main" val="221213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69208"/>
            <a:ext cx="8336975" cy="502738"/>
          </a:xfrm>
        </p:spPr>
        <p:txBody>
          <a:bodyPr/>
          <a:lstStyle/>
          <a:p>
            <a:r>
              <a:rPr lang="en-US" dirty="0"/>
              <a:t>User preferences</a:t>
            </a:r>
          </a:p>
        </p:txBody>
      </p:sp>
      <p:sp>
        <p:nvSpPr>
          <p:cNvPr id="3" name="Content Placeholder 2"/>
          <p:cNvSpPr>
            <a:spLocks noGrp="1"/>
          </p:cNvSpPr>
          <p:nvPr>
            <p:ph idx="1"/>
          </p:nvPr>
        </p:nvSpPr>
        <p:spPr>
          <a:xfrm>
            <a:off x="536860" y="1571946"/>
            <a:ext cx="8336975" cy="5149530"/>
          </a:xfrm>
        </p:spPr>
        <p:txBody>
          <a:bodyPr>
            <a:normAutofit fontScale="47500" lnSpcReduction="20000"/>
          </a:bodyPr>
          <a:lstStyle/>
          <a:p>
            <a:r>
              <a:rPr lang="en-US" sz="5100" dirty="0"/>
              <a:t>Procurement - Contract Process</a:t>
            </a:r>
          </a:p>
          <a:p>
            <a:pPr lvl="1">
              <a:lnSpc>
                <a:spcPct val="120000"/>
              </a:lnSpc>
              <a:spcBef>
                <a:spcPts val="600"/>
              </a:spcBef>
            </a:pPr>
            <a:r>
              <a:rPr lang="en-US" sz="3200" b="1" dirty="0"/>
              <a:t>Contract Process</a:t>
            </a:r>
            <a:r>
              <a:rPr lang="en-US" sz="3200" dirty="0"/>
              <a:t>: Used to define contract process preferences by specifying the default contract status and authorized actions for a user.</a:t>
            </a:r>
          </a:p>
          <a:p>
            <a:pPr lvl="1">
              <a:lnSpc>
                <a:spcPct val="120000"/>
              </a:lnSpc>
              <a:spcBef>
                <a:spcPts val="600"/>
              </a:spcBef>
            </a:pPr>
            <a:r>
              <a:rPr lang="en-US" sz="3200" b="1" dirty="0"/>
              <a:t>Contract Status</a:t>
            </a:r>
            <a:r>
              <a:rPr lang="en-US" sz="3200" dirty="0"/>
              <a:t>: Select the status at which you want this user to open contracts. When the user creates a contract, the status appears by default based on the value you select.</a:t>
            </a:r>
          </a:p>
          <a:p>
            <a:pPr lvl="1">
              <a:lnSpc>
                <a:spcPct val="120000"/>
              </a:lnSpc>
              <a:spcBef>
                <a:spcPts val="600"/>
              </a:spcBef>
            </a:pPr>
            <a:r>
              <a:rPr lang="en-US" sz="3200" b="1" dirty="0"/>
              <a:t>Approve Contracts</a:t>
            </a:r>
            <a:r>
              <a:rPr lang="en-US" sz="3200" dirty="0"/>
              <a:t>: Select to provide the user the authority to approve procurement contracts.</a:t>
            </a:r>
          </a:p>
          <a:p>
            <a:pPr lvl="1">
              <a:lnSpc>
                <a:spcPct val="120000"/>
              </a:lnSpc>
              <a:spcBef>
                <a:spcPts val="600"/>
              </a:spcBef>
            </a:pPr>
            <a:r>
              <a:rPr lang="en-US" sz="3200" b="1" dirty="0"/>
              <a:t>Enter Contracts/New Version</a:t>
            </a:r>
            <a:r>
              <a:rPr lang="en-US" sz="3200" dirty="0"/>
              <a:t>: Select to provide the user the authority to create contracts and new contract versions.</a:t>
            </a:r>
          </a:p>
          <a:p>
            <a:pPr lvl="1">
              <a:lnSpc>
                <a:spcPct val="120000"/>
              </a:lnSpc>
              <a:spcBef>
                <a:spcPts val="600"/>
              </a:spcBef>
            </a:pPr>
            <a:r>
              <a:rPr lang="en-US" sz="3200" b="1" dirty="0"/>
              <a:t>Hold Contracts</a:t>
            </a:r>
            <a:r>
              <a:rPr lang="en-US" sz="3200" dirty="0"/>
              <a:t>: Select to provide the user the authority to place procurement contracts on hold.</a:t>
            </a:r>
          </a:p>
          <a:p>
            <a:pPr lvl="1">
              <a:lnSpc>
                <a:spcPct val="120000"/>
              </a:lnSpc>
              <a:spcBef>
                <a:spcPts val="600"/>
              </a:spcBef>
            </a:pPr>
            <a:r>
              <a:rPr lang="en-US" sz="3200" b="1" dirty="0"/>
              <a:t>Close Contracts</a:t>
            </a:r>
            <a:r>
              <a:rPr lang="en-US" sz="3200" dirty="0"/>
              <a:t>: Select to provide the user the authority to close procurement contracts.</a:t>
            </a:r>
          </a:p>
          <a:p>
            <a:pPr lvl="1">
              <a:lnSpc>
                <a:spcPct val="120000"/>
              </a:lnSpc>
              <a:spcBef>
                <a:spcPts val="600"/>
              </a:spcBef>
            </a:pPr>
            <a:r>
              <a:rPr lang="en-US" sz="3200" b="1" dirty="0"/>
              <a:t>Cancel Contract</a:t>
            </a:r>
            <a:r>
              <a:rPr lang="en-US" sz="3200" dirty="0"/>
              <a:t>: Select to provide the user the authority to cancel procurement contracts.</a:t>
            </a:r>
          </a:p>
          <a:p>
            <a:pPr lvl="1">
              <a:lnSpc>
                <a:spcPct val="120000"/>
              </a:lnSpc>
              <a:spcBef>
                <a:spcPts val="600"/>
              </a:spcBef>
            </a:pPr>
            <a:r>
              <a:rPr lang="en-US" sz="3200" b="1" dirty="0"/>
              <a:t>Allow PO Contract Releases </a:t>
            </a:r>
            <a:r>
              <a:rPr lang="en-US" sz="3200" dirty="0"/>
              <a:t>(allow purchase order contract releases): Select to provide the user the authority to release purchase order contracts.</a:t>
            </a:r>
          </a:p>
          <a:p>
            <a:pPr lvl="1">
              <a:lnSpc>
                <a:spcPct val="120000"/>
              </a:lnSpc>
              <a:spcBef>
                <a:spcPts val="600"/>
              </a:spcBef>
            </a:pPr>
            <a:r>
              <a:rPr lang="en-US" sz="3200" b="1" dirty="0"/>
              <a:t>Allow AP Contract Releases </a:t>
            </a:r>
            <a:r>
              <a:rPr lang="en-US" sz="3200" dirty="0"/>
              <a:t>(allow accounts payable contract releases): Select to provide the user the authority to release accounts payable contracts.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55</a:t>
            </a:fld>
            <a:endParaRPr lang="en-US" dirty="0"/>
          </a:p>
        </p:txBody>
      </p:sp>
    </p:spTree>
    <p:extLst>
      <p:ext uri="{BB962C8B-B14F-4D97-AF65-F5344CB8AC3E}">
        <p14:creationId xmlns:p14="http://schemas.microsoft.com/office/powerpoint/2010/main" val="2001931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998526"/>
            <a:ext cx="8336975" cy="511728"/>
          </a:xfrm>
        </p:spPr>
        <p:txBody>
          <a:bodyPr/>
          <a:lstStyle/>
          <a:p>
            <a:r>
              <a:rPr lang="en-US" dirty="0"/>
              <a:t>User preferences</a:t>
            </a:r>
          </a:p>
        </p:txBody>
      </p:sp>
      <p:sp>
        <p:nvSpPr>
          <p:cNvPr id="3" name="Content Placeholder 2"/>
          <p:cNvSpPr>
            <a:spLocks noGrp="1"/>
          </p:cNvSpPr>
          <p:nvPr>
            <p:ph idx="1"/>
          </p:nvPr>
        </p:nvSpPr>
        <p:spPr>
          <a:xfrm>
            <a:off x="536860" y="1623270"/>
            <a:ext cx="8336975" cy="5098206"/>
          </a:xfrm>
        </p:spPr>
        <p:txBody>
          <a:bodyPr>
            <a:normAutofit fontScale="55000" lnSpcReduction="20000"/>
          </a:bodyPr>
          <a:lstStyle/>
          <a:p>
            <a:r>
              <a:rPr lang="en-US" sz="5100" dirty="0"/>
              <a:t>Procurement - Contract Process – Default Display</a:t>
            </a:r>
          </a:p>
          <a:p>
            <a:pPr lvl="1"/>
            <a:r>
              <a:rPr lang="en-US" sz="2200" dirty="0"/>
              <a:t>Process Option: Select a contract process option that you want to set up as default for the user. Contract process options enable you to determine a specific contract process for use throughout the contract's life cycle. You can use other process options, but the value you choose here defaults on the Contract Entry page (for the selected user).</a:t>
            </a:r>
          </a:p>
          <a:p>
            <a:pPr marL="1371600" lvl="3" indent="0">
              <a:buNone/>
            </a:pPr>
            <a:r>
              <a:rPr lang="en-US" sz="2200" dirty="0"/>
              <a:t>Values include:</a:t>
            </a:r>
          </a:p>
          <a:p>
            <a:pPr lvl="3"/>
            <a:r>
              <a:rPr lang="en-US" sz="2200" dirty="0"/>
              <a:t>    AP (Recurring Voucher)</a:t>
            </a:r>
          </a:p>
          <a:p>
            <a:pPr lvl="3"/>
            <a:r>
              <a:rPr lang="en-US" sz="2200" dirty="0"/>
              <a:t>    BRO (Release to Single PO Only)</a:t>
            </a:r>
          </a:p>
          <a:p>
            <a:pPr lvl="3"/>
            <a:r>
              <a:rPr lang="en-US" sz="2200" dirty="0"/>
              <a:t>    DST (Distributor)</a:t>
            </a:r>
          </a:p>
          <a:p>
            <a:pPr lvl="3"/>
            <a:r>
              <a:rPr lang="en-US" sz="2200" dirty="0"/>
              <a:t>    GN (General Contract)</a:t>
            </a:r>
          </a:p>
          <a:p>
            <a:pPr lvl="3"/>
            <a:r>
              <a:rPr lang="en-US" sz="2200" dirty="0"/>
              <a:t>    GRPM (Group Multi Supplier)</a:t>
            </a:r>
          </a:p>
          <a:p>
            <a:pPr lvl="3"/>
            <a:r>
              <a:rPr lang="en-US" sz="2200" dirty="0"/>
              <a:t>    GRPS (Group Single Supplier)</a:t>
            </a:r>
          </a:p>
          <a:p>
            <a:pPr lvl="3"/>
            <a:r>
              <a:rPr lang="en-US" sz="2200" dirty="0"/>
              <a:t>    MFG (Manufacturer)</a:t>
            </a:r>
          </a:p>
          <a:p>
            <a:pPr lvl="3"/>
            <a:r>
              <a:rPr lang="en-US" sz="2200" dirty="0"/>
              <a:t>    PADV (Prepaid Voucher with Advance PO)</a:t>
            </a:r>
          </a:p>
          <a:p>
            <a:pPr lvl="3"/>
            <a:r>
              <a:rPr lang="en-US" sz="2200" dirty="0"/>
              <a:t>    PO (Purchase Order)</a:t>
            </a:r>
          </a:p>
          <a:p>
            <a:pPr lvl="3"/>
            <a:r>
              <a:rPr lang="en-US" sz="2200" dirty="0"/>
              <a:t>    PPAY (Prepaid Voucher)</a:t>
            </a:r>
          </a:p>
          <a:p>
            <a:pPr lvl="3"/>
            <a:r>
              <a:rPr lang="en-US" sz="2200" dirty="0"/>
              <a:t>    RPOV (Recurring PO Voucher)</a:t>
            </a:r>
          </a:p>
          <a:p>
            <a:pPr lvl="3"/>
            <a:r>
              <a:rPr lang="en-US" sz="2200" dirty="0"/>
              <a:t>    SPP (Special Purpose)</a:t>
            </a:r>
          </a:p>
          <a:p>
            <a:pPr marL="1371600" lvl="3" indent="0">
              <a:buNone/>
            </a:pPr>
            <a:r>
              <a:rPr lang="en-US" sz="2200" dirty="0"/>
              <a:t>Contract Style:  Select a contract style that you want to set up as the default style for this user. You can use other contract styles, but the value you choose here defaults on the Contract Entry page.</a:t>
            </a:r>
          </a:p>
          <a:p>
            <a:pPr marL="1371600" lvl="3" indent="0">
              <a:buNone/>
            </a:pPr>
            <a:r>
              <a:rPr lang="en-US" sz="2200" dirty="0"/>
              <a:t>Header Information, Contract Control, Voucher Options, Amount Summary, Order Options, Item Lines, Category Lines, and PO Information: Select a group box option that you want to apply for this user. The value you select controls how the group box initially appears on the Contract page. Valid values for the group boxes are:</a:t>
            </a:r>
          </a:p>
          <a:p>
            <a:pPr lvl="3"/>
            <a:r>
              <a:rPr lang="en-US" sz="2200" dirty="0"/>
              <a:t>    Collapsed: Select to collapse (hide) the group box when the user initially accesses the Contract page.</a:t>
            </a:r>
          </a:p>
          <a:p>
            <a:pPr lvl="3"/>
            <a:r>
              <a:rPr lang="en-US" sz="2200" dirty="0"/>
              <a:t>    Open: Select to expand (open) the group box when he user initially accesses the Contract page.</a:t>
            </a:r>
          </a:p>
          <a:p>
            <a:pPr lvl="3"/>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56</a:t>
            </a:fld>
            <a:endParaRPr lang="en-US" dirty="0"/>
          </a:p>
        </p:txBody>
      </p:sp>
    </p:spTree>
    <p:extLst>
      <p:ext uri="{BB962C8B-B14F-4D97-AF65-F5344CB8AC3E}">
        <p14:creationId xmlns:p14="http://schemas.microsoft.com/office/powerpoint/2010/main" val="2141470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51401"/>
            <a:ext cx="8336975" cy="797070"/>
          </a:xfrm>
        </p:spPr>
        <p:txBody>
          <a:bodyPr/>
          <a:lstStyle/>
          <a:p>
            <a:r>
              <a:rPr lang="en-US" dirty="0"/>
              <a:t>User preferences</a:t>
            </a:r>
          </a:p>
        </p:txBody>
      </p:sp>
      <p:sp>
        <p:nvSpPr>
          <p:cNvPr id="3" name="Content Placeholder 2"/>
          <p:cNvSpPr>
            <a:spLocks noGrp="1"/>
          </p:cNvSpPr>
          <p:nvPr>
            <p:ph idx="1"/>
          </p:nvPr>
        </p:nvSpPr>
        <p:spPr>
          <a:xfrm>
            <a:off x="536861" y="1715785"/>
            <a:ext cx="8206448" cy="4768142"/>
          </a:xfrm>
        </p:spPr>
        <p:txBody>
          <a:bodyPr>
            <a:normAutofit/>
          </a:bodyPr>
          <a:lstStyle/>
          <a:p>
            <a:r>
              <a:rPr lang="en-US" dirty="0"/>
              <a:t>Procurement - Payables Online Vouchering</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57</a:t>
            </a:fld>
            <a:endParaRPr lang="en-US" dirty="0"/>
          </a:p>
        </p:txBody>
      </p:sp>
      <p:pic>
        <p:nvPicPr>
          <p:cNvPr id="4" name="Picture 3">
            <a:extLst>
              <a:ext uri="{FF2B5EF4-FFF2-40B4-BE49-F238E27FC236}">
                <a16:creationId xmlns:a16="http://schemas.microsoft.com/office/drawing/2014/main" id="{B034A169-F575-4853-B72B-DF96E0F6E1CF}"/>
              </a:ext>
            </a:extLst>
          </p:cNvPr>
          <p:cNvPicPr>
            <a:picLocks noChangeAspect="1"/>
          </p:cNvPicPr>
          <p:nvPr/>
        </p:nvPicPr>
        <p:blipFill>
          <a:blip r:embed="rId3"/>
          <a:stretch>
            <a:fillRect/>
          </a:stretch>
        </p:blipFill>
        <p:spPr>
          <a:xfrm>
            <a:off x="1895581" y="2230941"/>
            <a:ext cx="5352837" cy="4384229"/>
          </a:xfrm>
          <a:prstGeom prst="rect">
            <a:avLst/>
          </a:prstGeom>
        </p:spPr>
      </p:pic>
    </p:spTree>
    <p:extLst>
      <p:ext uri="{BB962C8B-B14F-4D97-AF65-F5344CB8AC3E}">
        <p14:creationId xmlns:p14="http://schemas.microsoft.com/office/powerpoint/2010/main" val="1432811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70682"/>
            <a:ext cx="8336975" cy="553672"/>
          </a:xfrm>
        </p:spPr>
        <p:txBody>
          <a:bodyPr/>
          <a:lstStyle/>
          <a:p>
            <a:r>
              <a:rPr lang="en-US" dirty="0"/>
              <a:t>User preferences</a:t>
            </a:r>
          </a:p>
        </p:txBody>
      </p:sp>
      <p:sp>
        <p:nvSpPr>
          <p:cNvPr id="3" name="Content Placeholder 2"/>
          <p:cNvSpPr>
            <a:spLocks noGrp="1"/>
          </p:cNvSpPr>
          <p:nvPr>
            <p:ph idx="1"/>
          </p:nvPr>
        </p:nvSpPr>
        <p:spPr>
          <a:xfrm>
            <a:off x="536861" y="1624354"/>
            <a:ext cx="8070280" cy="5097121"/>
          </a:xfrm>
        </p:spPr>
        <p:txBody>
          <a:bodyPr>
            <a:normAutofit fontScale="32500" lnSpcReduction="20000"/>
          </a:bodyPr>
          <a:lstStyle/>
          <a:p>
            <a:r>
              <a:rPr lang="en-US" sz="7400" dirty="0"/>
              <a:t>Procurement - Payables Online Vouchering</a:t>
            </a:r>
          </a:p>
          <a:p>
            <a:pPr lvl="1"/>
            <a:r>
              <a:rPr lang="en-US" sz="4600" b="1" dirty="0"/>
              <a:t>Default Values</a:t>
            </a:r>
            <a:r>
              <a:rPr lang="en-US" sz="4300" dirty="0"/>
              <a:t>:  </a:t>
            </a:r>
          </a:p>
          <a:p>
            <a:pPr lvl="2"/>
            <a:r>
              <a:rPr lang="en-US" sz="4300" b="1" dirty="0"/>
              <a:t>Origin</a:t>
            </a:r>
            <a:r>
              <a:rPr lang="en-US" sz="4300" dirty="0"/>
              <a:t>:  Such as ONL: Select the voucher origin for this user. The system tags all vouchers that are entered by this user with this origin, and uses the processing settings for this origin when it processes the voucher.</a:t>
            </a:r>
          </a:p>
          <a:p>
            <a:pPr lvl="1"/>
            <a:r>
              <a:rPr lang="en-US" sz="4700" b="1" dirty="0"/>
              <a:t>Operator Voucher Attributes</a:t>
            </a:r>
            <a:r>
              <a:rPr lang="en-US" sz="4700" dirty="0"/>
              <a:t>:</a:t>
            </a:r>
          </a:p>
          <a:p>
            <a:pPr lvl="2"/>
            <a:r>
              <a:rPr lang="en-US" sz="4500" b="1" dirty="0"/>
              <a:t>Pay Unmatched Vouchers and Pay </a:t>
            </a:r>
            <a:r>
              <a:rPr lang="en-US" sz="4500" b="1" dirty="0" err="1"/>
              <a:t>Unmatch</a:t>
            </a:r>
            <a:r>
              <a:rPr lang="en-US" sz="4500" b="1" dirty="0"/>
              <a:t> Amt </a:t>
            </a:r>
            <a:r>
              <a:rPr lang="en-US" sz="4500" dirty="0"/>
              <a:t>(pay unmatched amount): Select Pay Unmatched Vouchers to give users the authority to pay vouchers that have not been matched up to the maximum amount that is specified in the Pay </a:t>
            </a:r>
            <a:r>
              <a:rPr lang="en-US" sz="4500" dirty="0" err="1"/>
              <a:t>Unmatch</a:t>
            </a:r>
            <a:r>
              <a:rPr lang="en-US" sz="4500" dirty="0"/>
              <a:t> Amt field. Authorized users must select the Pay </a:t>
            </a:r>
            <a:r>
              <a:rPr lang="en-US" sz="4500" dirty="0" err="1"/>
              <a:t>UnMatched</a:t>
            </a:r>
            <a:r>
              <a:rPr lang="en-US" sz="4500" dirty="0"/>
              <a:t> Voucher check box on the Voucher Attributes page in the Voucher component (VCHR_EXPRESS) for the system to select the voucher during the Pay Cycle Application Engine process (AP_APY2015). Note: If you select the Pay Unmatched Voucher option, vouchers with the following match statuses (MATCH_STATUS_VCHR) are available for payment: T (ready), E (exception), D (dispute), O (overridden), and C (credit note). If you do not select the Pay Unmatched Voucher option, only vouchers with the match status of M (matched) or N (no match) are available for payment.</a:t>
            </a:r>
          </a:p>
          <a:p>
            <a:pPr lvl="2"/>
            <a:r>
              <a:rPr lang="en-US" sz="4500" b="1" dirty="0"/>
              <a:t>Copy Matched and Closed PO </a:t>
            </a:r>
            <a:r>
              <a:rPr lang="en-US" sz="4500" dirty="0"/>
              <a:t>(copy matched and closed purchase orders):  Select to enable the user to copy matched and closed </a:t>
            </a:r>
            <a:r>
              <a:rPr lang="en-US" sz="4500" dirty="0" err="1"/>
              <a:t>POs.</a:t>
            </a:r>
            <a:r>
              <a:rPr lang="en-US" sz="4500" dirty="0"/>
              <a:t> Note: If this option is selected for your user preferences and you create a voucher that references a PO that has a matched line (because an earlier voucher also referenced the PO) and an unmatched line, then when you copy the PO to the voucher, the matched PO line copies with both the amount and the quantity at zero.</a:t>
            </a:r>
          </a:p>
          <a:p>
            <a:pPr lvl="2"/>
            <a:r>
              <a:rPr lang="en-US" sz="4500" b="1" dirty="0"/>
              <a:t>Override Accounting Date Edit</a:t>
            </a:r>
            <a:r>
              <a:rPr lang="en-US" sz="4500" dirty="0"/>
              <a:t>:  Select to enable the user to override the accounting date edit option on the Procurement Control - General Controls page.</a:t>
            </a:r>
          </a:p>
          <a:p>
            <a:pPr lvl="2"/>
            <a:r>
              <a:rPr lang="en-US" sz="4500" b="1" dirty="0"/>
              <a:t>Security for Voucher Styles</a:t>
            </a:r>
            <a:r>
              <a:rPr lang="en-US" sz="4500" dirty="0"/>
              <a:t>: Click to access the Voucher Styles page, where you can define the user authority for each of the voucher styles by selecting the appropriate check boxes.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58</a:t>
            </a:fld>
            <a:endParaRPr lang="en-US" dirty="0"/>
          </a:p>
        </p:txBody>
      </p:sp>
    </p:spTree>
    <p:extLst>
      <p:ext uri="{BB962C8B-B14F-4D97-AF65-F5344CB8AC3E}">
        <p14:creationId xmlns:p14="http://schemas.microsoft.com/office/powerpoint/2010/main" val="2497897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97734"/>
            <a:ext cx="8336975" cy="478172"/>
          </a:xfrm>
        </p:spPr>
        <p:txBody>
          <a:bodyPr/>
          <a:lstStyle/>
          <a:p>
            <a:r>
              <a:rPr lang="en-US" dirty="0"/>
              <a:t>User preferences</a:t>
            </a:r>
          </a:p>
        </p:txBody>
      </p:sp>
      <p:sp>
        <p:nvSpPr>
          <p:cNvPr id="3" name="Content Placeholder 2"/>
          <p:cNvSpPr>
            <a:spLocks noGrp="1"/>
          </p:cNvSpPr>
          <p:nvPr>
            <p:ph idx="1"/>
          </p:nvPr>
        </p:nvSpPr>
        <p:spPr>
          <a:xfrm>
            <a:off x="536860" y="1575906"/>
            <a:ext cx="8336975" cy="5145570"/>
          </a:xfrm>
        </p:spPr>
        <p:txBody>
          <a:bodyPr>
            <a:normAutofit fontScale="32500" lnSpcReduction="20000"/>
          </a:bodyPr>
          <a:lstStyle/>
          <a:p>
            <a:r>
              <a:rPr lang="en-US" sz="7400" dirty="0"/>
              <a:t>Procurement - Payables Online Vouchering</a:t>
            </a:r>
          </a:p>
          <a:p>
            <a:pPr lvl="1"/>
            <a:r>
              <a:rPr lang="en-US" sz="7000" dirty="0"/>
              <a:t>Online Voucher Processing</a:t>
            </a:r>
          </a:p>
          <a:p>
            <a:pPr lvl="1"/>
            <a:r>
              <a:rPr lang="en-US" sz="4800" b="1" dirty="0"/>
              <a:t>Do Not Check Voucher Amount and Check Voucher Amount</a:t>
            </a:r>
            <a:r>
              <a:rPr lang="en-US" sz="4800" dirty="0"/>
              <a:t>: Select one of these options to determine whether the system performs an edit during online voucher entry against the voucher gross amount. Voucher build will also perform an edit against the voucher gross amount based on the selected option.</a:t>
            </a:r>
          </a:p>
          <a:p>
            <a:pPr lvl="1"/>
            <a:r>
              <a:rPr lang="en-US" sz="4800" b="1" dirty="0"/>
              <a:t>Entry Limit:</a:t>
            </a:r>
            <a:r>
              <a:rPr lang="en-US" sz="4800" dirty="0"/>
              <a:t> If you selected Check Voucher Amount, specify the voucher entry limit amount for this user. When you specify the entry limit, you must also specify its currency and a rate type.</a:t>
            </a:r>
          </a:p>
          <a:p>
            <a:pPr lvl="1"/>
            <a:r>
              <a:rPr lang="en-US" sz="4800" b="1" dirty="0"/>
              <a:t>Prepay Limit</a:t>
            </a:r>
            <a:r>
              <a:rPr lang="en-US" sz="4800" dirty="0"/>
              <a:t>: If this user has the authority to prepay vouchers, you can specify a maximum amount for each prepayment that the user can enter. You must also specify a currency and a rate type for the prepayment.</a:t>
            </a:r>
          </a:p>
          <a:p>
            <a:pPr lvl="1"/>
            <a:r>
              <a:rPr lang="en-US" sz="4800" b="1" dirty="0"/>
              <a:t>Currency</a:t>
            </a:r>
            <a:r>
              <a:rPr lang="en-US" sz="4800" dirty="0"/>
              <a:t>: Specify a currency for the entry limit or prepay limit amount.</a:t>
            </a:r>
          </a:p>
          <a:p>
            <a:pPr lvl="1"/>
            <a:r>
              <a:rPr lang="en-US" sz="4800" b="1" dirty="0"/>
              <a:t>Rate Type</a:t>
            </a:r>
            <a:r>
              <a:rPr lang="en-US" sz="4800" dirty="0"/>
              <a:t>: Specify a rate type for conversion to the transaction currency that is entered on the voucher.</a:t>
            </a:r>
          </a:p>
          <a:p>
            <a:pPr lvl="1"/>
            <a:r>
              <a:rPr lang="en-US" sz="4800" b="1" dirty="0"/>
              <a:t>Enter Vouchers Only in Groups</a:t>
            </a:r>
            <a:r>
              <a:rPr lang="en-US" sz="4800" dirty="0"/>
              <a:t>: Select to enable the user to enter only vouchers that are attached to a control group ID as defined on the Control Group Information page.</a:t>
            </a:r>
          </a:p>
          <a:p>
            <a:pPr lvl="1"/>
            <a:r>
              <a:rPr lang="en-US" sz="4800" b="1" dirty="0"/>
              <a:t>Post Vouchers</a:t>
            </a:r>
            <a:r>
              <a:rPr lang="en-US" sz="4800" dirty="0"/>
              <a:t>: Select to enable the user to post approved vouchers.</a:t>
            </a:r>
          </a:p>
          <a:p>
            <a:pPr lvl="1"/>
            <a:r>
              <a:rPr lang="en-US" sz="4800" b="1" dirty="0"/>
              <a:t>Manually Schedule Payments</a:t>
            </a:r>
            <a:r>
              <a:rPr lang="en-US" sz="4800" dirty="0"/>
              <a:t>:  Select to enable the user to schedule payments manually, overriding the system's automatic payment scheduling. If you do not select this option, the user is unable to modify any of the scheduled payment information on the Voucher - Payments page.</a:t>
            </a:r>
          </a:p>
        </p:txBody>
      </p:sp>
      <p:sp>
        <p:nvSpPr>
          <p:cNvPr id="5" name="Slide Number Placeholder 4"/>
          <p:cNvSpPr>
            <a:spLocks noGrp="1"/>
          </p:cNvSpPr>
          <p:nvPr>
            <p:ph type="sldNum" sz="quarter" idx="12"/>
          </p:nvPr>
        </p:nvSpPr>
        <p:spPr/>
        <p:txBody>
          <a:bodyPr/>
          <a:lstStyle/>
          <a:p>
            <a:fld id="{64336152-522D-534E-A387-BE770A7CAF94}" type="slidenum">
              <a:rPr lang="en-US" smtClean="0"/>
              <a:pPr/>
              <a:t>59</a:t>
            </a:fld>
            <a:endParaRPr lang="en-US" dirty="0"/>
          </a:p>
        </p:txBody>
      </p:sp>
    </p:spTree>
    <p:extLst>
      <p:ext uri="{BB962C8B-B14F-4D97-AF65-F5344CB8AC3E}">
        <p14:creationId xmlns:p14="http://schemas.microsoft.com/office/powerpoint/2010/main" val="392332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44805"/>
            <a:ext cx="8336975" cy="532389"/>
          </a:xfrm>
        </p:spPr>
        <p:txBody>
          <a:bodyPr>
            <a:normAutofit/>
          </a:bodyPr>
          <a:lstStyle/>
          <a:p>
            <a:r>
              <a:rPr lang="en-US" sz="2800" dirty="0"/>
              <a:t>USER Role ADMINISTRATION – Query Nav Access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6</a:t>
            </a:fld>
            <a:endParaRPr lang="en-US" dirty="0"/>
          </a:p>
        </p:txBody>
      </p:sp>
      <p:pic>
        <p:nvPicPr>
          <p:cNvPr id="4" name="Picture 3">
            <a:extLst>
              <a:ext uri="{FF2B5EF4-FFF2-40B4-BE49-F238E27FC236}">
                <a16:creationId xmlns:a16="http://schemas.microsoft.com/office/drawing/2014/main" id="{41A50C52-4A64-47BC-8F75-4F62570ACBB0}"/>
              </a:ext>
            </a:extLst>
          </p:cNvPr>
          <p:cNvPicPr>
            <a:picLocks noChangeAspect="1"/>
          </p:cNvPicPr>
          <p:nvPr/>
        </p:nvPicPr>
        <p:blipFill rotWithShape="1">
          <a:blip r:embed="rId2"/>
          <a:srcRect r="8210" b="54655"/>
          <a:stretch/>
        </p:blipFill>
        <p:spPr>
          <a:xfrm>
            <a:off x="668837" y="3380659"/>
            <a:ext cx="5279012" cy="577110"/>
          </a:xfrm>
          <a:prstGeom prst="rect">
            <a:avLst/>
          </a:prstGeom>
          <a:ln>
            <a:solidFill>
              <a:schemeClr val="tx1"/>
            </a:solidFill>
          </a:ln>
        </p:spPr>
      </p:pic>
      <p:pic>
        <p:nvPicPr>
          <p:cNvPr id="6" name="Picture 5">
            <a:extLst>
              <a:ext uri="{FF2B5EF4-FFF2-40B4-BE49-F238E27FC236}">
                <a16:creationId xmlns:a16="http://schemas.microsoft.com/office/drawing/2014/main" id="{848AC54C-FEE4-4111-B34C-59DE30386D95}"/>
              </a:ext>
            </a:extLst>
          </p:cNvPr>
          <p:cNvPicPr>
            <a:picLocks noChangeAspect="1"/>
          </p:cNvPicPr>
          <p:nvPr/>
        </p:nvPicPr>
        <p:blipFill>
          <a:blip r:embed="rId3"/>
          <a:stretch>
            <a:fillRect/>
          </a:stretch>
        </p:blipFill>
        <p:spPr>
          <a:xfrm>
            <a:off x="668837" y="4082903"/>
            <a:ext cx="8204998" cy="2105612"/>
          </a:xfrm>
          <a:prstGeom prst="rect">
            <a:avLst/>
          </a:prstGeom>
          <a:ln>
            <a:solidFill>
              <a:schemeClr val="tx1"/>
            </a:solidFill>
          </a:ln>
        </p:spPr>
      </p:pic>
      <p:pic>
        <p:nvPicPr>
          <p:cNvPr id="7" name="Picture 6">
            <a:extLst>
              <a:ext uri="{FF2B5EF4-FFF2-40B4-BE49-F238E27FC236}">
                <a16:creationId xmlns:a16="http://schemas.microsoft.com/office/drawing/2014/main" id="{00691E55-E14C-4FD1-B5AB-2CBB67E5B730}"/>
              </a:ext>
            </a:extLst>
          </p:cNvPr>
          <p:cNvPicPr>
            <a:picLocks noChangeAspect="1"/>
          </p:cNvPicPr>
          <p:nvPr/>
        </p:nvPicPr>
        <p:blipFill>
          <a:blip r:embed="rId4"/>
          <a:stretch>
            <a:fillRect/>
          </a:stretch>
        </p:blipFill>
        <p:spPr>
          <a:xfrm>
            <a:off x="668836" y="2000043"/>
            <a:ext cx="5279012" cy="1361781"/>
          </a:xfrm>
          <a:prstGeom prst="rect">
            <a:avLst/>
          </a:prstGeom>
          <a:ln>
            <a:solidFill>
              <a:schemeClr val="tx1"/>
            </a:solidFill>
          </a:ln>
        </p:spPr>
      </p:pic>
      <p:sp>
        <p:nvSpPr>
          <p:cNvPr id="8" name="Rectangle 7">
            <a:extLst>
              <a:ext uri="{FF2B5EF4-FFF2-40B4-BE49-F238E27FC236}">
                <a16:creationId xmlns:a16="http://schemas.microsoft.com/office/drawing/2014/main" id="{857C1B16-89D1-4FC5-B3C4-47EAC6D30F25}"/>
              </a:ext>
            </a:extLst>
          </p:cNvPr>
          <p:cNvSpPr/>
          <p:nvPr/>
        </p:nvSpPr>
        <p:spPr>
          <a:xfrm>
            <a:off x="536859" y="1559438"/>
            <a:ext cx="7036670" cy="461665"/>
          </a:xfrm>
          <a:prstGeom prst="rect">
            <a:avLst/>
          </a:prstGeom>
        </p:spPr>
        <p:txBody>
          <a:bodyPr wrap="none">
            <a:spAutoFit/>
          </a:bodyPr>
          <a:lstStyle/>
          <a:p>
            <a:r>
              <a:rPr lang="en-US" sz="2400" dirty="0"/>
              <a:t>Determining the Role needed by the Navigation Path:</a:t>
            </a:r>
          </a:p>
        </p:txBody>
      </p:sp>
      <p:sp>
        <p:nvSpPr>
          <p:cNvPr id="3" name="TextBox 2">
            <a:extLst>
              <a:ext uri="{FF2B5EF4-FFF2-40B4-BE49-F238E27FC236}">
                <a16:creationId xmlns:a16="http://schemas.microsoft.com/office/drawing/2014/main" id="{FCF8C5DB-CBF3-475F-BCC3-9676950AC63C}"/>
              </a:ext>
            </a:extLst>
          </p:cNvPr>
          <p:cNvSpPr txBox="1"/>
          <p:nvPr/>
        </p:nvSpPr>
        <p:spPr>
          <a:xfrm>
            <a:off x="668837" y="6198781"/>
            <a:ext cx="7039768" cy="369332"/>
          </a:xfrm>
          <a:prstGeom prst="rect">
            <a:avLst/>
          </a:prstGeom>
          <a:noFill/>
        </p:spPr>
        <p:txBody>
          <a:bodyPr wrap="square" rtlCol="0">
            <a:spAutoFit/>
          </a:bodyPr>
          <a:lstStyle/>
          <a:p>
            <a:r>
              <a:rPr lang="en-US" dirty="0"/>
              <a:t>*Or lookup/enter the Role Name to see all menu paths for that role.</a:t>
            </a:r>
          </a:p>
        </p:txBody>
      </p:sp>
    </p:spTree>
    <p:extLst>
      <p:ext uri="{BB962C8B-B14F-4D97-AF65-F5344CB8AC3E}">
        <p14:creationId xmlns:p14="http://schemas.microsoft.com/office/powerpoint/2010/main" val="32861566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91332"/>
            <a:ext cx="8336975" cy="604007"/>
          </a:xfrm>
        </p:spPr>
        <p:txBody>
          <a:bodyPr/>
          <a:lstStyle/>
          <a:p>
            <a:r>
              <a:rPr lang="en-US" dirty="0"/>
              <a:t>User preferences</a:t>
            </a:r>
          </a:p>
        </p:txBody>
      </p:sp>
      <p:sp>
        <p:nvSpPr>
          <p:cNvPr id="3" name="Content Placeholder 2"/>
          <p:cNvSpPr>
            <a:spLocks noGrp="1"/>
          </p:cNvSpPr>
          <p:nvPr>
            <p:ph idx="1"/>
          </p:nvPr>
        </p:nvSpPr>
        <p:spPr>
          <a:xfrm>
            <a:off x="536860" y="1705510"/>
            <a:ext cx="8336975" cy="5015966"/>
          </a:xfrm>
        </p:spPr>
        <p:txBody>
          <a:bodyPr>
            <a:normAutofit fontScale="55000" lnSpcReduction="20000"/>
          </a:bodyPr>
          <a:lstStyle/>
          <a:p>
            <a:r>
              <a:rPr lang="en-US" sz="3600" dirty="0"/>
              <a:t>Procurement - Payables Online Vouchering</a:t>
            </a:r>
          </a:p>
          <a:p>
            <a:pPr lvl="1">
              <a:lnSpc>
                <a:spcPct val="120000"/>
              </a:lnSpc>
              <a:spcBef>
                <a:spcPts val="600"/>
              </a:spcBef>
              <a:spcAft>
                <a:spcPts val="600"/>
              </a:spcAft>
            </a:pPr>
            <a:r>
              <a:rPr lang="en-US" sz="2500" b="1" dirty="0"/>
              <a:t>Authority to Override Match</a:t>
            </a:r>
            <a:r>
              <a:rPr lang="en-US" sz="2500" dirty="0"/>
              <a:t>: Select to enable the user to override the match status of a voucher. If the voucher requires matching, the user has the authority to change the voucher match status to Not </a:t>
            </a:r>
            <a:r>
              <a:rPr lang="en-US" sz="2500" dirty="0" err="1"/>
              <a:t>Applicable.In</a:t>
            </a:r>
            <a:r>
              <a:rPr lang="en-US" sz="2500" dirty="0"/>
              <a:t> addition, if the Matching Application Engine process (AP_MATCH) has been run but the process encountered match exceptions or errors, the user can override the match exceptions. When the exceptions are overridden, the user can rerun the Matching process; the Matching process updates the voucher match status to Matched.</a:t>
            </a:r>
          </a:p>
          <a:p>
            <a:pPr lvl="1">
              <a:lnSpc>
                <a:spcPct val="120000"/>
              </a:lnSpc>
              <a:spcBef>
                <a:spcPts val="600"/>
              </a:spcBef>
              <a:spcAft>
                <a:spcPts val="600"/>
              </a:spcAft>
            </a:pPr>
            <a:r>
              <a:rPr lang="en-US" sz="2500" b="1" dirty="0"/>
              <a:t>Record Payment</a:t>
            </a:r>
            <a:r>
              <a:rPr lang="en-US" sz="2500" dirty="0"/>
              <a:t>: Select to enable the user to manually record payments for a voucher. When this option is deselected, the user is unable to specify Record as a payment action on the Payments page of the Voucher component.</a:t>
            </a:r>
          </a:p>
          <a:p>
            <a:pPr lvl="1">
              <a:lnSpc>
                <a:spcPct val="120000"/>
              </a:lnSpc>
              <a:spcBef>
                <a:spcPts val="600"/>
              </a:spcBef>
              <a:spcAft>
                <a:spcPts val="600"/>
              </a:spcAft>
            </a:pPr>
            <a:r>
              <a:rPr lang="en-US" sz="2500" b="1" dirty="0"/>
              <a:t>Override Withhold Calculation</a:t>
            </a:r>
            <a:r>
              <a:rPr lang="en-US" sz="2500" dirty="0"/>
              <a:t>: Select to enable the user to override the timing of the withholding calculation on the Withholding page of the Voucher component. Withholding calculation can be at payment time or voucher posting time based on the withholding entity setting.</a:t>
            </a:r>
          </a:p>
          <a:p>
            <a:pPr lvl="1">
              <a:lnSpc>
                <a:spcPct val="120000"/>
              </a:lnSpc>
              <a:spcBef>
                <a:spcPts val="600"/>
              </a:spcBef>
              <a:spcAft>
                <a:spcPts val="600"/>
              </a:spcAft>
            </a:pPr>
            <a:r>
              <a:rPr lang="en-US" sz="2500" b="1" dirty="0"/>
              <a:t>Req. Valid Chart Field Combo's </a:t>
            </a:r>
            <a:r>
              <a:rPr lang="en-US" sz="2500" dirty="0"/>
              <a:t>(require valid </a:t>
            </a:r>
            <a:r>
              <a:rPr lang="en-US" sz="2500" dirty="0" err="1"/>
              <a:t>ChartField</a:t>
            </a:r>
            <a:r>
              <a:rPr lang="en-US" sz="2500" dirty="0"/>
              <a:t> combinations): Select this check box for the system to automatically validate </a:t>
            </a:r>
            <a:r>
              <a:rPr lang="en-US" sz="2500" dirty="0" err="1"/>
              <a:t>ChartField</a:t>
            </a:r>
            <a:r>
              <a:rPr lang="en-US" sz="2500" dirty="0"/>
              <a:t> combinations on Quick Invoice vouchers. If the </a:t>
            </a:r>
            <a:r>
              <a:rPr lang="en-US" sz="2500" dirty="0" err="1"/>
              <a:t>ChartField</a:t>
            </a:r>
            <a:r>
              <a:rPr lang="en-US" sz="2500" dirty="0"/>
              <a:t> combination is invalid, the system prevents the user from saving the voucher.</a:t>
            </a:r>
          </a:p>
          <a:p>
            <a:pPr lvl="1">
              <a:lnSpc>
                <a:spcPct val="120000"/>
              </a:lnSpc>
              <a:spcBef>
                <a:spcPts val="600"/>
              </a:spcBef>
              <a:spcAft>
                <a:spcPts val="600"/>
              </a:spcAft>
            </a:pPr>
            <a:r>
              <a:rPr lang="en-US" sz="2500" b="1" dirty="0"/>
              <a:t>Require Balanced Invoice</a:t>
            </a:r>
            <a:r>
              <a:rPr lang="en-US" sz="2500" dirty="0"/>
              <a:t>: Select this check box for the system to automatically perform balancing algorithms on Quick Invoice vouchers. If the vouchers are out of balance, the system prevents the user from saving the voucher</a:t>
            </a:r>
            <a:r>
              <a:rPr lang="en-US" dirty="0"/>
              <a:t>.</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60</a:t>
            </a:fld>
            <a:endParaRPr lang="en-US" dirty="0"/>
          </a:p>
        </p:txBody>
      </p:sp>
    </p:spTree>
    <p:extLst>
      <p:ext uri="{BB962C8B-B14F-4D97-AF65-F5344CB8AC3E}">
        <p14:creationId xmlns:p14="http://schemas.microsoft.com/office/powerpoint/2010/main" val="332552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51401"/>
            <a:ext cx="8336975" cy="797070"/>
          </a:xfrm>
        </p:spPr>
        <p:txBody>
          <a:bodyPr/>
          <a:lstStyle/>
          <a:p>
            <a:r>
              <a:rPr lang="en-US" dirty="0"/>
              <a:t>User preferences</a:t>
            </a:r>
          </a:p>
        </p:txBody>
      </p:sp>
      <p:sp>
        <p:nvSpPr>
          <p:cNvPr id="3" name="Content Placeholder 2"/>
          <p:cNvSpPr>
            <a:spLocks noGrp="1"/>
          </p:cNvSpPr>
          <p:nvPr>
            <p:ph idx="1"/>
          </p:nvPr>
        </p:nvSpPr>
        <p:spPr>
          <a:xfrm>
            <a:off x="536860" y="1726058"/>
            <a:ext cx="8336975" cy="4995417"/>
          </a:xfrm>
        </p:spPr>
        <p:txBody>
          <a:bodyPr>
            <a:normAutofit/>
          </a:bodyPr>
          <a:lstStyle/>
          <a:p>
            <a:r>
              <a:rPr lang="en-US" dirty="0"/>
              <a:t>Procurement – Receiver/RTV Setup </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61</a:t>
            </a:fld>
            <a:endParaRPr lang="en-US" dirty="0"/>
          </a:p>
        </p:txBody>
      </p:sp>
      <p:pic>
        <p:nvPicPr>
          <p:cNvPr id="6" name="Picture 5">
            <a:extLst>
              <a:ext uri="{FF2B5EF4-FFF2-40B4-BE49-F238E27FC236}">
                <a16:creationId xmlns:a16="http://schemas.microsoft.com/office/drawing/2014/main" id="{DDF9FFEE-EC2C-4E06-BFD9-73B33F2B138B}"/>
              </a:ext>
            </a:extLst>
          </p:cNvPr>
          <p:cNvPicPr>
            <a:picLocks noChangeAspect="1"/>
          </p:cNvPicPr>
          <p:nvPr/>
        </p:nvPicPr>
        <p:blipFill>
          <a:blip r:embed="rId3"/>
          <a:stretch>
            <a:fillRect/>
          </a:stretch>
        </p:blipFill>
        <p:spPr>
          <a:xfrm>
            <a:off x="2309687" y="2341689"/>
            <a:ext cx="4524626" cy="3758119"/>
          </a:xfrm>
          <a:prstGeom prst="rect">
            <a:avLst/>
          </a:prstGeom>
        </p:spPr>
      </p:pic>
    </p:spTree>
    <p:extLst>
      <p:ext uri="{BB962C8B-B14F-4D97-AF65-F5344CB8AC3E}">
        <p14:creationId xmlns:p14="http://schemas.microsoft.com/office/powerpoint/2010/main" val="2137958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31548"/>
            <a:ext cx="8336975" cy="797070"/>
          </a:xfrm>
        </p:spPr>
        <p:txBody>
          <a:bodyPr/>
          <a:lstStyle/>
          <a:p>
            <a:r>
              <a:rPr lang="en-US" dirty="0"/>
              <a:t>User preferences</a:t>
            </a:r>
          </a:p>
        </p:txBody>
      </p:sp>
      <p:sp>
        <p:nvSpPr>
          <p:cNvPr id="3" name="Content Placeholder 2"/>
          <p:cNvSpPr>
            <a:spLocks noGrp="1"/>
          </p:cNvSpPr>
          <p:nvPr>
            <p:ph idx="1"/>
          </p:nvPr>
        </p:nvSpPr>
        <p:spPr>
          <a:xfrm>
            <a:off x="536860" y="1726058"/>
            <a:ext cx="8336975" cy="4995417"/>
          </a:xfrm>
        </p:spPr>
        <p:txBody>
          <a:bodyPr>
            <a:normAutofit fontScale="32500" lnSpcReduction="20000"/>
          </a:bodyPr>
          <a:lstStyle/>
          <a:p>
            <a:r>
              <a:rPr lang="en-US" sz="7400" dirty="0"/>
              <a:t>Procurement - Receiver/RTV Setup - Unit</a:t>
            </a:r>
          </a:p>
          <a:p>
            <a:pPr lvl="1">
              <a:lnSpc>
                <a:spcPct val="120000"/>
              </a:lnSpc>
              <a:spcBef>
                <a:spcPts val="600"/>
              </a:spcBef>
            </a:pPr>
            <a:r>
              <a:rPr lang="en-US" sz="4300" b="1" dirty="0"/>
              <a:t>Override Non-Qualified Receipts for close</a:t>
            </a:r>
            <a:r>
              <a:rPr lang="en-US" sz="4300" dirty="0"/>
              <a:t>: Select to enable the user to force close Non-Qualified receipts. (checked)</a:t>
            </a:r>
          </a:p>
          <a:p>
            <a:pPr lvl="1">
              <a:lnSpc>
                <a:spcPct val="120000"/>
              </a:lnSpc>
              <a:spcBef>
                <a:spcPts val="600"/>
              </a:spcBef>
            </a:pPr>
            <a:r>
              <a:rPr lang="en-US" sz="4300" b="1" dirty="0"/>
              <a:t>Change Non PO Receipt Price </a:t>
            </a:r>
            <a:r>
              <a:rPr lang="en-US" sz="4300" dirty="0"/>
              <a:t>(change non purchase order receipt price): Select to enable the user to change the receipt price for an item on a non-purchase order receipt. (checked)</a:t>
            </a:r>
          </a:p>
          <a:p>
            <a:pPr lvl="1">
              <a:lnSpc>
                <a:spcPct val="120000"/>
              </a:lnSpc>
              <a:spcBef>
                <a:spcPts val="600"/>
              </a:spcBef>
            </a:pPr>
            <a:r>
              <a:rPr lang="en-US" sz="4300" b="1" dirty="0"/>
              <a:t>Interface Receipt</a:t>
            </a:r>
            <a:r>
              <a:rPr lang="en-US" sz="4300" dirty="0"/>
              <a:t>: Select to automate the passing of inventory and asset information through the Receiver Interface Push process (PO_RECVPUSH). (checked)</a:t>
            </a:r>
          </a:p>
          <a:p>
            <a:pPr lvl="1">
              <a:lnSpc>
                <a:spcPct val="120000"/>
              </a:lnSpc>
              <a:spcBef>
                <a:spcPts val="600"/>
              </a:spcBef>
            </a:pPr>
            <a:r>
              <a:rPr lang="en-US" sz="4300" b="1" dirty="0"/>
              <a:t>Run Close Short</a:t>
            </a:r>
            <a:r>
              <a:rPr lang="en-US" sz="4300" dirty="0"/>
              <a:t>: Select to call the Close Short Process (PO_CLSSHORT) automatically during the Receiver Interface Push processing (PO_RECVPUSH).</a:t>
            </a:r>
          </a:p>
          <a:p>
            <a:pPr lvl="1">
              <a:lnSpc>
                <a:spcPct val="120000"/>
              </a:lnSpc>
              <a:spcBef>
                <a:spcPts val="600"/>
              </a:spcBef>
            </a:pPr>
            <a:r>
              <a:rPr lang="en-US" sz="4300" b="1" dirty="0"/>
              <a:t>Subcontract Streamline</a:t>
            </a:r>
            <a:r>
              <a:rPr lang="en-US" sz="4300" dirty="0"/>
              <a:t>: Select this check box if you want the Subcontract Streamline check box to appear selected by default for a subcontracted purchase order receipt for this user. The user will be able to override this field setting for a subcontracted purchase order receipt. The system determines whether to perform subcontract streamlining (purchase order receipt and production completion for the production ID in a single step) from the receipt. Streamline processing for subcontract RTVs enables you to process RTVs if completions have been performed on the associated receipt. The system includes negative production completion and production scrap for operations being returned against the subcontract. If this check box is deselected, the Subcontract Streamline check box will appear deselected for a subcontracted purchase order receipt for this user. The user will not be able to change this field setting for the subcontracted purchase order receipt. That is, this assumes subcontract streamlining is not enabled for this user</a:t>
            </a:r>
          </a:p>
        </p:txBody>
      </p:sp>
      <p:sp>
        <p:nvSpPr>
          <p:cNvPr id="5" name="Slide Number Placeholder 4"/>
          <p:cNvSpPr>
            <a:spLocks noGrp="1"/>
          </p:cNvSpPr>
          <p:nvPr>
            <p:ph type="sldNum" sz="quarter" idx="12"/>
          </p:nvPr>
        </p:nvSpPr>
        <p:spPr/>
        <p:txBody>
          <a:bodyPr/>
          <a:lstStyle/>
          <a:p>
            <a:fld id="{64336152-522D-534E-A387-BE770A7CAF94}" type="slidenum">
              <a:rPr lang="en-US" smtClean="0"/>
              <a:pPr/>
              <a:t>62</a:t>
            </a:fld>
            <a:endParaRPr lang="en-US" dirty="0"/>
          </a:p>
        </p:txBody>
      </p:sp>
    </p:spTree>
    <p:extLst>
      <p:ext uri="{BB962C8B-B14F-4D97-AF65-F5344CB8AC3E}">
        <p14:creationId xmlns:p14="http://schemas.microsoft.com/office/powerpoint/2010/main" val="1046043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62371"/>
            <a:ext cx="8336975" cy="797070"/>
          </a:xfrm>
        </p:spPr>
        <p:txBody>
          <a:bodyPr/>
          <a:lstStyle/>
          <a:p>
            <a:r>
              <a:rPr lang="en-US" dirty="0"/>
              <a:t>User preferences</a:t>
            </a:r>
          </a:p>
        </p:txBody>
      </p:sp>
      <p:sp>
        <p:nvSpPr>
          <p:cNvPr id="3" name="Content Placeholder 2"/>
          <p:cNvSpPr>
            <a:spLocks noGrp="1"/>
          </p:cNvSpPr>
          <p:nvPr>
            <p:ph idx="1"/>
          </p:nvPr>
        </p:nvSpPr>
        <p:spPr>
          <a:xfrm>
            <a:off x="536860" y="1736334"/>
            <a:ext cx="8336975" cy="4985142"/>
          </a:xfrm>
        </p:spPr>
        <p:txBody>
          <a:bodyPr>
            <a:normAutofit fontScale="92500" lnSpcReduction="10000"/>
          </a:bodyPr>
          <a:lstStyle/>
          <a:p>
            <a:r>
              <a:rPr lang="en-US" dirty="0"/>
              <a:t>Procurement - Receiver/RTV Setup </a:t>
            </a:r>
          </a:p>
          <a:p>
            <a:pPr lvl="1">
              <a:lnSpc>
                <a:spcPct val="110000"/>
              </a:lnSpc>
              <a:spcBef>
                <a:spcPts val="600"/>
              </a:spcBef>
            </a:pPr>
            <a:r>
              <a:rPr lang="en-US" sz="1500" b="1" dirty="0"/>
              <a:t>Blind Receiving Only</a:t>
            </a:r>
            <a:r>
              <a:rPr lang="en-US" sz="1500" dirty="0"/>
              <a:t>: Select to prevent the receiver from seeing the order quantity or the remaining quantity from the purchase order. The receiver needs to count the items before entering the quantity received. When you select this check box, the No Order Qty, Ordered Qty, and PO Remaining Qty check boxes are deselected.</a:t>
            </a:r>
          </a:p>
          <a:p>
            <a:pPr lvl="1">
              <a:lnSpc>
                <a:spcPct val="110000"/>
              </a:lnSpc>
              <a:spcBef>
                <a:spcPts val="600"/>
              </a:spcBef>
            </a:pPr>
            <a:r>
              <a:rPr lang="en-US" sz="1500" b="1" dirty="0"/>
              <a:t>No Order Qty </a:t>
            </a:r>
            <a:r>
              <a:rPr lang="en-US" sz="1500" dirty="0"/>
              <a:t>(no order quantity): Select to prevent the receiver from seeing the purchase order quantity. The receiver must specify the actual quantity that is received by doing a live count of the items.</a:t>
            </a:r>
          </a:p>
          <a:p>
            <a:pPr lvl="1">
              <a:lnSpc>
                <a:spcPct val="110000"/>
              </a:lnSpc>
              <a:spcBef>
                <a:spcPts val="600"/>
              </a:spcBef>
            </a:pPr>
            <a:r>
              <a:rPr lang="en-US" sz="1500" b="1" dirty="0"/>
              <a:t>Ordered Qty</a:t>
            </a:r>
            <a:r>
              <a:rPr lang="en-US" sz="1500" dirty="0"/>
              <a:t> (ordered quantity): Select to use the purchase order quantity as the default quantity received.</a:t>
            </a:r>
          </a:p>
          <a:p>
            <a:pPr lvl="1">
              <a:lnSpc>
                <a:spcPct val="110000"/>
              </a:lnSpc>
              <a:spcBef>
                <a:spcPts val="600"/>
              </a:spcBef>
            </a:pPr>
            <a:r>
              <a:rPr lang="en-US" sz="1500" b="1" dirty="0"/>
              <a:t>PO Remaining Qty </a:t>
            </a:r>
            <a:r>
              <a:rPr lang="en-US" sz="1500" dirty="0"/>
              <a:t>(purchase order remaining quantity): Select to use the remaining quantity (original order quantity minus previously received quantities) on the purchase order as the default quantity received.</a:t>
            </a:r>
          </a:p>
          <a:p>
            <a:pPr lvl="1">
              <a:lnSpc>
                <a:spcPct val="110000"/>
              </a:lnSpc>
              <a:spcBef>
                <a:spcPts val="600"/>
              </a:spcBef>
            </a:pPr>
            <a:r>
              <a:rPr lang="en-US" sz="1500" b="1" dirty="0"/>
              <a:t>Receiving Business Unit</a:t>
            </a:r>
            <a:r>
              <a:rPr lang="en-US" sz="1500" dirty="0"/>
              <a:t>: Select the user's default receiving business unit. This business unit can be overridden during the receiving process so that you can receive goods into any valid Purchasing business unit.</a:t>
            </a:r>
          </a:p>
          <a:p>
            <a:pPr lvl="1">
              <a:lnSpc>
                <a:spcPct val="110000"/>
              </a:lnSpc>
              <a:spcBef>
                <a:spcPts val="600"/>
              </a:spcBef>
            </a:pPr>
            <a:r>
              <a:rPr lang="en-US" sz="1500" b="1" dirty="0"/>
              <a:t>Days +/- Today</a:t>
            </a:r>
            <a:r>
              <a:rPr lang="en-US" sz="1500" dirty="0"/>
              <a:t>: Enter the number of days plus or minus the current system date to be used as default search criteria on receiving pages when you are selecting purchase order schedules against which to receive.  *Optional, can be 30 or 60 days for example, determines how many are listed.</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63</a:t>
            </a:fld>
            <a:endParaRPr lang="en-US" dirty="0"/>
          </a:p>
        </p:txBody>
      </p:sp>
    </p:spTree>
    <p:extLst>
      <p:ext uri="{BB962C8B-B14F-4D97-AF65-F5344CB8AC3E}">
        <p14:creationId xmlns:p14="http://schemas.microsoft.com/office/powerpoint/2010/main" val="15547634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51401"/>
            <a:ext cx="8336975" cy="797070"/>
          </a:xfrm>
        </p:spPr>
        <p:txBody>
          <a:bodyPr/>
          <a:lstStyle/>
          <a:p>
            <a:r>
              <a:rPr lang="en-US" dirty="0"/>
              <a:t>User preferences</a:t>
            </a:r>
          </a:p>
        </p:txBody>
      </p:sp>
      <p:sp>
        <p:nvSpPr>
          <p:cNvPr id="3" name="Content Placeholder 2"/>
          <p:cNvSpPr>
            <a:spLocks noGrp="1"/>
          </p:cNvSpPr>
          <p:nvPr>
            <p:ph idx="1"/>
          </p:nvPr>
        </p:nvSpPr>
        <p:spPr>
          <a:xfrm>
            <a:off x="536860" y="1587062"/>
            <a:ext cx="8336975" cy="5134413"/>
          </a:xfrm>
        </p:spPr>
        <p:txBody>
          <a:bodyPr>
            <a:normAutofit/>
          </a:bodyPr>
          <a:lstStyle/>
          <a:p>
            <a:r>
              <a:rPr lang="en-US" dirty="0"/>
              <a:t>Procurement - Receiver/RTV Setup </a:t>
            </a:r>
          </a:p>
          <a:p>
            <a:pPr lvl="1">
              <a:lnSpc>
                <a:spcPct val="110000"/>
              </a:lnSpc>
              <a:spcBef>
                <a:spcPts val="600"/>
              </a:spcBef>
            </a:pPr>
            <a:r>
              <a:rPr lang="en-US" sz="1600" b="1" dirty="0"/>
              <a:t>RTV Dispatch Option </a:t>
            </a:r>
            <a:r>
              <a:rPr lang="en-US" sz="1600" dirty="0"/>
              <a:t>(return to vendor dispatch option): Select the dispatch method as this user's preference for the return to vendor functionality. This functionality provides a default value for dispatching the RTV to the Supplier.</a:t>
            </a:r>
          </a:p>
          <a:p>
            <a:pPr marL="914400" lvl="2" indent="0">
              <a:lnSpc>
                <a:spcPct val="110000"/>
              </a:lnSpc>
              <a:spcBef>
                <a:spcPts val="600"/>
              </a:spcBef>
              <a:buNone/>
            </a:pPr>
            <a:r>
              <a:rPr lang="en-US" sz="1600" dirty="0"/>
              <a:t>RTV dispatch option values include:</a:t>
            </a:r>
          </a:p>
          <a:p>
            <a:pPr lvl="2">
              <a:lnSpc>
                <a:spcPct val="110000"/>
              </a:lnSpc>
              <a:spcBef>
                <a:spcPts val="600"/>
              </a:spcBef>
            </a:pPr>
            <a:r>
              <a:rPr lang="en-US" sz="1600" b="1" dirty="0"/>
              <a:t>Default to Business Unit</a:t>
            </a:r>
            <a:r>
              <a:rPr lang="en-US" sz="1600" dirty="0"/>
              <a:t>: Select to use the dispatch option that is defined at the business-unit level. You define the business unit RTV dispatch option value using the Business Unit Options tab on the Purchasing Definition page. When processing RTV options, the system initially checks the user preference and then the business unit when you select the Default to Business Unit option.</a:t>
            </a:r>
          </a:p>
          <a:p>
            <a:pPr lvl="2">
              <a:lnSpc>
                <a:spcPct val="110000"/>
              </a:lnSpc>
              <a:spcBef>
                <a:spcPts val="600"/>
              </a:spcBef>
            </a:pPr>
            <a:r>
              <a:rPr lang="en-US" sz="1600" dirty="0"/>
              <a:t>Manual: Select to indicate that the Dispatch processing for the RTV must be performed manually.</a:t>
            </a:r>
          </a:p>
          <a:p>
            <a:pPr lvl="2">
              <a:lnSpc>
                <a:spcPct val="110000"/>
              </a:lnSpc>
              <a:spcBef>
                <a:spcPts val="600"/>
              </a:spcBef>
            </a:pPr>
            <a:r>
              <a:rPr lang="en-US" sz="1600" dirty="0"/>
              <a:t>Often collaboration must take place between procurement personnel and another group before a RTV line can be dispatched. For example, you might have to verify the disposition of goods with warehouse personnel before dispatching the RTV.</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64</a:t>
            </a:fld>
            <a:endParaRPr lang="en-US" dirty="0"/>
          </a:p>
        </p:txBody>
      </p:sp>
    </p:spTree>
    <p:extLst>
      <p:ext uri="{BB962C8B-B14F-4D97-AF65-F5344CB8AC3E}">
        <p14:creationId xmlns:p14="http://schemas.microsoft.com/office/powerpoint/2010/main" val="3710490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956888"/>
            <a:ext cx="8336975" cy="595206"/>
          </a:xfrm>
        </p:spPr>
        <p:txBody>
          <a:bodyPr/>
          <a:lstStyle/>
          <a:p>
            <a:r>
              <a:rPr lang="en-US" dirty="0"/>
              <a:t>User preferences</a:t>
            </a:r>
          </a:p>
        </p:txBody>
      </p:sp>
      <p:sp>
        <p:nvSpPr>
          <p:cNvPr id="3" name="Content Placeholder 2"/>
          <p:cNvSpPr>
            <a:spLocks noGrp="1"/>
          </p:cNvSpPr>
          <p:nvPr>
            <p:ph idx="1"/>
          </p:nvPr>
        </p:nvSpPr>
        <p:spPr>
          <a:xfrm>
            <a:off x="536860" y="1429407"/>
            <a:ext cx="8336975" cy="5292070"/>
          </a:xfrm>
        </p:spPr>
        <p:txBody>
          <a:bodyPr>
            <a:noAutofit/>
          </a:bodyPr>
          <a:lstStyle/>
          <a:p>
            <a:r>
              <a:rPr lang="en-US" sz="2000" b="1" dirty="0"/>
              <a:t>Procurement - Receiver/RTV Setup </a:t>
            </a:r>
          </a:p>
          <a:p>
            <a:pPr lvl="1">
              <a:lnSpc>
                <a:spcPct val="120000"/>
              </a:lnSpc>
              <a:spcBef>
                <a:spcPts val="600"/>
              </a:spcBef>
            </a:pPr>
            <a:r>
              <a:rPr lang="en-US" sz="1400" b="1" dirty="0"/>
              <a:t>RTV Inventory Ship Option </a:t>
            </a:r>
            <a:r>
              <a:rPr lang="en-US" sz="1400" dirty="0"/>
              <a:t>(return to vendor inventory ship option):  Select the return to vendor ship option that you want to use as this user's default value for the Inventory Process field on the RTV line. This option will only be used by the RTV function when the disposition on the RTV line has a value of Ship. The system determines the ship option default value by first checking the user preference ship option value. If the user preference value is Manual, Express, or Fulfillment then the system uses the value as the default value. If the user preference value is Default to Business Unit, the system uses the ship option value defined at the business-unit level. Values are:</a:t>
            </a:r>
          </a:p>
          <a:p>
            <a:pPr lvl="2">
              <a:lnSpc>
                <a:spcPct val="100000"/>
              </a:lnSpc>
              <a:spcBef>
                <a:spcPts val="0"/>
              </a:spcBef>
            </a:pPr>
            <a:r>
              <a:rPr lang="en-US" sz="1300" b="1" dirty="0"/>
              <a:t>Default to Business Unit</a:t>
            </a:r>
            <a:r>
              <a:rPr lang="en-US" sz="1300" dirty="0"/>
              <a:t>: Select to use the inventory ship option that is defined at the business-unit level.</a:t>
            </a:r>
          </a:p>
          <a:p>
            <a:pPr lvl="2">
              <a:lnSpc>
                <a:spcPct val="100000"/>
              </a:lnSpc>
              <a:spcBef>
                <a:spcPts val="0"/>
              </a:spcBef>
            </a:pPr>
            <a:r>
              <a:rPr lang="en-US" sz="1300" dirty="0"/>
              <a:t>Express: Select to use the RTV express option to process Purchasing and Inventory data collection transactions at the same time. This means that the user can perform Inventory issue (automatic issue) action from within the Purchasing RTV component. If the RTV line disposition is Ship, the system creates a material stock request with a status of Shipped to update inventory.</a:t>
            </a:r>
          </a:p>
          <a:p>
            <a:pPr lvl="2">
              <a:lnSpc>
                <a:spcPct val="100000"/>
              </a:lnSpc>
              <a:spcBef>
                <a:spcPts val="0"/>
              </a:spcBef>
            </a:pPr>
            <a:r>
              <a:rPr lang="en-US" sz="1300" dirty="0"/>
              <a:t>Fulfillment: Select to set the user's preference to perform Inventory fulfillment processing for RTV transactions. This enables the user to create an Inventory material stock request transaction and to process it through Inventory fulfillment processing. The Fulfillment value is only valid for RTV processing when RTV line disposition is Ship.</a:t>
            </a:r>
          </a:p>
          <a:p>
            <a:pPr lvl="2">
              <a:lnSpc>
                <a:spcPct val="100000"/>
              </a:lnSpc>
              <a:spcBef>
                <a:spcPts val="0"/>
              </a:spcBef>
            </a:pPr>
            <a:r>
              <a:rPr lang="en-US" sz="1300" dirty="0"/>
              <a:t>Manual: Select to indicate that the RTV ship transaction must be completed manually. This option requires that the inventory Express Issue function be used to ship the items to the supplier. When you use the Manual Inventory Ship option, the system does not perform RTV express functions. The user must use the Inventory Express Issue component to issue inventory returns that are being shipped to the vendor.</a:t>
            </a:r>
          </a:p>
        </p:txBody>
      </p:sp>
      <p:sp>
        <p:nvSpPr>
          <p:cNvPr id="5" name="Slide Number Placeholder 4"/>
          <p:cNvSpPr>
            <a:spLocks noGrp="1"/>
          </p:cNvSpPr>
          <p:nvPr>
            <p:ph type="sldNum" sz="quarter" idx="12"/>
          </p:nvPr>
        </p:nvSpPr>
        <p:spPr/>
        <p:txBody>
          <a:bodyPr/>
          <a:lstStyle/>
          <a:p>
            <a:fld id="{64336152-522D-534E-A387-BE770A7CAF94}" type="slidenum">
              <a:rPr lang="en-US" smtClean="0"/>
              <a:pPr/>
              <a:t>65</a:t>
            </a:fld>
            <a:endParaRPr lang="en-US" dirty="0"/>
          </a:p>
        </p:txBody>
      </p:sp>
    </p:spTree>
    <p:extLst>
      <p:ext uri="{BB962C8B-B14F-4D97-AF65-F5344CB8AC3E}">
        <p14:creationId xmlns:p14="http://schemas.microsoft.com/office/powerpoint/2010/main" val="2059771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dirty="0"/>
              <a:t>User preferences</a:t>
            </a:r>
          </a:p>
        </p:txBody>
      </p:sp>
      <p:sp>
        <p:nvSpPr>
          <p:cNvPr id="3" name="Content Placeholder 2"/>
          <p:cNvSpPr>
            <a:spLocks noGrp="1"/>
          </p:cNvSpPr>
          <p:nvPr>
            <p:ph idx="1"/>
          </p:nvPr>
        </p:nvSpPr>
        <p:spPr>
          <a:xfrm>
            <a:off x="536860" y="1654139"/>
            <a:ext cx="8336975" cy="5067337"/>
          </a:xfrm>
        </p:spPr>
        <p:txBody>
          <a:bodyPr>
            <a:normAutofit/>
          </a:bodyPr>
          <a:lstStyle/>
          <a:p>
            <a:r>
              <a:rPr lang="en-US" dirty="0"/>
              <a:t>Procurement - Receiver/RTV Setup </a:t>
            </a:r>
          </a:p>
          <a:p>
            <a:pPr lvl="1"/>
            <a:r>
              <a:rPr lang="en-US" sz="1600" b="1" dirty="0"/>
              <a:t>RTV Inventory Destroy Option</a:t>
            </a:r>
            <a:r>
              <a:rPr lang="en-US" sz="1600" dirty="0"/>
              <a:t> (return to vendor inventory destroy option): Select the return to vendor destroy option that you want to use as this user's default value for the Inventory Process field on the RTV line. This option is only used by the RTV function when the disposition on the RTV line has a value of Destroy. The system determines the destroy option default value first by checking the user preference destroy option. If the user preference value is Manual or Express then the system uses that default value. If the user preference value is Default to Business Unit, the system uses destroy option defined at the business-unit level.</a:t>
            </a:r>
          </a:p>
          <a:p>
            <a:pPr lvl="2"/>
            <a:r>
              <a:rPr lang="en-US" sz="1600" dirty="0"/>
              <a:t>RTV Inventory destroy option values are:</a:t>
            </a:r>
          </a:p>
          <a:p>
            <a:pPr lvl="3"/>
            <a:r>
              <a:rPr lang="en-US" sz="1600" b="1" dirty="0"/>
              <a:t>Default to Business Unit</a:t>
            </a:r>
            <a:r>
              <a:rPr lang="en-US" sz="1600" dirty="0"/>
              <a:t>: Select to use the inventory destroy option setting at the business-unit level.</a:t>
            </a:r>
          </a:p>
          <a:p>
            <a:pPr lvl="3"/>
            <a:r>
              <a:rPr lang="en-US" sz="1600" dirty="0"/>
              <a:t>Express: Select to use the RTV express option to process Purchasing and Inventory data collection transactions at the same time. This means that the user can perform Inventory adjustment (automatic adjustment) actions from within the Purchasing RTV component.</a:t>
            </a:r>
          </a:p>
          <a:p>
            <a:pPr lvl="3"/>
            <a:r>
              <a:rPr lang="en-US" sz="1600" dirty="0"/>
              <a:t>Manual: Select to indicate that the RTV destroy transaction must be completed manually. This option requires that the Inventory Adjustment function be used to update inventory for the items being returned to the vendor. </a:t>
            </a:r>
          </a:p>
          <a:p>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66</a:t>
            </a:fld>
            <a:endParaRPr lang="en-US" dirty="0"/>
          </a:p>
        </p:txBody>
      </p:sp>
    </p:spTree>
    <p:extLst>
      <p:ext uri="{BB962C8B-B14F-4D97-AF65-F5344CB8AC3E}">
        <p14:creationId xmlns:p14="http://schemas.microsoft.com/office/powerpoint/2010/main" val="4217620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151401"/>
            <a:ext cx="8336975" cy="797070"/>
          </a:xfrm>
        </p:spPr>
        <p:txBody>
          <a:bodyPr/>
          <a:lstStyle/>
          <a:p>
            <a:r>
              <a:rPr lang="en-US" dirty="0"/>
              <a:t>User preferences</a:t>
            </a:r>
          </a:p>
        </p:txBody>
      </p:sp>
      <p:sp>
        <p:nvSpPr>
          <p:cNvPr id="3" name="Content Placeholder 2"/>
          <p:cNvSpPr>
            <a:spLocks noGrp="1"/>
          </p:cNvSpPr>
          <p:nvPr>
            <p:ph idx="1"/>
          </p:nvPr>
        </p:nvSpPr>
        <p:spPr>
          <a:xfrm>
            <a:off x="536860" y="1839074"/>
            <a:ext cx="8336975" cy="4882401"/>
          </a:xfrm>
        </p:spPr>
        <p:txBody>
          <a:bodyPr>
            <a:normAutofit/>
          </a:bodyPr>
          <a:lstStyle/>
          <a:p>
            <a:r>
              <a:rPr lang="en-US" dirty="0"/>
              <a:t>Procurement - Requisition Authorizations</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67</a:t>
            </a:fld>
            <a:endParaRPr lang="en-US" dirty="0"/>
          </a:p>
        </p:txBody>
      </p:sp>
      <p:pic>
        <p:nvPicPr>
          <p:cNvPr id="4" name="Picture 3">
            <a:extLst>
              <a:ext uri="{FF2B5EF4-FFF2-40B4-BE49-F238E27FC236}">
                <a16:creationId xmlns:a16="http://schemas.microsoft.com/office/drawing/2014/main" id="{BD19D956-F1D5-4427-8B73-7DC7FDF355CD}"/>
              </a:ext>
            </a:extLst>
          </p:cNvPr>
          <p:cNvPicPr>
            <a:picLocks noChangeAspect="1"/>
          </p:cNvPicPr>
          <p:nvPr/>
        </p:nvPicPr>
        <p:blipFill>
          <a:blip r:embed="rId2"/>
          <a:stretch>
            <a:fillRect/>
          </a:stretch>
        </p:blipFill>
        <p:spPr>
          <a:xfrm>
            <a:off x="969829" y="2383604"/>
            <a:ext cx="7204342" cy="3557368"/>
          </a:xfrm>
          <a:prstGeom prst="rect">
            <a:avLst/>
          </a:prstGeom>
        </p:spPr>
      </p:pic>
    </p:spTree>
    <p:extLst>
      <p:ext uri="{BB962C8B-B14F-4D97-AF65-F5344CB8AC3E}">
        <p14:creationId xmlns:p14="http://schemas.microsoft.com/office/powerpoint/2010/main" val="41090067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59" y="1097168"/>
            <a:ext cx="8336975" cy="520117"/>
          </a:xfrm>
        </p:spPr>
        <p:txBody>
          <a:bodyPr/>
          <a:lstStyle/>
          <a:p>
            <a:r>
              <a:rPr lang="en-US" dirty="0"/>
              <a:t>User preferences</a:t>
            </a:r>
          </a:p>
        </p:txBody>
      </p:sp>
      <p:sp>
        <p:nvSpPr>
          <p:cNvPr id="3" name="Content Placeholder 2"/>
          <p:cNvSpPr>
            <a:spLocks noGrp="1"/>
          </p:cNvSpPr>
          <p:nvPr>
            <p:ph idx="1"/>
          </p:nvPr>
        </p:nvSpPr>
        <p:spPr>
          <a:xfrm>
            <a:off x="536860" y="1633780"/>
            <a:ext cx="8336975" cy="5224220"/>
          </a:xfrm>
        </p:spPr>
        <p:txBody>
          <a:bodyPr>
            <a:normAutofit fontScale="40000" lnSpcReduction="20000"/>
          </a:bodyPr>
          <a:lstStyle/>
          <a:p>
            <a:r>
              <a:rPr lang="en-US" sz="5000" dirty="0"/>
              <a:t>Procurement - Requisition Authorizations</a:t>
            </a:r>
          </a:p>
          <a:p>
            <a:pPr lvl="1">
              <a:lnSpc>
                <a:spcPct val="120000"/>
              </a:lnSpc>
              <a:spcBef>
                <a:spcPts val="600"/>
              </a:spcBef>
            </a:pPr>
            <a:r>
              <a:rPr lang="en-US" sz="3500" b="1" dirty="0"/>
              <a:t>Can Work Approved Reqs </a:t>
            </a:r>
            <a:r>
              <a:rPr lang="en-US" sz="3500" dirty="0"/>
              <a:t>(can work approved requisitions): Select to enable a user to change a requisition that has already been approved.</a:t>
            </a:r>
          </a:p>
          <a:p>
            <a:pPr lvl="1">
              <a:lnSpc>
                <a:spcPct val="120000"/>
              </a:lnSpc>
              <a:spcBef>
                <a:spcPts val="600"/>
              </a:spcBef>
            </a:pPr>
            <a:r>
              <a:rPr lang="en-US" sz="3500" b="1" dirty="0"/>
              <a:t>Full Auth for All Requesters </a:t>
            </a:r>
            <a:r>
              <a:rPr lang="en-US" sz="3500" dirty="0"/>
              <a:t>(full authority for all requesters): Select to give the user authority to add, update, cancel, delete, and close requisitions for all requesters. If you select this option, you don't need to configure the rest of this page.</a:t>
            </a:r>
          </a:p>
          <a:p>
            <a:pPr lvl="1">
              <a:lnSpc>
                <a:spcPct val="120000"/>
              </a:lnSpc>
              <a:spcBef>
                <a:spcPts val="600"/>
              </a:spcBef>
            </a:pPr>
            <a:r>
              <a:rPr lang="en-US" sz="3500" b="1" dirty="0"/>
              <a:t>Override Preferred Vendor</a:t>
            </a:r>
            <a:r>
              <a:rPr lang="en-US" sz="3500" dirty="0"/>
              <a:t>: Select to enable a user to change the default vendor on a requisition line. If this authority is not selected, the user is unable to manually suggest a vendor.</a:t>
            </a:r>
          </a:p>
          <a:p>
            <a:pPr lvl="1">
              <a:lnSpc>
                <a:spcPct val="120000"/>
              </a:lnSpc>
              <a:spcBef>
                <a:spcPts val="600"/>
              </a:spcBef>
            </a:pPr>
            <a:r>
              <a:rPr lang="en-US" sz="3500" b="1" dirty="0"/>
              <a:t>Override RFQ Required Rule Flag:</a:t>
            </a:r>
            <a:r>
              <a:rPr lang="en-US" sz="3500" dirty="0"/>
              <a:t> Select to enable a user to override the RFQ Required Rule option that was previously specified for a requisition in the requisition component.</a:t>
            </a:r>
          </a:p>
          <a:p>
            <a:pPr lvl="1">
              <a:lnSpc>
                <a:spcPct val="120000"/>
              </a:lnSpc>
              <a:spcBef>
                <a:spcPts val="600"/>
              </a:spcBef>
            </a:pPr>
            <a:r>
              <a:rPr lang="en-US" sz="3500" b="1" dirty="0"/>
              <a:t>View/Override VAT Details </a:t>
            </a:r>
            <a:r>
              <a:rPr lang="en-US" sz="3500" dirty="0"/>
              <a:t>(view or override value-added tax details): Select to view and override VAT details within the requisition component.</a:t>
            </a:r>
          </a:p>
          <a:p>
            <a:pPr lvl="1">
              <a:lnSpc>
                <a:spcPct val="120000"/>
              </a:lnSpc>
              <a:spcBef>
                <a:spcPts val="600"/>
              </a:spcBef>
            </a:pPr>
            <a:r>
              <a:rPr lang="en-US" sz="3500" b="1" dirty="0"/>
              <a:t>Override Non-Qualified Requisitions for Close</a:t>
            </a:r>
            <a:r>
              <a:rPr lang="en-US" sz="3500" dirty="0"/>
              <a:t>: Select to enable a user to close requisitions that are nonqualified for close.</a:t>
            </a:r>
          </a:p>
          <a:p>
            <a:pPr lvl="1">
              <a:lnSpc>
                <a:spcPct val="120000"/>
              </a:lnSpc>
              <a:spcBef>
                <a:spcPts val="600"/>
              </a:spcBef>
            </a:pPr>
            <a:r>
              <a:rPr lang="en-US" sz="3500" b="1" dirty="0"/>
              <a:t>Can Send Approval Reminder</a:t>
            </a:r>
            <a:r>
              <a:rPr lang="en-US" sz="3500" dirty="0"/>
              <a:t>: Select to enable a user to send reminders to pending approvers of requisitions.</a:t>
            </a:r>
          </a:p>
          <a:p>
            <a:pPr lvl="1">
              <a:lnSpc>
                <a:spcPct val="120000"/>
              </a:lnSpc>
              <a:spcBef>
                <a:spcPts val="600"/>
              </a:spcBef>
            </a:pPr>
            <a:r>
              <a:rPr lang="en-US" sz="3500" b="1" dirty="0"/>
              <a:t>Requesters User Auth For </a:t>
            </a:r>
            <a:r>
              <a:rPr lang="en-US" sz="3500" dirty="0"/>
              <a:t>(requesters user authority for): Requesters for whom this user can work requisitions. Select the requester that you want to designate as the user's default requester by selecting the check box to the left of the requester's name. Add, Update, Cancel, Delete, Close, and Reopen :Select to enable the user to add, update, cancel, delete, close, and reopen requisitions for this requester.</a:t>
            </a:r>
          </a:p>
        </p:txBody>
      </p:sp>
      <p:sp>
        <p:nvSpPr>
          <p:cNvPr id="5" name="Slide Number Placeholder 4"/>
          <p:cNvSpPr>
            <a:spLocks noGrp="1"/>
          </p:cNvSpPr>
          <p:nvPr>
            <p:ph type="sldNum" sz="quarter" idx="12"/>
          </p:nvPr>
        </p:nvSpPr>
        <p:spPr/>
        <p:txBody>
          <a:bodyPr/>
          <a:lstStyle/>
          <a:p>
            <a:fld id="{64336152-522D-534E-A387-BE770A7CAF94}" type="slidenum">
              <a:rPr lang="en-US" smtClean="0"/>
              <a:pPr/>
              <a:t>68</a:t>
            </a:fld>
            <a:endParaRPr lang="en-US" dirty="0"/>
          </a:p>
        </p:txBody>
      </p:sp>
    </p:spTree>
    <p:extLst>
      <p:ext uri="{BB962C8B-B14F-4D97-AF65-F5344CB8AC3E}">
        <p14:creationId xmlns:p14="http://schemas.microsoft.com/office/powerpoint/2010/main" val="6692377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27" y="1288442"/>
            <a:ext cx="8336975" cy="581455"/>
          </a:xfrm>
        </p:spPr>
        <p:txBody>
          <a:bodyPr/>
          <a:lstStyle/>
          <a:p>
            <a:r>
              <a:rPr lang="en-US" dirty="0"/>
              <a:t>User preferences</a:t>
            </a:r>
          </a:p>
        </p:txBody>
      </p:sp>
      <p:sp>
        <p:nvSpPr>
          <p:cNvPr id="3" name="Content Placeholder 2"/>
          <p:cNvSpPr>
            <a:spLocks noGrp="1"/>
          </p:cNvSpPr>
          <p:nvPr>
            <p:ph idx="1"/>
          </p:nvPr>
        </p:nvSpPr>
        <p:spPr>
          <a:xfrm>
            <a:off x="536860" y="1869898"/>
            <a:ext cx="8336975" cy="4851578"/>
          </a:xfrm>
        </p:spPr>
        <p:txBody>
          <a:bodyPr>
            <a:normAutofit/>
          </a:bodyPr>
          <a:lstStyle/>
          <a:p>
            <a:r>
              <a:rPr lang="en-US" dirty="0"/>
              <a:t>Procurement– Purchase Order Authorizations</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69</a:t>
            </a:fld>
            <a:endParaRPr lang="en-US" dirty="0"/>
          </a:p>
        </p:txBody>
      </p:sp>
      <p:pic>
        <p:nvPicPr>
          <p:cNvPr id="6" name="Picture 5">
            <a:extLst>
              <a:ext uri="{FF2B5EF4-FFF2-40B4-BE49-F238E27FC236}">
                <a16:creationId xmlns:a16="http://schemas.microsoft.com/office/drawing/2014/main" id="{2140DD2B-E188-4380-9485-AFC5FEDBFE25}"/>
              </a:ext>
            </a:extLst>
          </p:cNvPr>
          <p:cNvPicPr>
            <a:picLocks noChangeAspect="1"/>
          </p:cNvPicPr>
          <p:nvPr/>
        </p:nvPicPr>
        <p:blipFill>
          <a:blip r:embed="rId2"/>
          <a:stretch>
            <a:fillRect/>
          </a:stretch>
        </p:blipFill>
        <p:spPr>
          <a:xfrm>
            <a:off x="976899" y="2497347"/>
            <a:ext cx="7409678" cy="3461664"/>
          </a:xfrm>
          <a:prstGeom prst="rect">
            <a:avLst/>
          </a:prstGeom>
        </p:spPr>
      </p:pic>
    </p:spTree>
    <p:extLst>
      <p:ext uri="{BB962C8B-B14F-4D97-AF65-F5344CB8AC3E}">
        <p14:creationId xmlns:p14="http://schemas.microsoft.com/office/powerpoint/2010/main" val="216773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61" y="1012886"/>
            <a:ext cx="8336975" cy="797070"/>
          </a:xfrm>
        </p:spPr>
        <p:txBody>
          <a:bodyPr>
            <a:normAutofit fontScale="90000"/>
          </a:bodyPr>
          <a:lstStyle/>
          <a:p>
            <a:r>
              <a:rPr lang="en-US" dirty="0"/>
              <a:t>approval Roles and Route Controls</a:t>
            </a:r>
            <a:br>
              <a:rPr lang="en-US" dirty="0"/>
            </a:br>
            <a:endParaRPr lang="en-US" dirty="0"/>
          </a:p>
        </p:txBody>
      </p:sp>
      <p:sp>
        <p:nvSpPr>
          <p:cNvPr id="3" name="Content Placeholder 2">
            <a:extLst>
              <a:ext uri="{FF2B5EF4-FFF2-40B4-BE49-F238E27FC236}">
                <a16:creationId xmlns:a16="http://schemas.microsoft.com/office/drawing/2014/main" id="{8EEDAD73-E2D0-48F1-8CEF-041323F22932}"/>
              </a:ext>
            </a:extLst>
          </p:cNvPr>
          <p:cNvSpPr>
            <a:spLocks noGrp="1"/>
          </p:cNvSpPr>
          <p:nvPr>
            <p:ph idx="1"/>
          </p:nvPr>
        </p:nvSpPr>
        <p:spPr>
          <a:xfrm>
            <a:off x="443061" y="1489435"/>
            <a:ext cx="8430774" cy="4845378"/>
          </a:xfrm>
        </p:spPr>
        <p:txBody>
          <a:bodyPr/>
          <a:lstStyle/>
          <a:p>
            <a:pPr lvl="1"/>
            <a:r>
              <a:rPr lang="en-US" sz="1900" dirty="0"/>
              <a:t>Transactions that use workflow are routed for approval to users with approval roles that have route controls associated with them.  </a:t>
            </a:r>
          </a:p>
          <a:p>
            <a:pPr lvl="1"/>
            <a:r>
              <a:rPr lang="en-US" sz="1900" dirty="0"/>
              <a:t>The workflow roles are globally shared shell roles that do not provide page access.  </a:t>
            </a:r>
          </a:p>
          <a:p>
            <a:pPr lvl="1"/>
            <a:r>
              <a:rPr lang="en-US" sz="1900" dirty="0"/>
              <a:t>The roles names usually start with “ZZ_AW” (though there are some older roles starting with “CTC” or “CTC_AW” that will be phased out). </a:t>
            </a:r>
          </a:p>
          <a:p>
            <a:pPr lvl="1"/>
            <a:r>
              <a:rPr lang="en-US" sz="1900" dirty="0"/>
              <a:t>The roles are linked to User Lists configured within the AWE Process Setup. The User List attributes are configured to require a route control by BU.  Note: Workflow roles that are assigned without a route control will not route properly</a:t>
            </a:r>
            <a:r>
              <a:rPr lang="en-US" sz="1800" dirty="0"/>
              <a:t>.</a:t>
            </a:r>
          </a:p>
          <a:p>
            <a:pPr marL="457200" lvl="1" indent="0">
              <a:buNone/>
            </a:pPr>
            <a:endParaRPr lang="en-US" sz="20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a:t>
            </a:fld>
            <a:endParaRPr lang="en-US" dirty="0"/>
          </a:p>
        </p:txBody>
      </p:sp>
      <p:pic>
        <p:nvPicPr>
          <p:cNvPr id="4" name="Picture 3">
            <a:extLst>
              <a:ext uri="{FF2B5EF4-FFF2-40B4-BE49-F238E27FC236}">
                <a16:creationId xmlns:a16="http://schemas.microsoft.com/office/drawing/2014/main" id="{EC4A4E26-DDA1-4ABA-B98D-70C21BC9BB9A}"/>
              </a:ext>
            </a:extLst>
          </p:cNvPr>
          <p:cNvPicPr>
            <a:picLocks noChangeAspect="1"/>
          </p:cNvPicPr>
          <p:nvPr/>
        </p:nvPicPr>
        <p:blipFill>
          <a:blip r:embed="rId2"/>
          <a:stretch>
            <a:fillRect/>
          </a:stretch>
        </p:blipFill>
        <p:spPr>
          <a:xfrm>
            <a:off x="1495082" y="4374037"/>
            <a:ext cx="6621396" cy="2236754"/>
          </a:xfrm>
          <a:prstGeom prst="rect">
            <a:avLst/>
          </a:prstGeom>
        </p:spPr>
      </p:pic>
    </p:spTree>
    <p:extLst>
      <p:ext uri="{BB962C8B-B14F-4D97-AF65-F5344CB8AC3E}">
        <p14:creationId xmlns:p14="http://schemas.microsoft.com/office/powerpoint/2010/main" val="2457182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49292"/>
            <a:ext cx="8336975" cy="570451"/>
          </a:xfrm>
        </p:spPr>
        <p:txBody>
          <a:bodyPr/>
          <a:lstStyle/>
          <a:p>
            <a:r>
              <a:rPr lang="en-US" dirty="0"/>
              <a:t>User preferences</a:t>
            </a:r>
          </a:p>
        </p:txBody>
      </p:sp>
      <p:sp>
        <p:nvSpPr>
          <p:cNvPr id="3" name="Content Placeholder 2"/>
          <p:cNvSpPr>
            <a:spLocks noGrp="1"/>
          </p:cNvSpPr>
          <p:nvPr>
            <p:ph idx="1"/>
          </p:nvPr>
        </p:nvSpPr>
        <p:spPr>
          <a:xfrm>
            <a:off x="536860" y="1719744"/>
            <a:ext cx="8336975" cy="5001732"/>
          </a:xfrm>
        </p:spPr>
        <p:txBody>
          <a:bodyPr>
            <a:noAutofit/>
          </a:bodyPr>
          <a:lstStyle/>
          <a:p>
            <a:r>
              <a:rPr lang="en-US" sz="2000" dirty="0"/>
              <a:t>Procurement - Purchase Order Authorizations</a:t>
            </a:r>
          </a:p>
          <a:p>
            <a:pPr lvl="1"/>
            <a:r>
              <a:rPr lang="en-US" sz="1400" b="1" dirty="0"/>
              <a:t>Can Work Approved POs </a:t>
            </a:r>
            <a:r>
              <a:rPr lang="en-US" sz="1400" dirty="0"/>
              <a:t>(can work approved purchase orders): Select to enable a user to change a purchase order that has already been approved or dispatched.</a:t>
            </a:r>
          </a:p>
          <a:p>
            <a:pPr lvl="1"/>
            <a:r>
              <a:rPr lang="en-US" sz="1400" b="1" dirty="0"/>
              <a:t>Can Dispatch Un-Approved POs</a:t>
            </a:r>
            <a:r>
              <a:rPr lang="en-US" sz="1400" dirty="0"/>
              <a:t>: Select to enable a user to dispatch purchase orders with a status of pending approval.</a:t>
            </a:r>
          </a:p>
          <a:p>
            <a:pPr lvl="1"/>
            <a:r>
              <a:rPr lang="en-US" sz="1400" b="1" dirty="0"/>
              <a:t>Full Authority for All Buyers</a:t>
            </a:r>
            <a:r>
              <a:rPr lang="en-US" sz="1400" dirty="0"/>
              <a:t>: Select to give the user authority to add, update, cancel, delete, and close purchase orders for all buyers. If you select this option, you don't need to configure the rest of the page.</a:t>
            </a:r>
          </a:p>
          <a:p>
            <a:pPr lvl="1"/>
            <a:r>
              <a:rPr lang="en-US" sz="1400" b="1" dirty="0"/>
              <a:t>Override Non-Qualified POs for Close</a:t>
            </a:r>
            <a:r>
              <a:rPr lang="en-US" sz="1400" dirty="0"/>
              <a:t>: Select to enable a user to close purchase orders that are nonqualified for close.</a:t>
            </a:r>
          </a:p>
          <a:p>
            <a:pPr lvl="1"/>
            <a:r>
              <a:rPr lang="en-US" sz="1400" b="1" dirty="0"/>
              <a:t>Rebate ID Security Control</a:t>
            </a:r>
            <a:r>
              <a:rPr lang="en-US" sz="1400" dirty="0"/>
              <a:t>: Select the vendor rebate agreement security control option for purchase orders. Options are:</a:t>
            </a:r>
          </a:p>
          <a:p>
            <a:pPr lvl="2">
              <a:lnSpc>
                <a:spcPct val="100000"/>
              </a:lnSpc>
              <a:spcBef>
                <a:spcPts val="600"/>
              </a:spcBef>
            </a:pPr>
            <a:r>
              <a:rPr lang="en-US" sz="1400" dirty="0"/>
              <a:t>Hidden: Vendor rebate agreement fields are hidden from this user when he or she is maintaining purchase orders.</a:t>
            </a:r>
          </a:p>
          <a:p>
            <a:pPr lvl="2">
              <a:lnSpc>
                <a:spcPct val="100000"/>
              </a:lnSpc>
              <a:spcBef>
                <a:spcPts val="600"/>
              </a:spcBef>
            </a:pPr>
            <a:r>
              <a:rPr lang="en-US" sz="1400" dirty="0"/>
              <a:t>Update: Vendor rebate agreement fields can be updated by this user when he or she is maintaining purchase orders.</a:t>
            </a:r>
          </a:p>
          <a:p>
            <a:pPr lvl="2">
              <a:lnSpc>
                <a:spcPct val="100000"/>
              </a:lnSpc>
              <a:spcBef>
                <a:spcPts val="600"/>
              </a:spcBef>
            </a:pPr>
            <a:r>
              <a:rPr lang="en-US" sz="1400" dirty="0"/>
              <a:t> View Only: Vendor rebate agreement fields are only able to be viewed by this user when he or she is maintaining purchase orders.</a:t>
            </a:r>
          </a:p>
        </p:txBody>
      </p:sp>
      <p:sp>
        <p:nvSpPr>
          <p:cNvPr id="5" name="Slide Number Placeholder 4"/>
          <p:cNvSpPr>
            <a:spLocks noGrp="1"/>
          </p:cNvSpPr>
          <p:nvPr>
            <p:ph type="sldNum" sz="quarter" idx="12"/>
          </p:nvPr>
        </p:nvSpPr>
        <p:spPr/>
        <p:txBody>
          <a:bodyPr/>
          <a:lstStyle/>
          <a:p>
            <a:fld id="{64336152-522D-534E-A387-BE770A7CAF94}" type="slidenum">
              <a:rPr lang="en-US" smtClean="0"/>
              <a:pPr/>
              <a:t>70</a:t>
            </a:fld>
            <a:endParaRPr lang="en-US" dirty="0"/>
          </a:p>
        </p:txBody>
      </p:sp>
    </p:spTree>
    <p:extLst>
      <p:ext uri="{BB962C8B-B14F-4D97-AF65-F5344CB8AC3E}">
        <p14:creationId xmlns:p14="http://schemas.microsoft.com/office/powerpoint/2010/main" val="20367736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49292"/>
            <a:ext cx="8336975" cy="570451"/>
          </a:xfrm>
        </p:spPr>
        <p:txBody>
          <a:bodyPr/>
          <a:lstStyle/>
          <a:p>
            <a:r>
              <a:rPr lang="en-US" dirty="0"/>
              <a:t>User preferences</a:t>
            </a:r>
          </a:p>
        </p:txBody>
      </p:sp>
      <p:sp>
        <p:nvSpPr>
          <p:cNvPr id="3" name="Content Placeholder 2"/>
          <p:cNvSpPr>
            <a:spLocks noGrp="1"/>
          </p:cNvSpPr>
          <p:nvPr>
            <p:ph idx="1"/>
          </p:nvPr>
        </p:nvSpPr>
        <p:spPr>
          <a:xfrm>
            <a:off x="536860" y="1719744"/>
            <a:ext cx="8336975" cy="5001732"/>
          </a:xfrm>
        </p:spPr>
        <p:txBody>
          <a:bodyPr>
            <a:normAutofit/>
          </a:bodyPr>
          <a:lstStyle/>
          <a:p>
            <a:r>
              <a:rPr lang="en-US" sz="2900" dirty="0"/>
              <a:t>Procurement - Purchase Order Authorizations</a:t>
            </a:r>
          </a:p>
          <a:p>
            <a:pPr lvl="1"/>
            <a:r>
              <a:rPr lang="en-US" sz="1400" b="1" dirty="0"/>
              <a:t>Can Send Approval Reminder</a:t>
            </a:r>
            <a:r>
              <a:rPr lang="en-US" sz="1400" dirty="0"/>
              <a:t>: Select to enable a user to send reminders to pending approvers of purchase orders.</a:t>
            </a:r>
          </a:p>
          <a:p>
            <a:pPr lvl="1"/>
            <a:endParaRPr lang="en-US" sz="1400" dirty="0"/>
          </a:p>
          <a:p>
            <a:pPr lvl="1"/>
            <a:r>
              <a:rPr lang="en-US" sz="1400" b="1" dirty="0"/>
              <a:t>Buyers User Authorized For</a:t>
            </a:r>
            <a:r>
              <a:rPr lang="en-US" sz="1400" dirty="0"/>
              <a:t>: Select the buyers for whom this user can enter purchase orders. Add, Update, Cancel, Delete, Close, and Reopen Select to enable the user to add, update, cancel, delete, close, and reopen requisitions for this buyer.</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71</a:t>
            </a:fld>
            <a:endParaRPr lang="en-US" dirty="0"/>
          </a:p>
        </p:txBody>
      </p:sp>
    </p:spTree>
    <p:extLst>
      <p:ext uri="{BB962C8B-B14F-4D97-AF65-F5344CB8AC3E}">
        <p14:creationId xmlns:p14="http://schemas.microsoft.com/office/powerpoint/2010/main" val="32532017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187304"/>
            <a:ext cx="8336975" cy="518206"/>
          </a:xfrm>
        </p:spPr>
        <p:txBody>
          <a:bodyPr/>
          <a:lstStyle/>
          <a:p>
            <a:r>
              <a:rPr lang="en-US" dirty="0"/>
              <a:t>User preferences</a:t>
            </a:r>
          </a:p>
        </p:txBody>
      </p:sp>
      <p:sp>
        <p:nvSpPr>
          <p:cNvPr id="3" name="Content Placeholder 2"/>
          <p:cNvSpPr>
            <a:spLocks noGrp="1"/>
          </p:cNvSpPr>
          <p:nvPr>
            <p:ph idx="1"/>
          </p:nvPr>
        </p:nvSpPr>
        <p:spPr>
          <a:xfrm>
            <a:off x="536860" y="1684340"/>
            <a:ext cx="8336975" cy="4820756"/>
          </a:xfrm>
        </p:spPr>
        <p:txBody>
          <a:bodyPr>
            <a:normAutofit/>
          </a:bodyPr>
          <a:lstStyle/>
          <a:p>
            <a:r>
              <a:rPr lang="en-US" dirty="0"/>
              <a:t>Procurement - Supplier Processing Authority</a:t>
            </a:r>
          </a:p>
          <a:p>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72</a:t>
            </a:fld>
            <a:endParaRPr lang="en-US" dirty="0"/>
          </a:p>
        </p:txBody>
      </p:sp>
      <p:sp>
        <p:nvSpPr>
          <p:cNvPr id="7" name="Rectangle 6">
            <a:extLst>
              <a:ext uri="{FF2B5EF4-FFF2-40B4-BE49-F238E27FC236}">
                <a16:creationId xmlns:a16="http://schemas.microsoft.com/office/drawing/2014/main" id="{0EF6068C-77CD-461B-96C8-B9BF6F9097F3}"/>
              </a:ext>
            </a:extLst>
          </p:cNvPr>
          <p:cNvSpPr/>
          <p:nvPr/>
        </p:nvSpPr>
        <p:spPr>
          <a:xfrm>
            <a:off x="981182" y="2068952"/>
            <a:ext cx="7792948" cy="1477328"/>
          </a:xfrm>
          <a:prstGeom prst="rect">
            <a:avLst/>
          </a:prstGeom>
        </p:spPr>
        <p:txBody>
          <a:bodyPr wrap="square">
            <a:spAutoFit/>
          </a:bodyPr>
          <a:lstStyle/>
          <a:p>
            <a:r>
              <a:rPr lang="en-US" dirty="0"/>
              <a:t>For users needing to Enter Suppliers, select the </a:t>
            </a:r>
            <a:r>
              <a:rPr lang="en-US" b="1" dirty="0"/>
              <a:t>Authority to Enter </a:t>
            </a:r>
            <a:r>
              <a:rPr lang="en-US" dirty="0"/>
              <a:t>and the Bottom </a:t>
            </a:r>
            <a:r>
              <a:rPr lang="en-US" b="1" dirty="0"/>
              <a:t>Supplier Audit </a:t>
            </a:r>
            <a:r>
              <a:rPr lang="en-US" dirty="0"/>
              <a:t>is automatically Checked.  </a:t>
            </a:r>
          </a:p>
          <a:p>
            <a:endParaRPr lang="en-US" dirty="0"/>
          </a:p>
          <a:p>
            <a:r>
              <a:rPr lang="en-US" dirty="0"/>
              <a:t>Note: These two are the only valid options for the institutions as the Authority to Approve or Inactivate is for SBCTC use only.</a:t>
            </a:r>
          </a:p>
        </p:txBody>
      </p:sp>
      <p:pic>
        <p:nvPicPr>
          <p:cNvPr id="8" name="Picture 7">
            <a:extLst>
              <a:ext uri="{FF2B5EF4-FFF2-40B4-BE49-F238E27FC236}">
                <a16:creationId xmlns:a16="http://schemas.microsoft.com/office/drawing/2014/main" id="{145F0F61-5BFA-47CA-8911-73A9AB53612E}"/>
              </a:ext>
            </a:extLst>
          </p:cNvPr>
          <p:cNvPicPr>
            <a:picLocks noChangeAspect="1"/>
          </p:cNvPicPr>
          <p:nvPr/>
        </p:nvPicPr>
        <p:blipFill>
          <a:blip r:embed="rId2"/>
          <a:stretch>
            <a:fillRect/>
          </a:stretch>
        </p:blipFill>
        <p:spPr>
          <a:xfrm>
            <a:off x="2122592" y="3657788"/>
            <a:ext cx="4898815" cy="2714630"/>
          </a:xfrm>
          <a:prstGeom prst="rect">
            <a:avLst/>
          </a:prstGeom>
          <a:ln>
            <a:solidFill>
              <a:schemeClr val="tx1"/>
            </a:solidFill>
          </a:ln>
        </p:spPr>
      </p:pic>
    </p:spTree>
    <p:extLst>
      <p:ext uri="{BB962C8B-B14F-4D97-AF65-F5344CB8AC3E}">
        <p14:creationId xmlns:p14="http://schemas.microsoft.com/office/powerpoint/2010/main" val="7748420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078692"/>
            <a:ext cx="8336975" cy="797070"/>
          </a:xfrm>
        </p:spPr>
        <p:txBody>
          <a:bodyPr/>
          <a:lstStyle/>
          <a:p>
            <a:r>
              <a:rPr lang="en-US" dirty="0"/>
              <a:t>User preferences</a:t>
            </a:r>
          </a:p>
        </p:txBody>
      </p:sp>
      <p:sp>
        <p:nvSpPr>
          <p:cNvPr id="3" name="Content Placeholder 2"/>
          <p:cNvSpPr>
            <a:spLocks noGrp="1"/>
          </p:cNvSpPr>
          <p:nvPr>
            <p:ph idx="1"/>
          </p:nvPr>
        </p:nvSpPr>
        <p:spPr>
          <a:xfrm>
            <a:off x="536860" y="1705510"/>
            <a:ext cx="8336975" cy="5015965"/>
          </a:xfrm>
        </p:spPr>
        <p:txBody>
          <a:bodyPr>
            <a:normAutofit/>
          </a:bodyPr>
          <a:lstStyle/>
          <a:p>
            <a:r>
              <a:rPr lang="en-US" dirty="0"/>
              <a:t>Procurement – Doc Tolerance Authorizations</a:t>
            </a:r>
          </a:p>
          <a:p>
            <a:pPr lvl="1"/>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73</a:t>
            </a:fld>
            <a:endParaRPr lang="en-US" dirty="0"/>
          </a:p>
        </p:txBody>
      </p:sp>
      <p:graphicFrame>
        <p:nvGraphicFramePr>
          <p:cNvPr id="6" name="Table 5">
            <a:extLst>
              <a:ext uri="{FF2B5EF4-FFF2-40B4-BE49-F238E27FC236}">
                <a16:creationId xmlns:a16="http://schemas.microsoft.com/office/drawing/2014/main" id="{3C0166E0-3392-4C06-B5CA-BF435137E48D}"/>
              </a:ext>
            </a:extLst>
          </p:cNvPr>
          <p:cNvGraphicFramePr>
            <a:graphicFrameLocks noGrp="1"/>
          </p:cNvGraphicFramePr>
          <p:nvPr>
            <p:extLst>
              <p:ext uri="{D42A27DB-BD31-4B8C-83A1-F6EECF244321}">
                <p14:modId xmlns:p14="http://schemas.microsoft.com/office/powerpoint/2010/main" val="169425078"/>
              </p:ext>
            </p:extLst>
          </p:nvPr>
        </p:nvGraphicFramePr>
        <p:xfrm>
          <a:off x="688369" y="2146714"/>
          <a:ext cx="7918771" cy="2434906"/>
        </p:xfrm>
        <a:graphic>
          <a:graphicData uri="http://schemas.openxmlformats.org/drawingml/2006/table">
            <a:tbl>
              <a:tblPr/>
              <a:tblGrid>
                <a:gridCol w="3883631">
                  <a:extLst>
                    <a:ext uri="{9D8B030D-6E8A-4147-A177-3AD203B41FA5}">
                      <a16:colId xmlns:a16="http://schemas.microsoft.com/office/drawing/2014/main" val="3706504511"/>
                    </a:ext>
                  </a:extLst>
                </a:gridCol>
                <a:gridCol w="4035140">
                  <a:extLst>
                    <a:ext uri="{9D8B030D-6E8A-4147-A177-3AD203B41FA5}">
                      <a16:colId xmlns:a16="http://schemas.microsoft.com/office/drawing/2014/main" val="3495120223"/>
                    </a:ext>
                  </a:extLst>
                </a:gridCol>
              </a:tblGrid>
              <a:tr h="1217453">
                <a:tc>
                  <a:txBody>
                    <a:bodyPr/>
                    <a:lstStyle/>
                    <a:p>
                      <a:r>
                        <a:rPr lang="en-US" sz="1600" dirty="0"/>
                        <a:t>Override Purchase Order to Requisition Exceptions </a:t>
                      </a:r>
                    </a:p>
                  </a:txBody>
                  <a:tcPr anchor="ctr">
                    <a:lnL>
                      <a:noFill/>
                    </a:lnL>
                    <a:lnR>
                      <a:noFill/>
                    </a:lnR>
                    <a:lnT>
                      <a:noFill/>
                    </a:lnT>
                    <a:lnB>
                      <a:noFill/>
                    </a:lnB>
                  </a:tcPr>
                </a:tc>
                <a:tc>
                  <a:txBody>
                    <a:bodyPr/>
                    <a:lstStyle/>
                    <a:p>
                      <a:r>
                        <a:rPr lang="en-US" sz="1600" dirty="0"/>
                        <a:t>Enables you to override document tolerance exceptions that are generated when an encumbrance exceeds the </a:t>
                      </a:r>
                      <a:r>
                        <a:rPr lang="en-US" sz="1600" dirty="0" err="1"/>
                        <a:t>preencumbrance</a:t>
                      </a:r>
                      <a:r>
                        <a:rPr lang="en-US" sz="1600" dirty="0"/>
                        <a:t> during document tolerance checking. </a:t>
                      </a:r>
                    </a:p>
                  </a:txBody>
                  <a:tcPr anchor="ctr">
                    <a:lnL>
                      <a:noFill/>
                    </a:lnL>
                    <a:lnR>
                      <a:noFill/>
                    </a:lnR>
                    <a:lnT>
                      <a:noFill/>
                    </a:lnT>
                    <a:lnB>
                      <a:noFill/>
                    </a:lnB>
                  </a:tcPr>
                </a:tc>
                <a:extLst>
                  <a:ext uri="{0D108BD9-81ED-4DB2-BD59-A6C34878D82A}">
                    <a16:rowId xmlns:a16="http://schemas.microsoft.com/office/drawing/2014/main" val="580009003"/>
                  </a:ext>
                </a:extLst>
              </a:tr>
              <a:tr h="1217453">
                <a:tc>
                  <a:txBody>
                    <a:bodyPr/>
                    <a:lstStyle/>
                    <a:p>
                      <a:r>
                        <a:rPr lang="en-US" sz="1600" dirty="0"/>
                        <a:t>Override Voucher to Purchase Order Exceptions </a:t>
                      </a:r>
                    </a:p>
                  </a:txBody>
                  <a:tcPr anchor="ctr">
                    <a:lnL>
                      <a:noFill/>
                    </a:lnL>
                    <a:lnR>
                      <a:noFill/>
                    </a:lnR>
                    <a:lnT>
                      <a:noFill/>
                    </a:lnT>
                    <a:lnB>
                      <a:noFill/>
                    </a:lnB>
                  </a:tcPr>
                </a:tc>
                <a:tc>
                  <a:txBody>
                    <a:bodyPr/>
                    <a:lstStyle/>
                    <a:p>
                      <a:r>
                        <a:rPr lang="en-US" sz="1600" dirty="0"/>
                        <a:t>Enables you to override document tolerance exceptions that are generated when an expenditure exceeds the encumbrance during document tolerance checking. </a:t>
                      </a:r>
                    </a:p>
                  </a:txBody>
                  <a:tcPr anchor="ctr">
                    <a:lnL>
                      <a:noFill/>
                    </a:lnL>
                    <a:lnR>
                      <a:noFill/>
                    </a:lnR>
                    <a:lnT>
                      <a:noFill/>
                    </a:lnT>
                    <a:lnB>
                      <a:noFill/>
                    </a:lnB>
                  </a:tcPr>
                </a:tc>
                <a:extLst>
                  <a:ext uri="{0D108BD9-81ED-4DB2-BD59-A6C34878D82A}">
                    <a16:rowId xmlns:a16="http://schemas.microsoft.com/office/drawing/2014/main" val="1030036974"/>
                  </a:ext>
                </a:extLst>
              </a:tr>
            </a:tbl>
          </a:graphicData>
        </a:graphic>
      </p:graphicFrame>
      <p:pic>
        <p:nvPicPr>
          <p:cNvPr id="4" name="Picture 3">
            <a:extLst>
              <a:ext uri="{FF2B5EF4-FFF2-40B4-BE49-F238E27FC236}">
                <a16:creationId xmlns:a16="http://schemas.microsoft.com/office/drawing/2014/main" id="{6F35EE69-ABB9-44A9-A2ED-EE8ECA022D36}"/>
              </a:ext>
            </a:extLst>
          </p:cNvPr>
          <p:cNvPicPr>
            <a:picLocks noChangeAspect="1"/>
          </p:cNvPicPr>
          <p:nvPr/>
        </p:nvPicPr>
        <p:blipFill>
          <a:blip r:embed="rId2"/>
          <a:stretch>
            <a:fillRect/>
          </a:stretch>
        </p:blipFill>
        <p:spPr>
          <a:xfrm>
            <a:off x="2528016" y="4581620"/>
            <a:ext cx="4087967" cy="2077048"/>
          </a:xfrm>
          <a:prstGeom prst="rect">
            <a:avLst/>
          </a:prstGeom>
        </p:spPr>
      </p:pic>
    </p:spTree>
    <p:extLst>
      <p:ext uri="{BB962C8B-B14F-4D97-AF65-F5344CB8AC3E}">
        <p14:creationId xmlns:p14="http://schemas.microsoft.com/office/powerpoint/2010/main" val="3516654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46" y="1306360"/>
            <a:ext cx="8336975" cy="797070"/>
          </a:xfrm>
        </p:spPr>
        <p:txBody>
          <a:bodyPr>
            <a:normAutofit/>
          </a:bodyPr>
          <a:lstStyle/>
          <a:p>
            <a:r>
              <a:rPr lang="en-US" dirty="0"/>
              <a:t>New User Access</a:t>
            </a:r>
          </a:p>
        </p:txBody>
      </p:sp>
      <p:sp>
        <p:nvSpPr>
          <p:cNvPr id="3" name="Content Placeholder 2"/>
          <p:cNvSpPr>
            <a:spLocks noGrp="1"/>
          </p:cNvSpPr>
          <p:nvPr>
            <p:ph idx="1"/>
          </p:nvPr>
        </p:nvSpPr>
        <p:spPr>
          <a:xfrm>
            <a:off x="845086" y="1993915"/>
            <a:ext cx="7703014" cy="3757046"/>
          </a:xfrm>
        </p:spPr>
        <p:txBody>
          <a:bodyPr>
            <a:normAutofit fontScale="92500" lnSpcReduction="20000"/>
          </a:bodyPr>
          <a:lstStyle/>
          <a:p>
            <a:pPr>
              <a:buFont typeface="Wingdings" panose="05000000000000000000" pitchFamily="2" charset="2"/>
              <a:buChar char="Ø"/>
            </a:pPr>
            <a:r>
              <a:rPr lang="en-US" dirty="0"/>
              <a:t>Document Procedures and Follow them</a:t>
            </a:r>
          </a:p>
          <a:p>
            <a:pPr>
              <a:buFont typeface="Wingdings" panose="05000000000000000000" pitchFamily="2" charset="2"/>
              <a:buChar char="Ø"/>
            </a:pPr>
            <a:r>
              <a:rPr lang="en-US" dirty="0"/>
              <a:t>Always Document the Request, Gain Approvals and Save</a:t>
            </a:r>
          </a:p>
          <a:p>
            <a:pPr>
              <a:buFont typeface="Wingdings" panose="05000000000000000000" pitchFamily="2" charset="2"/>
              <a:buChar char="Ø"/>
            </a:pPr>
            <a:r>
              <a:rPr lang="en-US" dirty="0"/>
              <a:t>Be able to Show that What was Requested was granted</a:t>
            </a:r>
          </a:p>
          <a:p>
            <a:pPr>
              <a:buFont typeface="Wingdings" panose="05000000000000000000" pitchFamily="2" charset="2"/>
              <a:buChar char="Ø"/>
            </a:pPr>
            <a:r>
              <a:rPr lang="en-US" dirty="0"/>
              <a:t>Never accept Phone Calls as a form of authorization.</a:t>
            </a:r>
          </a:p>
          <a:p>
            <a:pPr>
              <a:buFont typeface="Wingdings" panose="05000000000000000000" pitchFamily="2" charset="2"/>
              <a:buChar char="Ø"/>
            </a:pPr>
            <a:r>
              <a:rPr lang="en-US" dirty="0"/>
              <a:t>Store for Auditors</a:t>
            </a:r>
          </a:p>
          <a:p>
            <a:pPr>
              <a:buFont typeface="Wingdings" panose="05000000000000000000" pitchFamily="2" charset="2"/>
              <a:buChar char="Ø"/>
            </a:pPr>
            <a:r>
              <a:rPr lang="en-US" dirty="0"/>
              <a:t>Ensure Access is Appropriate and limited to only what they need.</a:t>
            </a:r>
          </a:p>
        </p:txBody>
      </p:sp>
      <p:sp>
        <p:nvSpPr>
          <p:cNvPr id="5" name="Slide Number Placeholder 4"/>
          <p:cNvSpPr>
            <a:spLocks noGrp="1"/>
          </p:cNvSpPr>
          <p:nvPr>
            <p:ph type="sldNum" sz="quarter" idx="12"/>
          </p:nvPr>
        </p:nvSpPr>
        <p:spPr/>
        <p:txBody>
          <a:bodyPr/>
          <a:lstStyle/>
          <a:p>
            <a:fld id="{64336152-522D-534E-A387-BE770A7CAF94}" type="slidenum">
              <a:rPr lang="en-US" smtClean="0"/>
              <a:pPr/>
              <a:t>74</a:t>
            </a:fld>
            <a:endParaRPr lang="en-US" dirty="0"/>
          </a:p>
        </p:txBody>
      </p:sp>
    </p:spTree>
    <p:extLst>
      <p:ext uri="{BB962C8B-B14F-4D97-AF65-F5344CB8AC3E}">
        <p14:creationId xmlns:p14="http://schemas.microsoft.com/office/powerpoint/2010/main" val="1440200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780" y="1306360"/>
            <a:ext cx="8336975" cy="797070"/>
          </a:xfrm>
        </p:spPr>
        <p:txBody>
          <a:bodyPr>
            <a:normAutofit/>
          </a:bodyPr>
          <a:lstStyle/>
          <a:p>
            <a:r>
              <a:rPr lang="en-US" dirty="0"/>
              <a:t>Current User Access</a:t>
            </a:r>
          </a:p>
        </p:txBody>
      </p:sp>
      <p:sp>
        <p:nvSpPr>
          <p:cNvPr id="3" name="Content Placeholder 2"/>
          <p:cNvSpPr>
            <a:spLocks noGrp="1"/>
          </p:cNvSpPr>
          <p:nvPr>
            <p:ph idx="1"/>
          </p:nvPr>
        </p:nvSpPr>
        <p:spPr>
          <a:xfrm>
            <a:off x="976046" y="1957141"/>
            <a:ext cx="7969709" cy="3615775"/>
          </a:xfrm>
        </p:spPr>
        <p:txBody>
          <a:bodyPr>
            <a:normAutofit lnSpcReduction="10000"/>
          </a:bodyPr>
          <a:lstStyle/>
          <a:p>
            <a:pPr>
              <a:buFont typeface="Wingdings" panose="05000000000000000000" pitchFamily="2" charset="2"/>
              <a:buChar char="Ø"/>
            </a:pPr>
            <a:r>
              <a:rPr lang="en-US" dirty="0"/>
              <a:t>Periodically Review Current Users Access, at least twice a year.</a:t>
            </a:r>
          </a:p>
          <a:p>
            <a:pPr>
              <a:buFont typeface="Wingdings" panose="05000000000000000000" pitchFamily="2" charset="2"/>
              <a:buChar char="Ø"/>
            </a:pPr>
            <a:r>
              <a:rPr lang="en-US" dirty="0"/>
              <a:t>This is really recertification of user access  </a:t>
            </a:r>
          </a:p>
          <a:p>
            <a:pPr>
              <a:buFont typeface="Wingdings" panose="05000000000000000000" pitchFamily="2" charset="2"/>
              <a:buChar char="Ø"/>
            </a:pPr>
            <a:r>
              <a:rPr lang="en-US" dirty="0"/>
              <a:t>If job duties change, so should their access in the application. </a:t>
            </a:r>
          </a:p>
          <a:p>
            <a:pPr>
              <a:buFont typeface="Wingdings" panose="05000000000000000000" pitchFamily="2" charset="2"/>
              <a:buChar char="Ø"/>
            </a:pPr>
            <a:r>
              <a:rPr lang="en-US" dirty="0"/>
              <a:t>Document the changes, gain authorization.</a:t>
            </a:r>
          </a:p>
          <a:p>
            <a:pPr>
              <a:buFont typeface="Wingdings" panose="05000000000000000000" pitchFamily="2" charset="2"/>
              <a:buChar char="Ø"/>
            </a:pPr>
            <a:r>
              <a:rPr lang="en-US" dirty="0"/>
              <a:t>Ensure no segregation of duties issues are in place.  </a:t>
            </a:r>
          </a:p>
        </p:txBody>
      </p:sp>
      <p:sp>
        <p:nvSpPr>
          <p:cNvPr id="5" name="Slide Number Placeholder 4"/>
          <p:cNvSpPr>
            <a:spLocks noGrp="1"/>
          </p:cNvSpPr>
          <p:nvPr>
            <p:ph type="sldNum" sz="quarter" idx="12"/>
          </p:nvPr>
        </p:nvSpPr>
        <p:spPr/>
        <p:txBody>
          <a:bodyPr/>
          <a:lstStyle/>
          <a:p>
            <a:fld id="{64336152-522D-534E-A387-BE770A7CAF94}" type="slidenum">
              <a:rPr lang="en-US" smtClean="0"/>
              <a:pPr/>
              <a:t>75</a:t>
            </a:fld>
            <a:endParaRPr lang="en-US" dirty="0"/>
          </a:p>
        </p:txBody>
      </p:sp>
    </p:spTree>
    <p:extLst>
      <p:ext uri="{BB962C8B-B14F-4D97-AF65-F5344CB8AC3E}">
        <p14:creationId xmlns:p14="http://schemas.microsoft.com/office/powerpoint/2010/main" val="856800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76" y="1294624"/>
            <a:ext cx="8336975" cy="797070"/>
          </a:xfrm>
        </p:spPr>
        <p:txBody>
          <a:bodyPr>
            <a:normAutofit/>
          </a:bodyPr>
          <a:lstStyle/>
          <a:p>
            <a:r>
              <a:rPr lang="en-US" dirty="0"/>
              <a:t>Terminated User Access</a:t>
            </a:r>
          </a:p>
        </p:txBody>
      </p:sp>
      <p:sp>
        <p:nvSpPr>
          <p:cNvPr id="3" name="Content Placeholder 2"/>
          <p:cNvSpPr>
            <a:spLocks noGrp="1"/>
          </p:cNvSpPr>
          <p:nvPr>
            <p:ph idx="1"/>
          </p:nvPr>
        </p:nvSpPr>
        <p:spPr>
          <a:xfrm>
            <a:off x="917004" y="1942544"/>
            <a:ext cx="8336975" cy="3757046"/>
          </a:xfrm>
        </p:spPr>
        <p:txBody>
          <a:bodyPr/>
          <a:lstStyle/>
          <a:p>
            <a:pPr>
              <a:buFont typeface="Wingdings" panose="05000000000000000000" pitchFamily="2" charset="2"/>
              <a:buChar char="Ø"/>
            </a:pPr>
            <a:r>
              <a:rPr lang="en-US" dirty="0"/>
              <a:t>This should be handled on demand as users terminate but at least weekly.  </a:t>
            </a:r>
          </a:p>
          <a:p>
            <a:pPr>
              <a:buFont typeface="Wingdings" panose="05000000000000000000" pitchFamily="2" charset="2"/>
              <a:buChar char="Ø"/>
            </a:pPr>
            <a:r>
              <a:rPr lang="en-US" dirty="0"/>
              <a:t>Review Terminated users and confirm with HR that they are in fact terminated.</a:t>
            </a:r>
          </a:p>
          <a:p>
            <a:pPr>
              <a:buFont typeface="Wingdings" panose="05000000000000000000" pitchFamily="2" charset="2"/>
              <a:buChar char="Ø"/>
            </a:pPr>
            <a:r>
              <a:rPr lang="en-US" dirty="0"/>
              <a:t>Coordinate with Security Administrator in HCM if Different to update roles to match the offboarding recommendations. </a:t>
            </a:r>
          </a:p>
          <a:p>
            <a:r>
              <a:rPr lang="en-US" dirty="0"/>
              <a:t>QRG: </a:t>
            </a:r>
            <a:r>
              <a:rPr lang="en-US" dirty="0">
                <a:hlinkClick r:id="rId2"/>
              </a:rPr>
              <a:t>9.2 Offboarding - Security Procedure</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76</a:t>
            </a:fld>
            <a:endParaRPr lang="en-US" dirty="0"/>
          </a:p>
        </p:txBody>
      </p:sp>
    </p:spTree>
    <p:extLst>
      <p:ext uri="{BB962C8B-B14F-4D97-AF65-F5344CB8AC3E}">
        <p14:creationId xmlns:p14="http://schemas.microsoft.com/office/powerpoint/2010/main" val="2810075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5" y="1306360"/>
            <a:ext cx="8336975" cy="797070"/>
          </a:xfrm>
        </p:spPr>
        <p:txBody>
          <a:bodyPr>
            <a:normAutofit/>
          </a:bodyPr>
          <a:lstStyle/>
          <a:p>
            <a:r>
              <a:rPr lang="en-US" dirty="0"/>
              <a:t>Tools</a:t>
            </a:r>
          </a:p>
        </p:txBody>
      </p:sp>
      <p:sp>
        <p:nvSpPr>
          <p:cNvPr id="3" name="Content Placeholder 2"/>
          <p:cNvSpPr>
            <a:spLocks noGrp="1"/>
          </p:cNvSpPr>
          <p:nvPr>
            <p:ph idx="1"/>
          </p:nvPr>
        </p:nvSpPr>
        <p:spPr>
          <a:xfrm>
            <a:off x="721794" y="1911721"/>
            <a:ext cx="8152041" cy="4417160"/>
          </a:xfrm>
        </p:spPr>
        <p:txBody>
          <a:bodyPr>
            <a:normAutofit fontScale="77500" lnSpcReduction="20000"/>
          </a:bodyPr>
          <a:lstStyle/>
          <a:p>
            <a:pPr>
              <a:lnSpc>
                <a:spcPct val="120000"/>
              </a:lnSpc>
              <a:spcBef>
                <a:spcPts val="600"/>
              </a:spcBef>
            </a:pPr>
            <a:r>
              <a:rPr lang="en-US" u="sng" dirty="0">
                <a:hlinkClick r:id="rId2"/>
              </a:rPr>
              <a:t>CTCLINK REPORT CATALOG</a:t>
            </a:r>
            <a:r>
              <a:rPr lang="en-US" dirty="0"/>
              <a:t> </a:t>
            </a:r>
          </a:p>
          <a:p>
            <a:pPr marL="0" indent="0">
              <a:lnSpc>
                <a:spcPct val="120000"/>
              </a:lnSpc>
              <a:spcBef>
                <a:spcPts val="600"/>
              </a:spcBef>
              <a:buNone/>
            </a:pPr>
            <a:r>
              <a:rPr lang="en-US" b="1" dirty="0"/>
              <a:t>Security Queries</a:t>
            </a:r>
            <a:endParaRPr lang="en-US" dirty="0"/>
          </a:p>
          <a:p>
            <a:pPr>
              <a:lnSpc>
                <a:spcPct val="120000"/>
              </a:lnSpc>
              <a:spcBef>
                <a:spcPts val="600"/>
              </a:spcBef>
            </a:pPr>
            <a:r>
              <a:rPr lang="en-US" dirty="0"/>
              <a:t>QFS_SEC_ROLE_NAVIGATION_ACCESS: Displays user friendly menu navigation by Role and Page Access</a:t>
            </a:r>
          </a:p>
          <a:p>
            <a:pPr>
              <a:lnSpc>
                <a:spcPct val="120000"/>
              </a:lnSpc>
              <a:spcBef>
                <a:spcPts val="600"/>
              </a:spcBef>
            </a:pPr>
            <a:r>
              <a:rPr lang="en-US" dirty="0"/>
              <a:t>QFS_SEC_OPR_DEF_TBL_FS_OPRCLS: Displays the OPRCLASS by the Business Unit for Users in OPR_DEF_TBL_FS</a:t>
            </a:r>
          </a:p>
          <a:p>
            <a:pPr>
              <a:lnSpc>
                <a:spcPct val="120000"/>
              </a:lnSpc>
              <a:spcBef>
                <a:spcPts val="600"/>
              </a:spcBef>
            </a:pPr>
            <a:r>
              <a:rPr lang="en-US" dirty="0"/>
              <a:t>QFS_SEC_USER_EMAIL_RTE_CNTRL: Displays the user’s roles and associated route controls</a:t>
            </a:r>
          </a:p>
          <a:p>
            <a:pPr marL="0" indent="0">
              <a:lnSpc>
                <a:spcPct val="120000"/>
              </a:lnSpc>
              <a:spcBef>
                <a:spcPts val="600"/>
              </a:spcBef>
              <a:buNone/>
            </a:pPr>
            <a:r>
              <a:rPr lang="en-US" b="1" dirty="0"/>
              <a:t>BI publisher report: BFS_SEC_OPDF  </a:t>
            </a:r>
            <a:endParaRPr lang="en-US" dirty="0"/>
          </a:p>
          <a:p>
            <a:pPr>
              <a:lnSpc>
                <a:spcPct val="120000"/>
              </a:lnSpc>
              <a:spcBef>
                <a:spcPts val="600"/>
              </a:spcBef>
            </a:pPr>
            <a:r>
              <a:rPr lang="en-US" dirty="0"/>
              <a:t>Reporting Tools &gt; BI Publisher &gt; Query Report Scheduler</a:t>
            </a:r>
          </a:p>
        </p:txBody>
      </p:sp>
      <p:sp>
        <p:nvSpPr>
          <p:cNvPr id="5" name="Slide Number Placeholder 4"/>
          <p:cNvSpPr>
            <a:spLocks noGrp="1"/>
          </p:cNvSpPr>
          <p:nvPr>
            <p:ph type="sldNum" sz="quarter" idx="12"/>
          </p:nvPr>
        </p:nvSpPr>
        <p:spPr/>
        <p:txBody>
          <a:bodyPr/>
          <a:lstStyle/>
          <a:p>
            <a:fld id="{64336152-522D-534E-A387-BE770A7CAF94}" type="slidenum">
              <a:rPr lang="en-US" smtClean="0"/>
              <a:pPr/>
              <a:t>77</a:t>
            </a:fld>
            <a:endParaRPr lang="en-US" dirty="0"/>
          </a:p>
        </p:txBody>
      </p:sp>
    </p:spTree>
    <p:extLst>
      <p:ext uri="{BB962C8B-B14F-4D97-AF65-F5344CB8AC3E}">
        <p14:creationId xmlns:p14="http://schemas.microsoft.com/office/powerpoint/2010/main" val="1587623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972" y="1306360"/>
            <a:ext cx="8336975" cy="797070"/>
          </a:xfrm>
        </p:spPr>
        <p:txBody>
          <a:bodyPr/>
          <a:lstStyle/>
          <a:p>
            <a:r>
              <a:rPr lang="en-US" dirty="0"/>
              <a:t>Tools</a:t>
            </a:r>
          </a:p>
        </p:txBody>
      </p:sp>
      <p:sp>
        <p:nvSpPr>
          <p:cNvPr id="3" name="Content Placeholder 2"/>
          <p:cNvSpPr>
            <a:spLocks noGrp="1"/>
          </p:cNvSpPr>
          <p:nvPr>
            <p:ph idx="1"/>
          </p:nvPr>
        </p:nvSpPr>
        <p:spPr>
          <a:xfrm>
            <a:off x="910564" y="1983641"/>
            <a:ext cx="7897790" cy="3757046"/>
          </a:xfrm>
        </p:spPr>
        <p:txBody>
          <a:bodyPr/>
          <a:lstStyle/>
          <a:p>
            <a:r>
              <a:rPr lang="en-US" dirty="0"/>
              <a:t>User Preference Report</a:t>
            </a:r>
          </a:p>
          <a:p>
            <a:pPr lvl="1"/>
            <a:r>
              <a:rPr lang="en-US" dirty="0"/>
              <a:t>Setup Financials Supply Chain, Common Definitions, User Preferences, User Preferences Report (Requires ZZ Local Security Admin role)</a:t>
            </a:r>
          </a:p>
          <a:p>
            <a:r>
              <a:rPr lang="en-US" dirty="0"/>
              <a:t>Security Report(Commitment Control)</a:t>
            </a:r>
          </a:p>
          <a:p>
            <a:pPr lvl="1"/>
            <a:r>
              <a:rPr lang="en-US" dirty="0"/>
              <a:t>Commitment Control, Define Budget Security, Security Report (Requires either the ZZ CC Local Config role or the ZZ CC Budget Reports Role)</a:t>
            </a:r>
          </a:p>
          <a:p>
            <a:pPr marL="457200" lvl="1"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78</a:t>
            </a:fld>
            <a:endParaRPr lang="en-US" dirty="0"/>
          </a:p>
        </p:txBody>
      </p:sp>
    </p:spTree>
    <p:extLst>
      <p:ext uri="{BB962C8B-B14F-4D97-AF65-F5344CB8AC3E}">
        <p14:creationId xmlns:p14="http://schemas.microsoft.com/office/powerpoint/2010/main" val="3468265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pic>
        <p:nvPicPr>
          <p:cNvPr id="6" name="Content Placeholder 5"/>
          <p:cNvPicPr>
            <a:picLocks noGrp="1" noChangeAspect="1"/>
          </p:cNvPicPr>
          <p:nvPr>
            <p:ph idx="1"/>
          </p:nvPr>
        </p:nvPicPr>
        <p:blipFill>
          <a:blip r:embed="rId2"/>
          <a:stretch>
            <a:fillRect/>
          </a:stretch>
        </p:blipFill>
        <p:spPr>
          <a:xfrm>
            <a:off x="2964438" y="2414588"/>
            <a:ext cx="3481823" cy="3757612"/>
          </a:xfrm>
          <a:prstGeom prst="rect">
            <a:avLst/>
          </a:prstGeom>
        </p:spPr>
      </p:pic>
      <p:sp>
        <p:nvSpPr>
          <p:cNvPr id="5" name="Slide Number Placeholder 4"/>
          <p:cNvSpPr>
            <a:spLocks noGrp="1"/>
          </p:cNvSpPr>
          <p:nvPr>
            <p:ph type="sldNum" sz="quarter" idx="12"/>
          </p:nvPr>
        </p:nvSpPr>
        <p:spPr/>
        <p:txBody>
          <a:bodyPr/>
          <a:lstStyle/>
          <a:p>
            <a:fld id="{64336152-522D-534E-A387-BE770A7CAF94}" type="slidenum">
              <a:rPr lang="en-US" smtClean="0"/>
              <a:pPr/>
              <a:t>79</a:t>
            </a:fld>
            <a:endParaRPr lang="en-US" dirty="0"/>
          </a:p>
        </p:txBody>
      </p:sp>
    </p:spTree>
    <p:extLst>
      <p:ext uri="{BB962C8B-B14F-4D97-AF65-F5344CB8AC3E}">
        <p14:creationId xmlns:p14="http://schemas.microsoft.com/office/powerpoint/2010/main" val="84679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0" y="1336863"/>
            <a:ext cx="8336975" cy="797070"/>
          </a:xfrm>
        </p:spPr>
        <p:txBody>
          <a:bodyPr>
            <a:normAutofit fontScale="90000"/>
          </a:bodyPr>
          <a:lstStyle/>
          <a:p>
            <a:r>
              <a:rPr lang="en-US" dirty="0"/>
              <a:t>approval Roles and Route Controls</a:t>
            </a:r>
            <a:br>
              <a:rPr lang="en-US" dirty="0"/>
            </a:br>
            <a:endParaRPr lang="en-US" dirty="0"/>
          </a:p>
        </p:txBody>
      </p:sp>
      <p:sp>
        <p:nvSpPr>
          <p:cNvPr id="3" name="Content Placeholder 2">
            <a:extLst>
              <a:ext uri="{FF2B5EF4-FFF2-40B4-BE49-F238E27FC236}">
                <a16:creationId xmlns:a16="http://schemas.microsoft.com/office/drawing/2014/main" id="{8EEDAD73-E2D0-48F1-8CEF-041323F22932}"/>
              </a:ext>
            </a:extLst>
          </p:cNvPr>
          <p:cNvSpPr>
            <a:spLocks noGrp="1"/>
          </p:cNvSpPr>
          <p:nvPr>
            <p:ph idx="1"/>
          </p:nvPr>
        </p:nvSpPr>
        <p:spPr>
          <a:xfrm>
            <a:off x="536859" y="1931670"/>
            <a:ext cx="8117181" cy="4403142"/>
          </a:xfrm>
        </p:spPr>
        <p:txBody>
          <a:bodyPr/>
          <a:lstStyle/>
          <a:p>
            <a:pPr marL="0" indent="0">
              <a:buNone/>
            </a:pPr>
            <a:r>
              <a:rPr lang="en-US" sz="2400" dirty="0"/>
              <a:t>The following roles have permission lists </a:t>
            </a:r>
            <a:r>
              <a:rPr lang="en-US" sz="2400" u="sng" dirty="0"/>
              <a:t>and</a:t>
            </a:r>
            <a:r>
              <a:rPr lang="en-US" sz="2400" dirty="0"/>
              <a:t> are used for workflow routing. When assigned, these roles require a route control (BU) in order to route properly:</a:t>
            </a:r>
          </a:p>
          <a:p>
            <a:pPr lvl="1"/>
            <a:r>
              <a:rPr lang="en-US" dirty="0"/>
              <a:t>ZZ CC Budget Approval</a:t>
            </a:r>
          </a:p>
          <a:p>
            <a:pPr lvl="1"/>
            <a:r>
              <a:rPr lang="en-US" dirty="0"/>
              <a:t>ZZ GL Journal Approval</a:t>
            </a:r>
          </a:p>
          <a:p>
            <a:pPr lvl="1"/>
            <a:r>
              <a:rPr lang="en-US" dirty="0"/>
              <a:t>ZZ GL </a:t>
            </a:r>
            <a:r>
              <a:rPr lang="en-US" dirty="0" err="1"/>
              <a:t>Jrnl</a:t>
            </a:r>
            <a:r>
              <a:rPr lang="en-US" dirty="0"/>
              <a:t> </a:t>
            </a:r>
            <a:r>
              <a:rPr lang="en-US" dirty="0" err="1"/>
              <a:t>Accountnt</a:t>
            </a:r>
            <a:r>
              <a:rPr lang="en-US" dirty="0"/>
              <a:t> Approval</a:t>
            </a:r>
          </a:p>
          <a:p>
            <a:pPr lvl="1"/>
            <a:r>
              <a:rPr lang="en-US" dirty="0"/>
              <a:t>ZZ_AW_BI_INV (AR Billing Approval)</a:t>
            </a:r>
          </a:p>
          <a:p>
            <a:pPr marL="457200" lvl="1" indent="0">
              <a:buNone/>
            </a:pPr>
            <a:endParaRPr lang="en-US" sz="2000" dirty="0"/>
          </a:p>
          <a:p>
            <a:pPr marL="457200" lvl="1" indent="0">
              <a:buNone/>
            </a:pPr>
            <a:endParaRPr lang="en-US" sz="2000" dirty="0"/>
          </a:p>
        </p:txBody>
      </p:sp>
      <p:sp>
        <p:nvSpPr>
          <p:cNvPr id="5" name="Slide Number Placeholder 4"/>
          <p:cNvSpPr>
            <a:spLocks noGrp="1"/>
          </p:cNvSpPr>
          <p:nvPr>
            <p:ph type="sldNum" sz="quarter" idx="12"/>
          </p:nvPr>
        </p:nvSpPr>
        <p:spPr/>
        <p:txBody>
          <a:bodyPr/>
          <a:lstStyle/>
          <a:p>
            <a:fld id="{64336152-522D-534E-A387-BE770A7CAF94}" type="slidenum">
              <a:rPr lang="en-US" smtClean="0"/>
              <a:pPr/>
              <a:t>8</a:t>
            </a:fld>
            <a:endParaRPr lang="en-US" dirty="0"/>
          </a:p>
        </p:txBody>
      </p:sp>
    </p:spTree>
    <p:extLst>
      <p:ext uri="{BB962C8B-B14F-4D97-AF65-F5344CB8AC3E}">
        <p14:creationId xmlns:p14="http://schemas.microsoft.com/office/powerpoint/2010/main" val="210740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089" y="1081535"/>
            <a:ext cx="8468951" cy="529512"/>
          </a:xfrm>
        </p:spPr>
        <p:txBody>
          <a:bodyPr>
            <a:normAutofit/>
          </a:bodyPr>
          <a:lstStyle/>
          <a:p>
            <a:r>
              <a:rPr lang="en-US" sz="3000" dirty="0"/>
              <a:t>USER Role administration–route control</a:t>
            </a:r>
          </a:p>
        </p:txBody>
      </p:sp>
      <p:sp>
        <p:nvSpPr>
          <p:cNvPr id="5" name="Slide Number Placeholder 4"/>
          <p:cNvSpPr>
            <a:spLocks noGrp="1"/>
          </p:cNvSpPr>
          <p:nvPr>
            <p:ph type="sldNum" sz="quarter" idx="12"/>
          </p:nvPr>
        </p:nvSpPr>
        <p:spPr/>
        <p:txBody>
          <a:bodyPr/>
          <a:lstStyle/>
          <a:p>
            <a:fld id="{64336152-522D-534E-A387-BE770A7CAF94}" type="slidenum">
              <a:rPr lang="en-US" smtClean="0"/>
              <a:pPr/>
              <a:t>9</a:t>
            </a:fld>
            <a:endParaRPr lang="en-US" dirty="0"/>
          </a:p>
        </p:txBody>
      </p:sp>
      <p:pic>
        <p:nvPicPr>
          <p:cNvPr id="3" name="Picture 2">
            <a:extLst>
              <a:ext uri="{FF2B5EF4-FFF2-40B4-BE49-F238E27FC236}">
                <a16:creationId xmlns:a16="http://schemas.microsoft.com/office/drawing/2014/main" id="{BA31957F-BCC6-477E-B986-5DF032D3CC57}"/>
              </a:ext>
            </a:extLst>
          </p:cNvPr>
          <p:cNvPicPr>
            <a:picLocks noChangeAspect="1"/>
          </p:cNvPicPr>
          <p:nvPr/>
        </p:nvPicPr>
        <p:blipFill>
          <a:blip r:embed="rId2"/>
          <a:stretch>
            <a:fillRect/>
          </a:stretch>
        </p:blipFill>
        <p:spPr>
          <a:xfrm>
            <a:off x="4405565" y="1530893"/>
            <a:ext cx="2856296" cy="2370979"/>
          </a:xfrm>
          <a:prstGeom prst="rect">
            <a:avLst/>
          </a:prstGeom>
          <a:ln>
            <a:solidFill>
              <a:schemeClr val="tx1"/>
            </a:solidFill>
          </a:ln>
        </p:spPr>
      </p:pic>
      <p:pic>
        <p:nvPicPr>
          <p:cNvPr id="6" name="Picture 5">
            <a:extLst>
              <a:ext uri="{FF2B5EF4-FFF2-40B4-BE49-F238E27FC236}">
                <a16:creationId xmlns:a16="http://schemas.microsoft.com/office/drawing/2014/main" id="{4F9ACA12-3CE8-414F-BD2B-4F9BD3CFADAC}"/>
              </a:ext>
            </a:extLst>
          </p:cNvPr>
          <p:cNvPicPr>
            <a:picLocks noChangeAspect="1"/>
          </p:cNvPicPr>
          <p:nvPr/>
        </p:nvPicPr>
        <p:blipFill>
          <a:blip r:embed="rId3"/>
          <a:stretch>
            <a:fillRect/>
          </a:stretch>
        </p:blipFill>
        <p:spPr>
          <a:xfrm>
            <a:off x="285389" y="1530893"/>
            <a:ext cx="3992802" cy="3125654"/>
          </a:xfrm>
          <a:prstGeom prst="rect">
            <a:avLst/>
          </a:prstGeom>
          <a:ln>
            <a:solidFill>
              <a:schemeClr val="tx1"/>
            </a:solidFill>
          </a:ln>
        </p:spPr>
      </p:pic>
      <p:pic>
        <p:nvPicPr>
          <p:cNvPr id="10" name="Picture 9">
            <a:extLst>
              <a:ext uri="{FF2B5EF4-FFF2-40B4-BE49-F238E27FC236}">
                <a16:creationId xmlns:a16="http://schemas.microsoft.com/office/drawing/2014/main" id="{D4D73D33-769D-4620-BE24-65B4CEF1196D}"/>
              </a:ext>
            </a:extLst>
          </p:cNvPr>
          <p:cNvPicPr>
            <a:picLocks noChangeAspect="1"/>
          </p:cNvPicPr>
          <p:nvPr/>
        </p:nvPicPr>
        <p:blipFill rotWithShape="1">
          <a:blip r:embed="rId4"/>
          <a:srcRect t="6190"/>
          <a:stretch/>
        </p:blipFill>
        <p:spPr>
          <a:xfrm>
            <a:off x="3962912" y="3920415"/>
            <a:ext cx="4742884" cy="2370979"/>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2DDC6F31-282F-4A8F-92C8-2B09B28BC722}"/>
              </a:ext>
            </a:extLst>
          </p:cNvPr>
          <p:cNvCxnSpPr>
            <a:cxnSpLocks/>
          </p:cNvCxnSpPr>
          <p:nvPr/>
        </p:nvCxnSpPr>
        <p:spPr>
          <a:xfrm flipV="1">
            <a:off x="3063240" y="2339340"/>
            <a:ext cx="2864705" cy="21069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7927"/>
      </p:ext>
    </p:extLst>
  </p:cSld>
  <p:clrMapOvr>
    <a:masterClrMapping/>
  </p:clrMapOvr>
</p:sld>
</file>

<file path=ppt/theme/theme1.xml><?xml version="1.0" encoding="utf-8"?>
<a:theme xmlns:a="http://schemas.openxmlformats.org/drawingml/2006/main" name="Secondary slides USG Widescreen blu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bea27a18-983e-48aa-a267-dee16467ba8c">PowerPoint</Document_x0020_Type>
    <Description0 xmlns="bea27a18-983e-48aa-a267-dee16467ba8c">Deprecated PPT Size for Specific Purposes</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574E941FCB3D4792A3CD1A3A3B4939" ma:contentTypeVersion="10" ma:contentTypeDescription="Create a new document." ma:contentTypeScope="" ma:versionID="96840057c9d5fec12e79c3375c01dc35">
  <xsd:schema xmlns:xsd="http://www.w3.org/2001/XMLSchema" xmlns:xs="http://www.w3.org/2001/XMLSchema" xmlns:p="http://schemas.microsoft.com/office/2006/metadata/properties" xmlns:ns2="bea27a18-983e-48aa-a267-dee16467ba8c" xmlns:ns3="7dcc4a76-b6f0-4a5c-8242-557922f7abb0" targetNamespace="http://schemas.microsoft.com/office/2006/metadata/properties" ma:root="true" ma:fieldsID="eac6092e5c4b2db5a731484af6e35013" ns2:_="" ns3:_="">
    <xsd:import namespace="bea27a18-983e-48aa-a267-dee16467ba8c"/>
    <xsd:import namespace="7dcc4a76-b6f0-4a5c-8242-557922f7abb0"/>
    <xsd:element name="properties">
      <xsd:complexType>
        <xsd:sequence>
          <xsd:element name="documentManagement">
            <xsd:complexType>
              <xsd:all>
                <xsd:element ref="ns2:Document_x0020_Type"/>
                <xsd:element ref="ns2:MediaServiceMetadata" minOccurs="0"/>
                <xsd:element ref="ns2:MediaServiceFastMetadata" minOccurs="0"/>
                <xsd:element ref="ns2:Description0"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27a18-983e-48aa-a267-dee16467ba8c" elementFormDefault="qualified">
    <xsd:import namespace="http://schemas.microsoft.com/office/2006/documentManagement/types"/>
    <xsd:import namespace="http://schemas.microsoft.com/office/infopath/2007/PartnerControls"/>
    <xsd:element name="Document_x0020_Type" ma:index="8" ma:displayName="Document Type" ma:default="Logo" ma:format="RadioButtons" ma:internalName="Document_x0020_Type">
      <xsd:simpleType>
        <xsd:restriction base="dms:Choice">
          <xsd:enumeration value="Logo"/>
          <xsd:enumeration value="PowerPoint"/>
          <xsd:enumeration value="Letterhead"/>
          <xsd:enumeration value="USG Map"/>
          <xsd:enumeration value="Background Image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Description0" ma:index="11" nillable="true" ma:displayName="Description" ma:internalName="Description0">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023093-547B-4946-9D95-79F5F25F6AD3}">
  <ds:schemaRefs>
    <ds:schemaRef ds:uri="http://schemas.microsoft.com/sharepoint/v3/contenttype/forms"/>
  </ds:schemaRefs>
</ds:datastoreItem>
</file>

<file path=customXml/itemProps2.xml><?xml version="1.0" encoding="utf-8"?>
<ds:datastoreItem xmlns:ds="http://schemas.openxmlformats.org/officeDocument/2006/customXml" ds:itemID="{5C6A5810-5A24-4FB5-BBC1-08AD06974622}">
  <ds:schemaRefs>
    <ds:schemaRef ds:uri="http://purl.org/dc/elements/1.1/"/>
    <ds:schemaRef ds:uri="http://schemas.openxmlformats.org/package/2006/metadata/core-properties"/>
    <ds:schemaRef ds:uri="http://schemas.microsoft.com/office/2006/documentManagement/types"/>
    <ds:schemaRef ds:uri="bea27a18-983e-48aa-a267-dee16467ba8c"/>
    <ds:schemaRef ds:uri="http://purl.org/dc/dcmitype/"/>
    <ds:schemaRef ds:uri="7dcc4a76-b6f0-4a5c-8242-557922f7abb0"/>
    <ds:schemaRef ds:uri="http://www.w3.org/XML/1998/namespace"/>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D147D04-4FBD-45E0-A734-F2CD26C58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27a18-983e-48aa-a267-dee16467ba8c"/>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11495</TotalTime>
  <Words>9301</Words>
  <Application>Microsoft Office PowerPoint</Application>
  <PresentationFormat>On-screen Show (4:3)</PresentationFormat>
  <Paragraphs>638</Paragraphs>
  <Slides>79</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79</vt:i4>
      </vt:variant>
    </vt:vector>
  </HeadingPairs>
  <TitlesOfParts>
    <vt:vector size="88" baseType="lpstr">
      <vt:lpstr>Arial</vt:lpstr>
      <vt:lpstr>Calibri</vt:lpstr>
      <vt:lpstr>Century</vt:lpstr>
      <vt:lpstr>Century Gothic</vt:lpstr>
      <vt:lpstr>Franklin Gothic Book</vt:lpstr>
      <vt:lpstr>Franklin Gothic Medium</vt:lpstr>
      <vt:lpstr>Wingdings</vt:lpstr>
      <vt:lpstr>Secondary slides USG Widescreen blue</vt:lpstr>
      <vt:lpstr>Office Theme</vt:lpstr>
      <vt:lpstr>PeopleSoft Financials SECONDARY Security</vt:lpstr>
      <vt:lpstr>Agenda</vt:lpstr>
      <vt:lpstr>USER Role ADMINISTRATION</vt:lpstr>
      <vt:lpstr>USER Role ADMINISTRATION</vt:lpstr>
      <vt:lpstr>USER Role ADMINISTRATION</vt:lpstr>
      <vt:lpstr>USER Role ADMINISTRATION – Query Nav Access</vt:lpstr>
      <vt:lpstr>approval Roles and Route Controls </vt:lpstr>
      <vt:lpstr>approval Roles and Route Controls </vt:lpstr>
      <vt:lpstr>USER Role administration–route control</vt:lpstr>
      <vt:lpstr>USER Role administration–route control</vt:lpstr>
      <vt:lpstr>Segregation of Duties</vt:lpstr>
      <vt:lpstr>Module specific security</vt:lpstr>
      <vt:lpstr>Commitment control</vt:lpstr>
      <vt:lpstr>Commitment control</vt:lpstr>
      <vt:lpstr>Commitment control rules</vt:lpstr>
      <vt:lpstr>Treasury – Financial Gateway </vt:lpstr>
      <vt:lpstr>Grants Security</vt:lpstr>
      <vt:lpstr>Purchasing</vt:lpstr>
      <vt:lpstr>Purchasing</vt:lpstr>
      <vt:lpstr>Purchasing</vt:lpstr>
      <vt:lpstr>WORKFLOW – DEPARTMENT APPROVERS</vt:lpstr>
      <vt:lpstr>Purchasing</vt:lpstr>
      <vt:lpstr>Purchasing</vt:lpstr>
      <vt:lpstr>Purchasing</vt:lpstr>
      <vt:lpstr>Travel &amp; Expenses</vt:lpstr>
      <vt:lpstr>Travel &amp; Expenses</vt:lpstr>
      <vt:lpstr>Travel &amp; Expenses</vt:lpstr>
      <vt:lpstr>Travel &amp; Expenses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User preferences</vt:lpstr>
      <vt:lpstr>New User Access</vt:lpstr>
      <vt:lpstr>Current User Access</vt:lpstr>
      <vt:lpstr>Terminated User Access</vt:lpstr>
      <vt:lpstr>Tools</vt:lpstr>
      <vt:lpstr>Tools</vt:lpstr>
      <vt:lpstr>Q&amp;A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 PowerPoint Presentation Template</dc:title>
  <dc:subject/>
  <dc:creator>John Vanchella</dc:creator>
  <cp:keywords/>
  <dc:description/>
  <cp:lastModifiedBy>Laurel Anderson</cp:lastModifiedBy>
  <cp:revision>336</cp:revision>
  <dcterms:created xsi:type="dcterms:W3CDTF">2016-05-06T18:44:28Z</dcterms:created>
  <dcterms:modified xsi:type="dcterms:W3CDTF">2023-01-03T23:14:51Z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0x0101001D574E941FCB3D4792A3CD1A3A3B4939</vt:lpwstr>
  </property>
</Properties>
</file>