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47"/>
  </p:notesMasterIdLst>
  <p:handoutMasterIdLst>
    <p:handoutMasterId r:id="rId48"/>
  </p:handoutMasterIdLst>
  <p:sldIdLst>
    <p:sldId id="259" r:id="rId6"/>
    <p:sldId id="262" r:id="rId7"/>
    <p:sldId id="263" r:id="rId8"/>
    <p:sldId id="264" r:id="rId9"/>
    <p:sldId id="265" r:id="rId10"/>
    <p:sldId id="266" r:id="rId11"/>
    <p:sldId id="284" r:id="rId12"/>
    <p:sldId id="267" r:id="rId13"/>
    <p:sldId id="268" r:id="rId14"/>
    <p:sldId id="269" r:id="rId15"/>
    <p:sldId id="270" r:id="rId16"/>
    <p:sldId id="271" r:id="rId17"/>
    <p:sldId id="272" r:id="rId18"/>
    <p:sldId id="280" r:id="rId19"/>
    <p:sldId id="281"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278" r:id="rId38"/>
    <p:sldId id="279" r:id="rId39"/>
    <p:sldId id="273" r:id="rId40"/>
    <p:sldId id="274" r:id="rId41"/>
    <p:sldId id="275" r:id="rId42"/>
    <p:sldId id="276" r:id="rId43"/>
    <p:sldId id="277" r:id="rId44"/>
    <p:sldId id="282" r:id="rId45"/>
    <p:sldId id="26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1" d="100"/>
          <a:sy n="61" d="100"/>
        </p:scale>
        <p:origin x="1348" y="60"/>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8/22/2022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4:33:48.577"/>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4:34:00.588"/>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8/22/2022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8/22/2022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8/22/2022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8/22/2022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8/22/2022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8/22/2022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8/22/2022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8/22/2022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8/22/2022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8/22/2022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8/22/2022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tclinkreferencecenter.ctclink.us/m/5608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tclinkreferencecenter.ctclink.us/m/56084/l/560728-cs-9-2-sacr-security-academic-program-secur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tclinkreferencecenter.ctclink.us/m/56084/l/1179660-cs-9-2-all-zz-security-roles-processor#zz-cs-test-processing"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ctclinkreferencecenter.ctclink.us/m/56084/l/1179660-cs-9-2-all-zz-security-roles-processor#zz-cs-test-score-loads" TargetMode="External"/><Relationship Id="rId4" Type="http://schemas.openxmlformats.org/officeDocument/2006/relationships/hyperlink" Target="http://ctclinkreferencecenter.ctclink.us/m/56084/l/1179649-cs-9-2-all-zd-security-roles-view-only#zd-cs-test-process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tclinkreferencecenter.ctclink.us/m/56084/l/1179660-cs-9-2-all-zz-security-roles-processor#zz-sr-milestones" TargetMode="External"/><Relationship Id="rId2" Type="http://schemas.openxmlformats.org/officeDocument/2006/relationships/hyperlink" Target="http://ctclinkreferencecenter.ctclink.us/m/56084/l/1179660-cs-9-2-all-zz-security-roles-processor#zz-sacr-milestone-config" TargetMode="External"/><Relationship Id="rId1" Type="http://schemas.openxmlformats.org/officeDocument/2006/relationships/slideLayout" Target="../slideLayouts/slideLayout2.xml"/><Relationship Id="rId6" Type="http://schemas.openxmlformats.org/officeDocument/2006/relationships/hyperlink" Target="http://ctclinkreferencecenter.ctclink.us/m/56084/l/1179649-cs-9-2-all-zd-security-roles-view-only#zd-sr-super-user" TargetMode="External"/><Relationship Id="rId5" Type="http://schemas.openxmlformats.org/officeDocument/2006/relationships/hyperlink" Target="http://ctclinkreferencecenter.ctclink.us/m/56084/l/1179649-cs-9-2-all-zd-security-roles-view-only#zd-sr-milestones" TargetMode="External"/><Relationship Id="rId4" Type="http://schemas.openxmlformats.org/officeDocument/2006/relationships/hyperlink" Target="http://ctclinkreferencecenter.ctclink.us/m/56084/l/1179652-cs-9-2-all-zc-security-roles-correct-history#zc-sr-mileston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ctclinkreferencecenter.ctclink.us/m/56084/l/1179660-cs-9-2-all-zz-security-roles-processor#zz-sr-mass-change" TargetMode="External"/><Relationship Id="rId3" Type="http://schemas.openxmlformats.org/officeDocument/2006/relationships/hyperlink" Target="http://ctclinkreferencecenter.ctclink.us/m/56084/l/1179649-cs-9-2-all-zd-security-roles-view-only#zd-sr-end-of-term-processing" TargetMode="External"/><Relationship Id="rId7" Type="http://schemas.openxmlformats.org/officeDocument/2006/relationships/hyperlink" Target="http://ctclinkreferencecenter.ctclink.us/m/56084/l/1179660-cs-9-2-all-zz-security-roles-processor#zz-sr-enroll-term-processing" TargetMode="External"/><Relationship Id="rId12" Type="http://schemas.openxmlformats.org/officeDocument/2006/relationships/hyperlink" Target="http://ctclinkreferencecenter.ctclink.us/m/56084/l/1179652-cs-9-2-all-zc-security-roles-correct-history#zc-sr-high-level-enrollment" TargetMode="External"/><Relationship Id="rId2" Type="http://schemas.openxmlformats.org/officeDocument/2006/relationships/hyperlink" Target="http://ctclinkreferencecenter.ctclink.us/m/56084/l/1179649-cs-9-2-all-zd-security-roles-view-only#zd-sr-enroll-students-inquiry" TargetMode="External"/><Relationship Id="rId1" Type="http://schemas.openxmlformats.org/officeDocument/2006/relationships/slideLayout" Target="../slideLayouts/slideLayout2.xml"/><Relationship Id="rId6" Type="http://schemas.openxmlformats.org/officeDocument/2006/relationships/hyperlink" Target="http://ctclinkreferencecenter.ctclink.us/m/56084/l/1179660-cs-9-2-all-zz-security-roles-processor#zz-sr-enroll-students" TargetMode="External"/><Relationship Id="rId11" Type="http://schemas.openxmlformats.org/officeDocument/2006/relationships/hyperlink" Target="http://ctclinkreferencecenter.ctclink.us/m/56084/l/1179660-cs-9-2-all-zz-security-roles-processor#zz-sr-withdraw" TargetMode="External"/><Relationship Id="rId5" Type="http://schemas.openxmlformats.org/officeDocument/2006/relationships/hyperlink" Target="http://ctclinkreferencecenter.ctclink.us/m/56084/l/1179649-cs-9-2-all-zd-security-roles-view-only#zd-sr-super-user" TargetMode="External"/><Relationship Id="rId10" Type="http://schemas.openxmlformats.org/officeDocument/2006/relationships/hyperlink" Target="http://ctclinkreferencecenter.ctclink.us/m/56084/l/1179660-cs-9-2-all-zz-security-roles-processor#zz-sr-term-activation" TargetMode="External"/><Relationship Id="rId4" Type="http://schemas.openxmlformats.org/officeDocument/2006/relationships/hyperlink" Target="http://ctclinkreferencecenter.ctclink.us/m/56084/l/1179649-cs-9-2-all-zd-security-roles-view-only#zd-sr-high-lev-enroll-inquiry" TargetMode="External"/><Relationship Id="rId9" Type="http://schemas.openxmlformats.org/officeDocument/2006/relationships/hyperlink" Target="http://ctclinkreferencecenter.ctclink.us/m/56084/l/1179660-cs-9-2-all-zz-security-roles-processor#zz-sr-mass-enrollm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tclinkreferencecenter.ctclink.us/m/56084/l/1196588-cs-9-2-sacr-security-enrollment-securit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tclinkreferencecenter.ctclink.us/m/56084/l/1198007-cs-9-2-sacr-security-student-financials#institution-set-security" TargetMode="External"/><Relationship Id="rId2" Type="http://schemas.openxmlformats.org/officeDocument/2006/relationships/hyperlink" Target="https://ctclinkreferencecenter.ctclink.us/m/56084/l/1198007-cs-9-2-sacr-security-student-financials#business-unit-security" TargetMode="External"/><Relationship Id="rId1" Type="http://schemas.openxmlformats.org/officeDocument/2006/relationships/slideLayout" Target="../slideLayouts/slideLayout2.xml"/><Relationship Id="rId5" Type="http://schemas.openxmlformats.org/officeDocument/2006/relationships/hyperlink" Target="https://ctclinkreferencecenter.ctclink.us/m/56084/l/1198007-cs-9-2-sacr-security-student-financials#setid-security" TargetMode="External"/><Relationship Id="rId4" Type="http://schemas.openxmlformats.org/officeDocument/2006/relationships/hyperlink" Target="https://ctclinkreferencecenter.ctclink.us/m/56084/l/1198007-cs-9-2-sacr-security-student-financials#origin-id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tclinkreferencecenter.ctclink.us/m/92555/l/1062074-9-2-opening-a-cashier-s-office" TargetMode="External"/><Relationship Id="rId2" Type="http://schemas.openxmlformats.org/officeDocument/2006/relationships/hyperlink" Target="https://ctclinkreferencecenter.ctclink.us/m/92555/l/949144-9-2-add-a-new-cashier-and-assign-to-a-valid-tend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sbctc.edu/resources/documents/colleges-staff/data-services/peoplesoft-ctclink/report-catalog.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Making Sense of Security</a:t>
            </a:r>
          </a:p>
        </p:txBody>
      </p:sp>
      <p:sp>
        <p:nvSpPr>
          <p:cNvPr id="4" name="Title 3"/>
          <p:cNvSpPr>
            <a:spLocks noGrp="1"/>
          </p:cNvSpPr>
          <p:nvPr>
            <p:ph type="title"/>
          </p:nvPr>
        </p:nvSpPr>
        <p:spPr/>
        <p:txBody>
          <a:bodyPr/>
          <a:lstStyle/>
          <a:p>
            <a:r>
              <a:rPr lang="en-US" dirty="0"/>
              <a:t>Peoplesoft Security</a:t>
            </a:r>
          </a:p>
        </p:txBody>
      </p:sp>
      <p:sp>
        <p:nvSpPr>
          <p:cNvPr id="6" name="Text Placeholder 5"/>
          <p:cNvSpPr>
            <a:spLocks noGrp="1"/>
          </p:cNvSpPr>
          <p:nvPr>
            <p:ph type="body" sz="quarter" idx="10"/>
          </p:nvPr>
        </p:nvSpPr>
        <p:spPr/>
        <p:txBody>
          <a:bodyPr/>
          <a:lstStyle/>
          <a:p>
            <a:r>
              <a:rPr lang="en-US" dirty="0"/>
              <a:t>Shelia Sloan</a:t>
            </a:r>
          </a:p>
          <a:p>
            <a:r>
              <a:rPr lang="en-US" dirty="0"/>
              <a:t>May 16, 2022</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F39-6BEB-481D-B13A-22E39518B06A}"/>
              </a:ext>
            </a:extLst>
          </p:cNvPr>
          <p:cNvSpPr>
            <a:spLocks noGrp="1"/>
          </p:cNvSpPr>
          <p:nvPr>
            <p:ph type="title"/>
          </p:nvPr>
        </p:nvSpPr>
        <p:spPr/>
        <p:txBody>
          <a:bodyPr/>
          <a:lstStyle/>
          <a:p>
            <a:r>
              <a:rPr lang="en-US" dirty="0" err="1"/>
              <a:t>Sacr</a:t>
            </a:r>
            <a:r>
              <a:rPr lang="en-US" dirty="0"/>
              <a:t> security</a:t>
            </a:r>
          </a:p>
        </p:txBody>
      </p:sp>
      <p:sp>
        <p:nvSpPr>
          <p:cNvPr id="3" name="Content Placeholder 2">
            <a:extLst>
              <a:ext uri="{FF2B5EF4-FFF2-40B4-BE49-F238E27FC236}">
                <a16:creationId xmlns:a16="http://schemas.microsoft.com/office/drawing/2014/main" id="{027847B0-6FA9-444F-AE31-D94F9D8B0253}"/>
              </a:ext>
            </a:extLst>
          </p:cNvPr>
          <p:cNvSpPr>
            <a:spLocks noGrp="1"/>
          </p:cNvSpPr>
          <p:nvPr>
            <p:ph idx="1"/>
          </p:nvPr>
        </p:nvSpPr>
        <p:spPr>
          <a:xfrm>
            <a:off x="536860" y="2415155"/>
            <a:ext cx="3976417" cy="3757046"/>
          </a:xfrm>
        </p:spPr>
        <p:txBody>
          <a:bodyPr/>
          <a:lstStyle/>
          <a:p>
            <a:r>
              <a:rPr lang="en-US" dirty="0"/>
              <a:t>Institution/Campus Security </a:t>
            </a:r>
          </a:p>
          <a:p>
            <a:pPr lvl="1"/>
            <a:r>
              <a:rPr lang="en-US" dirty="0"/>
              <a:t>Ties a User to an Institution and Campus(s)</a:t>
            </a:r>
          </a:p>
        </p:txBody>
      </p:sp>
      <p:sp>
        <p:nvSpPr>
          <p:cNvPr id="4" name="Slide Number Placeholder 3">
            <a:extLst>
              <a:ext uri="{FF2B5EF4-FFF2-40B4-BE49-F238E27FC236}">
                <a16:creationId xmlns:a16="http://schemas.microsoft.com/office/drawing/2014/main" id="{1A5168D3-E49B-4D57-B3B2-E36251E33E63}"/>
              </a:ext>
            </a:extLst>
          </p:cNvPr>
          <p:cNvSpPr>
            <a:spLocks noGrp="1"/>
          </p:cNvSpPr>
          <p:nvPr>
            <p:ph type="sldNum" sz="quarter" idx="12"/>
          </p:nvPr>
        </p:nvSpPr>
        <p:spPr/>
        <p:txBody>
          <a:bodyPr/>
          <a:lstStyle/>
          <a:p>
            <a:fld id="{DEE5BC03-7CE3-4FE3-BC0A-0ACCA8AC1F24}" type="slidenum">
              <a:rPr lang="en-US" smtClean="0"/>
              <a:pPr/>
              <a:t>10</a:t>
            </a:fld>
            <a:endParaRPr lang="en-US" dirty="0"/>
          </a:p>
        </p:txBody>
      </p:sp>
      <p:pic>
        <p:nvPicPr>
          <p:cNvPr id="5" name="Picture 4">
            <a:extLst>
              <a:ext uri="{FF2B5EF4-FFF2-40B4-BE49-F238E27FC236}">
                <a16:creationId xmlns:a16="http://schemas.microsoft.com/office/drawing/2014/main" id="{0F47F453-BC3F-46B0-925B-0FB4F7233AF0}"/>
              </a:ext>
            </a:extLst>
          </p:cNvPr>
          <p:cNvPicPr>
            <a:picLocks noChangeAspect="1"/>
          </p:cNvPicPr>
          <p:nvPr/>
        </p:nvPicPr>
        <p:blipFill>
          <a:blip r:embed="rId2"/>
          <a:stretch>
            <a:fillRect/>
          </a:stretch>
        </p:blipFill>
        <p:spPr>
          <a:xfrm>
            <a:off x="4513278" y="2415155"/>
            <a:ext cx="4360558" cy="1631571"/>
          </a:xfrm>
          <a:prstGeom prst="rect">
            <a:avLst/>
          </a:prstGeom>
        </p:spPr>
      </p:pic>
    </p:spTree>
    <p:extLst>
      <p:ext uri="{BB962C8B-B14F-4D97-AF65-F5344CB8AC3E}">
        <p14:creationId xmlns:p14="http://schemas.microsoft.com/office/powerpoint/2010/main" val="417940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08E5-ADF3-4CA1-8E42-D08B774D0CD2}"/>
              </a:ext>
            </a:extLst>
          </p:cNvPr>
          <p:cNvSpPr>
            <a:spLocks noGrp="1"/>
          </p:cNvSpPr>
          <p:nvPr>
            <p:ph type="title"/>
          </p:nvPr>
        </p:nvSpPr>
        <p:spPr/>
        <p:txBody>
          <a:bodyPr/>
          <a:lstStyle/>
          <a:p>
            <a:r>
              <a:rPr lang="en-US" dirty="0" err="1"/>
              <a:t>Sacr</a:t>
            </a:r>
            <a:r>
              <a:rPr lang="en-US" dirty="0"/>
              <a:t> security</a:t>
            </a:r>
          </a:p>
        </p:txBody>
      </p:sp>
      <p:sp>
        <p:nvSpPr>
          <p:cNvPr id="3" name="Content Placeholder 2">
            <a:extLst>
              <a:ext uri="{FF2B5EF4-FFF2-40B4-BE49-F238E27FC236}">
                <a16:creationId xmlns:a16="http://schemas.microsoft.com/office/drawing/2014/main" id="{724D9D5A-8813-4349-A23A-E31C7F30FE6A}"/>
              </a:ext>
            </a:extLst>
          </p:cNvPr>
          <p:cNvSpPr>
            <a:spLocks noGrp="1"/>
          </p:cNvSpPr>
          <p:nvPr>
            <p:ph idx="1"/>
          </p:nvPr>
        </p:nvSpPr>
        <p:spPr>
          <a:xfrm>
            <a:off x="536860" y="2415155"/>
            <a:ext cx="4244865" cy="3757046"/>
          </a:xfrm>
        </p:spPr>
        <p:txBody>
          <a:bodyPr/>
          <a:lstStyle/>
          <a:p>
            <a:r>
              <a:rPr lang="en-US" dirty="0"/>
              <a:t>Institution/Career Security </a:t>
            </a:r>
          </a:p>
          <a:p>
            <a:pPr lvl="1"/>
            <a:r>
              <a:rPr lang="en-US" dirty="0"/>
              <a:t>Institutions that never offered Continuing Ed will only see UGRD</a:t>
            </a:r>
          </a:p>
          <a:p>
            <a:pPr lvl="1"/>
            <a:r>
              <a:rPr lang="en-US" dirty="0"/>
              <a:t>If previously offered it, but now don’t, still configure it in case you need access to student transcript information</a:t>
            </a:r>
          </a:p>
        </p:txBody>
      </p:sp>
      <p:sp>
        <p:nvSpPr>
          <p:cNvPr id="4" name="Slide Number Placeholder 3">
            <a:extLst>
              <a:ext uri="{FF2B5EF4-FFF2-40B4-BE49-F238E27FC236}">
                <a16:creationId xmlns:a16="http://schemas.microsoft.com/office/drawing/2014/main" id="{5550ABEB-83D2-4729-8E82-7AA485150EA7}"/>
              </a:ext>
            </a:extLst>
          </p:cNvPr>
          <p:cNvSpPr>
            <a:spLocks noGrp="1"/>
          </p:cNvSpPr>
          <p:nvPr>
            <p:ph type="sldNum" sz="quarter" idx="12"/>
          </p:nvPr>
        </p:nvSpPr>
        <p:spPr/>
        <p:txBody>
          <a:bodyPr/>
          <a:lstStyle/>
          <a:p>
            <a:fld id="{DEE5BC03-7CE3-4FE3-BC0A-0ACCA8AC1F24}" type="slidenum">
              <a:rPr lang="en-US" smtClean="0"/>
              <a:pPr/>
              <a:t>11</a:t>
            </a:fld>
            <a:endParaRPr lang="en-US" dirty="0"/>
          </a:p>
        </p:txBody>
      </p:sp>
      <p:pic>
        <p:nvPicPr>
          <p:cNvPr id="5" name="Picture 4">
            <a:extLst>
              <a:ext uri="{FF2B5EF4-FFF2-40B4-BE49-F238E27FC236}">
                <a16:creationId xmlns:a16="http://schemas.microsoft.com/office/drawing/2014/main" id="{4A68CC86-7DC4-4280-B233-E5B9BD158449}"/>
              </a:ext>
            </a:extLst>
          </p:cNvPr>
          <p:cNvPicPr>
            <a:picLocks noChangeAspect="1"/>
          </p:cNvPicPr>
          <p:nvPr/>
        </p:nvPicPr>
        <p:blipFill>
          <a:blip r:embed="rId2"/>
          <a:stretch>
            <a:fillRect/>
          </a:stretch>
        </p:blipFill>
        <p:spPr>
          <a:xfrm>
            <a:off x="4890782" y="2398243"/>
            <a:ext cx="4138656" cy="1895435"/>
          </a:xfrm>
          <a:prstGeom prst="rect">
            <a:avLst/>
          </a:prstGeom>
        </p:spPr>
      </p:pic>
    </p:spTree>
    <p:extLst>
      <p:ext uri="{BB962C8B-B14F-4D97-AF65-F5344CB8AC3E}">
        <p14:creationId xmlns:p14="http://schemas.microsoft.com/office/powerpoint/2010/main" val="104545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FCC2-8584-4B7D-94B3-79D452D4732D}"/>
              </a:ext>
            </a:extLst>
          </p:cNvPr>
          <p:cNvSpPr>
            <a:spLocks noGrp="1"/>
          </p:cNvSpPr>
          <p:nvPr>
            <p:ph type="title"/>
          </p:nvPr>
        </p:nvSpPr>
        <p:spPr/>
        <p:txBody>
          <a:bodyPr/>
          <a:lstStyle/>
          <a:p>
            <a:r>
              <a:rPr lang="en-US" dirty="0" err="1"/>
              <a:t>Sacr</a:t>
            </a:r>
            <a:r>
              <a:rPr lang="en-US" dirty="0"/>
              <a:t> security</a:t>
            </a:r>
          </a:p>
        </p:txBody>
      </p:sp>
      <p:sp>
        <p:nvSpPr>
          <p:cNvPr id="3" name="Content Placeholder 2">
            <a:extLst>
              <a:ext uri="{FF2B5EF4-FFF2-40B4-BE49-F238E27FC236}">
                <a16:creationId xmlns:a16="http://schemas.microsoft.com/office/drawing/2014/main" id="{DE05E7CD-8378-4255-AB9F-3821F62C4F99}"/>
              </a:ext>
            </a:extLst>
          </p:cNvPr>
          <p:cNvSpPr>
            <a:spLocks noGrp="1"/>
          </p:cNvSpPr>
          <p:nvPr>
            <p:ph idx="1"/>
          </p:nvPr>
        </p:nvSpPr>
        <p:spPr>
          <a:xfrm>
            <a:off x="448851" y="3603121"/>
            <a:ext cx="7957394" cy="2690868"/>
          </a:xfrm>
        </p:spPr>
        <p:txBody>
          <a:bodyPr/>
          <a:lstStyle/>
          <a:p>
            <a:r>
              <a:rPr lang="en-US" dirty="0"/>
              <a:t>Academic Organization Security </a:t>
            </a:r>
          </a:p>
          <a:p>
            <a:pPr lvl="1"/>
            <a:r>
              <a:rPr lang="en-US" dirty="0"/>
              <a:t>Grants access to academic organizations</a:t>
            </a:r>
          </a:p>
          <a:p>
            <a:pPr lvl="1"/>
            <a:r>
              <a:rPr lang="en-US" dirty="0"/>
              <a:t>The system automatically grants access to data in any academic organization that reports directly or indirectly to that academic organization unless you specifically restrict access to a specific organization</a:t>
            </a:r>
          </a:p>
          <a:p>
            <a:pPr lvl="1"/>
            <a:r>
              <a:rPr lang="en-US" dirty="0"/>
              <a:t>Uses Academic organization Security tree (hierarchies of organizational units at an institution)</a:t>
            </a:r>
          </a:p>
        </p:txBody>
      </p:sp>
      <p:sp>
        <p:nvSpPr>
          <p:cNvPr id="4" name="Slide Number Placeholder 3">
            <a:extLst>
              <a:ext uri="{FF2B5EF4-FFF2-40B4-BE49-F238E27FC236}">
                <a16:creationId xmlns:a16="http://schemas.microsoft.com/office/drawing/2014/main" id="{F1233E45-D35D-4488-895C-BF1617C12779}"/>
              </a:ext>
            </a:extLst>
          </p:cNvPr>
          <p:cNvSpPr>
            <a:spLocks noGrp="1"/>
          </p:cNvSpPr>
          <p:nvPr>
            <p:ph type="sldNum" sz="quarter" idx="12"/>
          </p:nvPr>
        </p:nvSpPr>
        <p:spPr/>
        <p:txBody>
          <a:bodyPr/>
          <a:lstStyle/>
          <a:p>
            <a:fld id="{DEE5BC03-7CE3-4FE3-BC0A-0ACCA8AC1F24}" type="slidenum">
              <a:rPr lang="en-US" smtClean="0"/>
              <a:pPr/>
              <a:t>12</a:t>
            </a:fld>
            <a:endParaRPr lang="en-US" dirty="0"/>
          </a:p>
        </p:txBody>
      </p:sp>
      <p:pic>
        <p:nvPicPr>
          <p:cNvPr id="5" name="Picture 4">
            <a:extLst>
              <a:ext uri="{FF2B5EF4-FFF2-40B4-BE49-F238E27FC236}">
                <a16:creationId xmlns:a16="http://schemas.microsoft.com/office/drawing/2014/main" id="{5ECEF892-F2A8-4E8B-BE67-20E18FA3437B}"/>
              </a:ext>
            </a:extLst>
          </p:cNvPr>
          <p:cNvPicPr>
            <a:picLocks noChangeAspect="1"/>
          </p:cNvPicPr>
          <p:nvPr/>
        </p:nvPicPr>
        <p:blipFill>
          <a:blip r:embed="rId2"/>
          <a:stretch>
            <a:fillRect/>
          </a:stretch>
        </p:blipFill>
        <p:spPr>
          <a:xfrm>
            <a:off x="448851" y="2172750"/>
            <a:ext cx="5275412" cy="1430370"/>
          </a:xfrm>
          <a:prstGeom prst="rect">
            <a:avLst/>
          </a:prstGeom>
        </p:spPr>
      </p:pic>
    </p:spTree>
    <p:extLst>
      <p:ext uri="{BB962C8B-B14F-4D97-AF65-F5344CB8AC3E}">
        <p14:creationId xmlns:p14="http://schemas.microsoft.com/office/powerpoint/2010/main" val="127227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CFB-DA41-4660-A093-B1185B4ED6FC}"/>
              </a:ext>
            </a:extLst>
          </p:cNvPr>
          <p:cNvSpPr>
            <a:spLocks noGrp="1"/>
          </p:cNvSpPr>
          <p:nvPr>
            <p:ph type="title"/>
          </p:nvPr>
        </p:nvSpPr>
        <p:spPr/>
        <p:txBody>
          <a:bodyPr/>
          <a:lstStyle/>
          <a:p>
            <a:r>
              <a:rPr lang="en-US" dirty="0" err="1"/>
              <a:t>Sacr</a:t>
            </a:r>
            <a:r>
              <a:rPr lang="en-US" dirty="0"/>
              <a:t> security	</a:t>
            </a:r>
          </a:p>
        </p:txBody>
      </p:sp>
      <p:sp>
        <p:nvSpPr>
          <p:cNvPr id="3" name="Content Placeholder 2">
            <a:extLst>
              <a:ext uri="{FF2B5EF4-FFF2-40B4-BE49-F238E27FC236}">
                <a16:creationId xmlns:a16="http://schemas.microsoft.com/office/drawing/2014/main" id="{2FF983D8-F8DB-4599-9ACE-8D72462F13E7}"/>
              </a:ext>
            </a:extLst>
          </p:cNvPr>
          <p:cNvSpPr>
            <a:spLocks noGrp="1"/>
          </p:cNvSpPr>
          <p:nvPr>
            <p:ph idx="1"/>
          </p:nvPr>
        </p:nvSpPr>
        <p:spPr>
          <a:xfrm>
            <a:off x="536860" y="2197041"/>
            <a:ext cx="8336975" cy="4178591"/>
          </a:xfrm>
        </p:spPr>
        <p:txBody>
          <a:bodyPr/>
          <a:lstStyle/>
          <a:p>
            <a:r>
              <a:rPr lang="en-US" sz="2400" dirty="0"/>
              <a:t>Many areas in SACR - See below reference center for full list</a:t>
            </a:r>
          </a:p>
          <a:p>
            <a:pPr lvl="1"/>
            <a:r>
              <a:rPr lang="en-US" sz="2000" dirty="0">
                <a:hlinkClick r:id="rId2"/>
              </a:rPr>
              <a:t>PeopleSoft Security | ctcLink Reference Center</a:t>
            </a:r>
            <a:endParaRPr lang="en-US" sz="2000" dirty="0"/>
          </a:p>
          <a:p>
            <a:r>
              <a:rPr lang="en-US" sz="2400" dirty="0"/>
              <a:t>Examples of Other areas – We will cover these today</a:t>
            </a:r>
          </a:p>
          <a:p>
            <a:pPr lvl="1"/>
            <a:r>
              <a:rPr lang="en-US" sz="2000" dirty="0"/>
              <a:t>Service Indicator Security </a:t>
            </a:r>
          </a:p>
          <a:p>
            <a:pPr lvl="1"/>
            <a:r>
              <a:rPr lang="en-US" sz="2000" dirty="0"/>
              <a:t>Student Groups</a:t>
            </a:r>
          </a:p>
          <a:p>
            <a:pPr lvl="1"/>
            <a:r>
              <a:rPr lang="en-US" sz="2000" dirty="0"/>
              <a:t>Academic Program</a:t>
            </a:r>
          </a:p>
          <a:p>
            <a:pPr lvl="1"/>
            <a:r>
              <a:rPr lang="en-US" sz="2000" dirty="0"/>
              <a:t>Test ID Security </a:t>
            </a:r>
          </a:p>
          <a:p>
            <a:pPr lvl="1"/>
            <a:r>
              <a:rPr lang="en-US" sz="2000" dirty="0"/>
              <a:t>Milestone Security</a:t>
            </a:r>
          </a:p>
          <a:p>
            <a:pPr lvl="1"/>
            <a:r>
              <a:rPr lang="en-US" sz="2000" dirty="0"/>
              <a:t>Enrollment Security</a:t>
            </a:r>
          </a:p>
          <a:p>
            <a:pPr lvl="1"/>
            <a:r>
              <a:rPr lang="en-US" sz="2000" dirty="0"/>
              <a:t>Student Financials</a:t>
            </a:r>
          </a:p>
          <a:p>
            <a:pPr lvl="1"/>
            <a:r>
              <a:rPr lang="en-US" sz="2000" dirty="0"/>
              <a:t>Program Action Security</a:t>
            </a:r>
          </a:p>
          <a:p>
            <a:pPr marL="457200" lvl="1" indent="0">
              <a:buNone/>
            </a:pPr>
            <a:endParaRPr lang="en-US" dirty="0"/>
          </a:p>
        </p:txBody>
      </p:sp>
      <p:sp>
        <p:nvSpPr>
          <p:cNvPr id="4" name="Slide Number Placeholder 3">
            <a:extLst>
              <a:ext uri="{FF2B5EF4-FFF2-40B4-BE49-F238E27FC236}">
                <a16:creationId xmlns:a16="http://schemas.microsoft.com/office/drawing/2014/main" id="{A353053C-F384-49B0-929D-00B37D08ADAA}"/>
              </a:ext>
            </a:extLst>
          </p:cNvPr>
          <p:cNvSpPr>
            <a:spLocks noGrp="1"/>
          </p:cNvSpPr>
          <p:nvPr>
            <p:ph type="sldNum" sz="quarter" idx="12"/>
          </p:nvPr>
        </p:nvSpPr>
        <p:spPr/>
        <p:txBody>
          <a:bodyPr/>
          <a:lstStyle/>
          <a:p>
            <a:fld id="{DEE5BC03-7CE3-4FE3-BC0A-0ACCA8AC1F24}" type="slidenum">
              <a:rPr lang="en-US" smtClean="0"/>
              <a:pPr/>
              <a:t>13</a:t>
            </a:fld>
            <a:endParaRPr lang="en-US" dirty="0"/>
          </a:p>
        </p:txBody>
      </p:sp>
    </p:spTree>
    <p:extLst>
      <p:ext uri="{BB962C8B-B14F-4D97-AF65-F5344CB8AC3E}">
        <p14:creationId xmlns:p14="http://schemas.microsoft.com/office/powerpoint/2010/main" val="386438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028E-26C8-4835-BFB2-C9D8F8D35C49}"/>
              </a:ext>
            </a:extLst>
          </p:cNvPr>
          <p:cNvSpPr>
            <a:spLocks noGrp="1"/>
          </p:cNvSpPr>
          <p:nvPr>
            <p:ph type="title"/>
          </p:nvPr>
        </p:nvSpPr>
        <p:spPr/>
        <p:txBody>
          <a:bodyPr/>
          <a:lstStyle/>
          <a:p>
            <a:r>
              <a:rPr lang="en-US" dirty="0"/>
              <a:t>SACR Security</a:t>
            </a:r>
          </a:p>
        </p:txBody>
      </p:sp>
      <p:sp>
        <p:nvSpPr>
          <p:cNvPr id="4" name="Slide Number Placeholder 3">
            <a:extLst>
              <a:ext uri="{FF2B5EF4-FFF2-40B4-BE49-F238E27FC236}">
                <a16:creationId xmlns:a16="http://schemas.microsoft.com/office/drawing/2014/main" id="{357DFF97-C0F6-4CA8-920F-9B333B914E55}"/>
              </a:ext>
            </a:extLst>
          </p:cNvPr>
          <p:cNvSpPr>
            <a:spLocks noGrp="1"/>
          </p:cNvSpPr>
          <p:nvPr>
            <p:ph type="sldNum" sz="quarter" idx="12"/>
          </p:nvPr>
        </p:nvSpPr>
        <p:spPr/>
        <p:txBody>
          <a:bodyPr/>
          <a:lstStyle/>
          <a:p>
            <a:fld id="{DEE5BC03-7CE3-4FE3-BC0A-0ACCA8AC1F24}"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A8247DE6-4A46-448A-8E83-B7A02F9A8B3F}"/>
                  </a:ext>
                </a:extLst>
              </p14:cNvPr>
              <p14:cNvContentPartPr/>
              <p14:nvPr/>
            </p14:nvContentPartPr>
            <p14:xfrm>
              <a:off x="-1535658" y="3019769"/>
              <a:ext cx="360" cy="360"/>
            </p14:xfrm>
          </p:contentPart>
        </mc:Choice>
        <mc:Fallback xmlns="">
          <p:pic>
            <p:nvPicPr>
              <p:cNvPr id="8" name="Ink 7">
                <a:extLst>
                  <a:ext uri="{FF2B5EF4-FFF2-40B4-BE49-F238E27FC236}">
                    <a16:creationId xmlns:a16="http://schemas.microsoft.com/office/drawing/2014/main" id="{A8247DE6-4A46-448A-8E83-B7A02F9A8B3F}"/>
                  </a:ext>
                </a:extLst>
              </p:cNvPr>
              <p:cNvPicPr/>
              <p:nvPr/>
            </p:nvPicPr>
            <p:blipFill>
              <a:blip r:embed="rId3"/>
              <a:stretch>
                <a:fillRect/>
              </a:stretch>
            </p:blipFill>
            <p:spPr>
              <a:xfrm>
                <a:off x="-1544298" y="30107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7E3216A2-340C-411C-B854-82EF5BC51A34}"/>
                  </a:ext>
                </a:extLst>
              </p14:cNvPr>
              <p14:cNvContentPartPr/>
              <p14:nvPr/>
            </p14:nvContentPartPr>
            <p14:xfrm>
              <a:off x="1610382" y="2281409"/>
              <a:ext cx="360" cy="360"/>
            </p14:xfrm>
          </p:contentPart>
        </mc:Choice>
        <mc:Fallback xmlns="">
          <p:pic>
            <p:nvPicPr>
              <p:cNvPr id="9" name="Ink 8">
                <a:extLst>
                  <a:ext uri="{FF2B5EF4-FFF2-40B4-BE49-F238E27FC236}">
                    <a16:creationId xmlns:a16="http://schemas.microsoft.com/office/drawing/2014/main" id="{7E3216A2-340C-411C-B854-82EF5BC51A34}"/>
                  </a:ext>
                </a:extLst>
              </p:cNvPr>
              <p:cNvPicPr/>
              <p:nvPr/>
            </p:nvPicPr>
            <p:blipFill>
              <a:blip r:embed="rId3"/>
              <a:stretch>
                <a:fillRect/>
              </a:stretch>
            </p:blipFill>
            <p:spPr>
              <a:xfrm>
                <a:off x="1601382" y="2272769"/>
                <a:ext cx="18000" cy="18000"/>
              </a:xfrm>
              <a:prstGeom prst="rect">
                <a:avLst/>
              </a:prstGeom>
            </p:spPr>
          </p:pic>
        </mc:Fallback>
      </mc:AlternateContent>
      <p:sp>
        <p:nvSpPr>
          <p:cNvPr id="10" name="TextBox 9">
            <a:extLst>
              <a:ext uri="{FF2B5EF4-FFF2-40B4-BE49-F238E27FC236}">
                <a16:creationId xmlns:a16="http://schemas.microsoft.com/office/drawing/2014/main" id="{C068BE37-5C26-4CEE-9759-53BF33040248}"/>
              </a:ext>
            </a:extLst>
          </p:cNvPr>
          <p:cNvSpPr txBox="1"/>
          <p:nvPr/>
        </p:nvSpPr>
        <p:spPr>
          <a:xfrm>
            <a:off x="536860" y="4962274"/>
            <a:ext cx="833697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Service Indicators with their associated Reason Codes can be holds that prevent a student from receiving certain services or positive indicators that designate special services to be provided. </a:t>
            </a:r>
          </a:p>
          <a:p>
            <a:pPr marL="285750" indent="-285750">
              <a:buFont typeface="Arial" panose="020B0604020202020204" pitchFamily="34" charset="0"/>
              <a:buChar char="•"/>
            </a:pPr>
            <a:r>
              <a:rPr lang="en-US" sz="1600" dirty="0"/>
              <a:t> Service Indicator Security controls whether a user has the ability place a Service Indicator on a student record or Release a Service Indicator from a student record. </a:t>
            </a:r>
          </a:p>
        </p:txBody>
      </p:sp>
      <p:pic>
        <p:nvPicPr>
          <p:cNvPr id="13" name="Picture 12">
            <a:extLst>
              <a:ext uri="{FF2B5EF4-FFF2-40B4-BE49-F238E27FC236}">
                <a16:creationId xmlns:a16="http://schemas.microsoft.com/office/drawing/2014/main" id="{24FF4441-E079-4C32-90F0-6661F2FDF896}"/>
              </a:ext>
            </a:extLst>
          </p:cNvPr>
          <p:cNvPicPr>
            <a:picLocks noChangeAspect="1"/>
          </p:cNvPicPr>
          <p:nvPr/>
        </p:nvPicPr>
        <p:blipFill>
          <a:blip r:embed="rId5"/>
          <a:stretch>
            <a:fillRect/>
          </a:stretch>
        </p:blipFill>
        <p:spPr>
          <a:xfrm>
            <a:off x="536860" y="2034870"/>
            <a:ext cx="6717834" cy="2476125"/>
          </a:xfrm>
          <a:prstGeom prst="rect">
            <a:avLst/>
          </a:prstGeom>
        </p:spPr>
      </p:pic>
    </p:spTree>
    <p:extLst>
      <p:ext uri="{BB962C8B-B14F-4D97-AF65-F5344CB8AC3E}">
        <p14:creationId xmlns:p14="http://schemas.microsoft.com/office/powerpoint/2010/main" val="76717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0FB0-64FD-4F17-BDC7-2ECB858A18B7}"/>
              </a:ext>
            </a:extLst>
          </p:cNvPr>
          <p:cNvSpPr>
            <a:spLocks noGrp="1"/>
          </p:cNvSpPr>
          <p:nvPr>
            <p:ph type="title"/>
          </p:nvPr>
        </p:nvSpPr>
        <p:spPr/>
        <p:txBody>
          <a:bodyPr/>
          <a:lstStyle/>
          <a:p>
            <a:r>
              <a:rPr lang="en-US" dirty="0" err="1"/>
              <a:t>Sacr</a:t>
            </a:r>
            <a:r>
              <a:rPr lang="en-US" dirty="0"/>
              <a:t> Security</a:t>
            </a:r>
          </a:p>
        </p:txBody>
      </p:sp>
      <p:sp>
        <p:nvSpPr>
          <p:cNvPr id="4" name="Slide Number Placeholder 3">
            <a:extLst>
              <a:ext uri="{FF2B5EF4-FFF2-40B4-BE49-F238E27FC236}">
                <a16:creationId xmlns:a16="http://schemas.microsoft.com/office/drawing/2014/main" id="{D4136FCC-9C0E-4C89-837F-93C5919BB06B}"/>
              </a:ext>
            </a:extLst>
          </p:cNvPr>
          <p:cNvSpPr>
            <a:spLocks noGrp="1"/>
          </p:cNvSpPr>
          <p:nvPr>
            <p:ph type="sldNum" sz="quarter" idx="12"/>
          </p:nvPr>
        </p:nvSpPr>
        <p:spPr/>
        <p:txBody>
          <a:bodyPr/>
          <a:lstStyle/>
          <a:p>
            <a:fld id="{DEE5BC03-7CE3-4FE3-BC0A-0ACCA8AC1F24}" type="slidenum">
              <a:rPr lang="en-US" smtClean="0"/>
              <a:pPr/>
              <a:t>15</a:t>
            </a:fld>
            <a:endParaRPr lang="en-US" dirty="0"/>
          </a:p>
        </p:txBody>
      </p:sp>
      <p:pic>
        <p:nvPicPr>
          <p:cNvPr id="10" name="Content Placeholder 9">
            <a:extLst>
              <a:ext uri="{FF2B5EF4-FFF2-40B4-BE49-F238E27FC236}">
                <a16:creationId xmlns:a16="http://schemas.microsoft.com/office/drawing/2014/main" id="{EA0F2891-7936-42E3-AFF9-52608B37061D}"/>
              </a:ext>
            </a:extLst>
          </p:cNvPr>
          <p:cNvPicPr>
            <a:picLocks noGrp="1" noChangeAspect="1"/>
          </p:cNvPicPr>
          <p:nvPr>
            <p:ph idx="1"/>
          </p:nvPr>
        </p:nvPicPr>
        <p:blipFill>
          <a:blip r:embed="rId2"/>
          <a:stretch>
            <a:fillRect/>
          </a:stretch>
        </p:blipFill>
        <p:spPr>
          <a:xfrm>
            <a:off x="653975" y="2213252"/>
            <a:ext cx="3706919" cy="3757612"/>
          </a:xfrm>
          <a:prstGeom prst="rect">
            <a:avLst/>
          </a:prstGeom>
        </p:spPr>
      </p:pic>
      <p:sp>
        <p:nvSpPr>
          <p:cNvPr id="11" name="TextBox 10">
            <a:extLst>
              <a:ext uri="{FF2B5EF4-FFF2-40B4-BE49-F238E27FC236}">
                <a16:creationId xmlns:a16="http://schemas.microsoft.com/office/drawing/2014/main" id="{01AEB12F-567E-4DDF-9BAB-81DF19CF2075}"/>
              </a:ext>
            </a:extLst>
          </p:cNvPr>
          <p:cNvSpPr txBox="1"/>
          <p:nvPr/>
        </p:nvSpPr>
        <p:spPr>
          <a:xfrm>
            <a:off x="4783108" y="2213252"/>
            <a:ext cx="2889587" cy="1200329"/>
          </a:xfrm>
          <a:prstGeom prst="rect">
            <a:avLst/>
          </a:prstGeom>
          <a:noFill/>
        </p:spPr>
        <p:txBody>
          <a:bodyPr wrap="square" rtlCol="0">
            <a:spAutoFit/>
          </a:bodyPr>
          <a:lstStyle/>
          <a:p>
            <a:r>
              <a:rPr lang="en-US" dirty="0"/>
              <a:t>Users need Student Group Security access for student groups in the Student Group Table</a:t>
            </a:r>
          </a:p>
        </p:txBody>
      </p:sp>
    </p:spTree>
    <p:extLst>
      <p:ext uri="{BB962C8B-B14F-4D97-AF65-F5344CB8AC3E}">
        <p14:creationId xmlns:p14="http://schemas.microsoft.com/office/powerpoint/2010/main" val="355697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0FB0-64FD-4F17-BDC7-2ECB858A18B7}"/>
              </a:ext>
            </a:extLst>
          </p:cNvPr>
          <p:cNvSpPr>
            <a:spLocks noGrp="1"/>
          </p:cNvSpPr>
          <p:nvPr>
            <p:ph type="title"/>
          </p:nvPr>
        </p:nvSpPr>
        <p:spPr/>
        <p:txBody>
          <a:bodyPr/>
          <a:lstStyle/>
          <a:p>
            <a:r>
              <a:rPr lang="en-US" dirty="0" err="1"/>
              <a:t>Sacr</a:t>
            </a:r>
            <a:r>
              <a:rPr lang="en-US" dirty="0"/>
              <a:t> Security</a:t>
            </a:r>
          </a:p>
        </p:txBody>
      </p:sp>
      <p:sp>
        <p:nvSpPr>
          <p:cNvPr id="4" name="Slide Number Placeholder 3">
            <a:extLst>
              <a:ext uri="{FF2B5EF4-FFF2-40B4-BE49-F238E27FC236}">
                <a16:creationId xmlns:a16="http://schemas.microsoft.com/office/drawing/2014/main" id="{D4136FCC-9C0E-4C89-837F-93C5919BB06B}"/>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
        <p:nvSpPr>
          <p:cNvPr id="5" name="Content Placeholder 4">
            <a:extLst>
              <a:ext uri="{FF2B5EF4-FFF2-40B4-BE49-F238E27FC236}">
                <a16:creationId xmlns:a16="http://schemas.microsoft.com/office/drawing/2014/main" id="{B9A48E60-A0E9-4DC0-BFAC-82506D192ED9}"/>
              </a:ext>
            </a:extLst>
          </p:cNvPr>
          <p:cNvSpPr>
            <a:spLocks noGrp="1"/>
          </p:cNvSpPr>
          <p:nvPr>
            <p:ph idx="1"/>
          </p:nvPr>
        </p:nvSpPr>
        <p:spPr/>
        <p:txBody>
          <a:bodyPr/>
          <a:lstStyle/>
          <a:p>
            <a:r>
              <a:rPr lang="en-US" sz="2400" dirty="0"/>
              <a:t>Academic Program security allows colleges to limit the programs the user is allowed to view, and therefore the student information they can see attributable to that allowed program. </a:t>
            </a:r>
          </a:p>
          <a:p>
            <a:r>
              <a:rPr lang="en-US" sz="2400" dirty="0"/>
              <a:t>Academic Program Security is granted by colleges for each Academic Career, the Undergraduate (UGRD) Academic Career and the Continuing Education (CNED) career.</a:t>
            </a:r>
          </a:p>
          <a:p>
            <a:pPr lvl="1"/>
            <a:r>
              <a:rPr lang="en-US" sz="2000" dirty="0">
                <a:hlinkClick r:id="rId2"/>
              </a:rPr>
              <a:t>https://ctclinkreferencecenter.ctclink.us/m/56084/l/560728-cs-9-2-sacr-security-academic-program-security</a:t>
            </a:r>
            <a:endParaRPr lang="en-US" sz="2000" dirty="0"/>
          </a:p>
          <a:p>
            <a:pPr lvl="1"/>
            <a:r>
              <a:rPr lang="en-US" sz="2000" dirty="0"/>
              <a:t>The above QRG lists Key security roles requiring Academic Program Security</a:t>
            </a:r>
          </a:p>
        </p:txBody>
      </p:sp>
    </p:spTree>
    <p:extLst>
      <p:ext uri="{BB962C8B-B14F-4D97-AF65-F5344CB8AC3E}">
        <p14:creationId xmlns:p14="http://schemas.microsoft.com/office/powerpoint/2010/main" val="385440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EEF2-1E30-411C-A3CA-F77210B302C0}"/>
              </a:ext>
            </a:extLst>
          </p:cNvPr>
          <p:cNvSpPr>
            <a:spLocks noGrp="1"/>
          </p:cNvSpPr>
          <p:nvPr>
            <p:ph type="title"/>
          </p:nvPr>
        </p:nvSpPr>
        <p:spPr/>
        <p:txBody>
          <a:bodyPr/>
          <a:lstStyle/>
          <a:p>
            <a:r>
              <a:rPr lang="en-US" dirty="0"/>
              <a:t>SACR – Academic Program </a:t>
            </a:r>
            <a:r>
              <a:rPr lang="en-US" dirty="0" err="1"/>
              <a:t>SEcurity</a:t>
            </a:r>
            <a:endParaRPr lang="en-US" dirty="0"/>
          </a:p>
        </p:txBody>
      </p:sp>
      <p:pic>
        <p:nvPicPr>
          <p:cNvPr id="5" name="Content Placeholder 4">
            <a:extLst>
              <a:ext uri="{FF2B5EF4-FFF2-40B4-BE49-F238E27FC236}">
                <a16:creationId xmlns:a16="http://schemas.microsoft.com/office/drawing/2014/main" id="{FCF5A8E4-0B6E-4297-A8B0-BB162A319D8C}"/>
              </a:ext>
            </a:extLst>
          </p:cNvPr>
          <p:cNvPicPr>
            <a:picLocks noGrp="1" noChangeAspect="1"/>
          </p:cNvPicPr>
          <p:nvPr>
            <p:ph idx="1"/>
          </p:nvPr>
        </p:nvPicPr>
        <p:blipFill>
          <a:blip r:embed="rId2"/>
          <a:stretch>
            <a:fillRect/>
          </a:stretch>
        </p:blipFill>
        <p:spPr>
          <a:xfrm>
            <a:off x="1301939" y="2414588"/>
            <a:ext cx="6806821" cy="3757612"/>
          </a:xfrm>
          <a:prstGeom prst="rect">
            <a:avLst/>
          </a:prstGeom>
        </p:spPr>
      </p:pic>
      <p:sp>
        <p:nvSpPr>
          <p:cNvPr id="4" name="Slide Number Placeholder 3">
            <a:extLst>
              <a:ext uri="{FF2B5EF4-FFF2-40B4-BE49-F238E27FC236}">
                <a16:creationId xmlns:a16="http://schemas.microsoft.com/office/drawing/2014/main" id="{19415063-9897-47A6-B08C-ECEE2FD6885F}"/>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Tree>
    <p:extLst>
      <p:ext uri="{BB962C8B-B14F-4D97-AF65-F5344CB8AC3E}">
        <p14:creationId xmlns:p14="http://schemas.microsoft.com/office/powerpoint/2010/main" val="131908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CFB-DA41-4660-A093-B1185B4ED6FC}"/>
              </a:ext>
            </a:extLst>
          </p:cNvPr>
          <p:cNvSpPr>
            <a:spLocks noGrp="1"/>
          </p:cNvSpPr>
          <p:nvPr>
            <p:ph type="title"/>
          </p:nvPr>
        </p:nvSpPr>
        <p:spPr/>
        <p:txBody>
          <a:bodyPr/>
          <a:lstStyle/>
          <a:p>
            <a:r>
              <a:rPr lang="en-US" dirty="0" err="1"/>
              <a:t>Sacr</a:t>
            </a:r>
            <a:r>
              <a:rPr lang="en-US" dirty="0"/>
              <a:t> Test ID security	</a:t>
            </a:r>
          </a:p>
        </p:txBody>
      </p:sp>
      <p:sp>
        <p:nvSpPr>
          <p:cNvPr id="3" name="Content Placeholder 2">
            <a:extLst>
              <a:ext uri="{FF2B5EF4-FFF2-40B4-BE49-F238E27FC236}">
                <a16:creationId xmlns:a16="http://schemas.microsoft.com/office/drawing/2014/main" id="{2FF983D8-F8DB-4599-9ACE-8D72462F13E7}"/>
              </a:ext>
            </a:extLst>
          </p:cNvPr>
          <p:cNvSpPr>
            <a:spLocks noGrp="1"/>
          </p:cNvSpPr>
          <p:nvPr>
            <p:ph idx="1"/>
          </p:nvPr>
        </p:nvSpPr>
        <p:spPr>
          <a:xfrm>
            <a:off x="536860" y="2197041"/>
            <a:ext cx="8336975" cy="4178591"/>
          </a:xfrm>
        </p:spPr>
        <p:txBody>
          <a:bodyPr/>
          <a:lstStyle/>
          <a:p>
            <a:r>
              <a:rPr lang="en-US" sz="2400" dirty="0"/>
              <a:t>User ID based security for test IDs ensures users access and process only the test data for which they have permission.  Users attempting to view, enter or update test scores for a student must have the </a:t>
            </a:r>
            <a:r>
              <a:rPr lang="en-US" sz="2400" b="1" dirty="0"/>
              <a:t>ZZ CS Test Processing</a:t>
            </a:r>
            <a:r>
              <a:rPr lang="en-US" sz="2400" dirty="0"/>
              <a:t> (view/update) or </a:t>
            </a:r>
            <a:r>
              <a:rPr lang="en-US" sz="2400" b="1" dirty="0"/>
              <a:t>ZD CS Test Processing</a:t>
            </a:r>
            <a:r>
              <a:rPr lang="en-US" sz="2400" dirty="0"/>
              <a:t> (view only) role for access to the Test Results page.</a:t>
            </a:r>
          </a:p>
          <a:p>
            <a:r>
              <a:rPr lang="en-US" sz="2400" dirty="0"/>
              <a:t>There are Test IDs that are Global and Test IDs that are local to individual colleges.  Due to this, the ALL option is not permissible for colleges, as this grants access to Test IDs outside their institution. </a:t>
            </a:r>
          </a:p>
          <a:p>
            <a:endParaRPr lang="en-US" sz="2000" dirty="0"/>
          </a:p>
        </p:txBody>
      </p:sp>
      <p:sp>
        <p:nvSpPr>
          <p:cNvPr id="4" name="Slide Number Placeholder 3">
            <a:extLst>
              <a:ext uri="{FF2B5EF4-FFF2-40B4-BE49-F238E27FC236}">
                <a16:creationId xmlns:a16="http://schemas.microsoft.com/office/drawing/2014/main" id="{A353053C-F384-49B0-929D-00B37D08ADAA}"/>
              </a:ext>
            </a:extLst>
          </p:cNvPr>
          <p:cNvSpPr>
            <a:spLocks noGrp="1"/>
          </p:cNvSpPr>
          <p:nvPr>
            <p:ph type="sldNum" sz="quarter" idx="12"/>
          </p:nvPr>
        </p:nvSpPr>
        <p:spPr/>
        <p:txBody>
          <a:bodyPr/>
          <a:lstStyle/>
          <a:p>
            <a:fld id="{DEE5BC03-7CE3-4FE3-BC0A-0ACCA8AC1F24}" type="slidenum">
              <a:rPr lang="en-US" smtClean="0"/>
              <a:pPr/>
              <a:t>18</a:t>
            </a:fld>
            <a:endParaRPr lang="en-US" dirty="0"/>
          </a:p>
        </p:txBody>
      </p:sp>
    </p:spTree>
    <p:extLst>
      <p:ext uri="{BB962C8B-B14F-4D97-AF65-F5344CB8AC3E}">
        <p14:creationId xmlns:p14="http://schemas.microsoft.com/office/powerpoint/2010/main" val="163505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BC30-ACAF-4730-AD24-92BE60C7D7D2}"/>
              </a:ext>
            </a:extLst>
          </p:cNvPr>
          <p:cNvSpPr>
            <a:spLocks noGrp="1"/>
          </p:cNvSpPr>
          <p:nvPr>
            <p:ph type="title"/>
          </p:nvPr>
        </p:nvSpPr>
        <p:spPr/>
        <p:txBody>
          <a:bodyPr/>
          <a:lstStyle/>
          <a:p>
            <a:r>
              <a:rPr lang="en-US" dirty="0"/>
              <a:t>SACR TEST ID Security</a:t>
            </a:r>
          </a:p>
        </p:txBody>
      </p:sp>
      <p:sp>
        <p:nvSpPr>
          <p:cNvPr id="4" name="Slide Number Placeholder 3">
            <a:extLst>
              <a:ext uri="{FF2B5EF4-FFF2-40B4-BE49-F238E27FC236}">
                <a16:creationId xmlns:a16="http://schemas.microsoft.com/office/drawing/2014/main" id="{CD97503E-30D6-4BD4-BCC1-A478482838E2}"/>
              </a:ext>
            </a:extLst>
          </p:cNvPr>
          <p:cNvSpPr>
            <a:spLocks noGrp="1"/>
          </p:cNvSpPr>
          <p:nvPr>
            <p:ph type="sldNum" sz="quarter" idx="12"/>
          </p:nvPr>
        </p:nvSpPr>
        <p:spPr/>
        <p:txBody>
          <a:bodyPr/>
          <a:lstStyle/>
          <a:p>
            <a:fld id="{DEE5BC03-7CE3-4FE3-BC0A-0ACCA8AC1F24}" type="slidenum">
              <a:rPr lang="en-US" smtClean="0"/>
              <a:pPr/>
              <a:t>19</a:t>
            </a:fld>
            <a:endParaRPr lang="en-US" dirty="0"/>
          </a:p>
        </p:txBody>
      </p:sp>
      <p:pic>
        <p:nvPicPr>
          <p:cNvPr id="5" name="Content Placeholder 4">
            <a:extLst>
              <a:ext uri="{FF2B5EF4-FFF2-40B4-BE49-F238E27FC236}">
                <a16:creationId xmlns:a16="http://schemas.microsoft.com/office/drawing/2014/main" id="{B3F507D1-82D7-4F05-A6E4-6ADC82EA99B9}"/>
              </a:ext>
            </a:extLst>
          </p:cNvPr>
          <p:cNvPicPr>
            <a:picLocks noGrp="1" noChangeAspect="1"/>
          </p:cNvPicPr>
          <p:nvPr>
            <p:ph idx="1"/>
          </p:nvPr>
        </p:nvPicPr>
        <p:blipFill>
          <a:blip r:embed="rId2"/>
          <a:stretch>
            <a:fillRect/>
          </a:stretch>
        </p:blipFill>
        <p:spPr>
          <a:xfrm>
            <a:off x="4286775" y="2709644"/>
            <a:ext cx="4638619" cy="3020037"/>
          </a:xfrm>
          <a:prstGeom prst="rect">
            <a:avLst/>
          </a:prstGeom>
        </p:spPr>
      </p:pic>
      <p:sp>
        <p:nvSpPr>
          <p:cNvPr id="6" name="TextBox 5">
            <a:extLst>
              <a:ext uri="{FF2B5EF4-FFF2-40B4-BE49-F238E27FC236}">
                <a16:creationId xmlns:a16="http://schemas.microsoft.com/office/drawing/2014/main" id="{251F844A-E80C-4DDB-BE13-581E3A3FC1D1}"/>
              </a:ext>
            </a:extLst>
          </p:cNvPr>
          <p:cNvSpPr txBox="1"/>
          <p:nvPr/>
        </p:nvSpPr>
        <p:spPr>
          <a:xfrm>
            <a:off x="536860" y="2251998"/>
            <a:ext cx="3347243" cy="4231928"/>
          </a:xfrm>
          <a:prstGeom prst="rect">
            <a:avLst/>
          </a:prstGeom>
          <a:noFill/>
        </p:spPr>
        <p:txBody>
          <a:bodyPr wrap="square" rtlCol="0">
            <a:spAutoFit/>
          </a:bodyPr>
          <a:lstStyle/>
          <a:p>
            <a:r>
              <a:rPr lang="en-US" sz="1400" dirty="0"/>
              <a:t>Select the test IDs for which a user has Read/Write security on the Test ID Security page. The system enforces test ID security on the following components:</a:t>
            </a:r>
          </a:p>
          <a:p>
            <a:r>
              <a:rPr lang="en-US" sz="1400" dirty="0"/>
              <a:t>Test Results component.</a:t>
            </a:r>
          </a:p>
          <a:p>
            <a:pPr lvl="1"/>
            <a:r>
              <a:rPr lang="en-US" sz="1200" b="1" dirty="0"/>
              <a:t>Role Name</a:t>
            </a:r>
            <a:r>
              <a:rPr lang="en-US" sz="1200" dirty="0"/>
              <a:t>: </a:t>
            </a:r>
            <a:r>
              <a:rPr lang="en-US" sz="1200" dirty="0">
                <a:hlinkClick r:id="rId3"/>
              </a:rPr>
              <a:t>ZZ CS Test Processing</a:t>
            </a:r>
            <a:r>
              <a:rPr lang="en-US" sz="1200" dirty="0"/>
              <a:t> or </a:t>
            </a:r>
            <a:r>
              <a:rPr lang="en-US" sz="1200" dirty="0">
                <a:hlinkClick r:id="rId4"/>
              </a:rPr>
              <a:t>ZD CS Test Processing</a:t>
            </a:r>
            <a:r>
              <a:rPr lang="en-US" sz="1200" dirty="0"/>
              <a:t> (View Only)</a:t>
            </a:r>
          </a:p>
          <a:p>
            <a:r>
              <a:rPr lang="en-US" sz="1400" dirty="0"/>
              <a:t>Academic Test Summary component.</a:t>
            </a:r>
          </a:p>
          <a:p>
            <a:pPr lvl="1"/>
            <a:r>
              <a:rPr lang="en-US" sz="1200" b="1" dirty="0"/>
              <a:t>Role Name</a:t>
            </a:r>
            <a:r>
              <a:rPr lang="en-US" sz="1200" dirty="0"/>
              <a:t>: </a:t>
            </a:r>
            <a:r>
              <a:rPr lang="en-US" sz="1200" dirty="0">
                <a:hlinkClick r:id="rId5"/>
              </a:rPr>
              <a:t>ZZ CS Test Score Loads</a:t>
            </a:r>
            <a:r>
              <a:rPr lang="en-US" sz="1200" dirty="0"/>
              <a:t> </a:t>
            </a:r>
          </a:p>
          <a:p>
            <a:r>
              <a:rPr lang="en-US" sz="1400" dirty="0"/>
              <a:t>External Test Score Load component (only applies to </a:t>
            </a:r>
            <a:r>
              <a:rPr lang="en-US" sz="1400" dirty="0" err="1"/>
              <a:t>AccuPlacer</a:t>
            </a:r>
            <a:r>
              <a:rPr lang="en-US" sz="1400" dirty="0"/>
              <a:t>).</a:t>
            </a:r>
          </a:p>
          <a:p>
            <a:pPr lvl="1"/>
            <a:r>
              <a:rPr lang="en-US" sz="1200" b="1" dirty="0"/>
              <a:t>Role Name</a:t>
            </a:r>
            <a:r>
              <a:rPr lang="en-US" sz="1200" dirty="0"/>
              <a:t>: </a:t>
            </a:r>
            <a:r>
              <a:rPr lang="en-US" sz="1200" dirty="0">
                <a:hlinkClick r:id="rId5"/>
              </a:rPr>
              <a:t>ZZ CS Test Score Loads</a:t>
            </a:r>
            <a:r>
              <a:rPr lang="en-US" sz="1200" dirty="0"/>
              <a:t> </a:t>
            </a:r>
          </a:p>
          <a:p>
            <a:r>
              <a:rPr lang="en-US" sz="1400" dirty="0"/>
              <a:t>External Test Score Suspense component (only applies to </a:t>
            </a:r>
            <a:r>
              <a:rPr lang="en-US" sz="1400" dirty="0" err="1"/>
              <a:t>AccuPlacer</a:t>
            </a:r>
            <a:r>
              <a:rPr lang="en-US" sz="1400" dirty="0"/>
              <a:t>).</a:t>
            </a:r>
          </a:p>
          <a:p>
            <a:pPr lvl="1"/>
            <a:r>
              <a:rPr lang="en-US" sz="1200" b="1" dirty="0"/>
              <a:t>Role Name</a:t>
            </a:r>
            <a:r>
              <a:rPr lang="en-US" sz="1200" dirty="0"/>
              <a:t>: </a:t>
            </a:r>
            <a:r>
              <a:rPr lang="en-US" sz="1200" dirty="0">
                <a:hlinkClick r:id="rId5"/>
              </a:rPr>
              <a:t>ZZ CS Test Score Loads</a:t>
            </a:r>
            <a:r>
              <a:rPr lang="en-US" sz="1200" dirty="0"/>
              <a:t> </a:t>
            </a:r>
          </a:p>
          <a:p>
            <a:r>
              <a:rPr lang="en-US" sz="1400" dirty="0"/>
              <a:t>Search/Match/Post Test Scores component (only applies to </a:t>
            </a:r>
            <a:r>
              <a:rPr lang="en-US" sz="1400" dirty="0" err="1"/>
              <a:t>AccuPlacer</a:t>
            </a:r>
            <a:r>
              <a:rPr lang="en-US" sz="1400" dirty="0"/>
              <a:t>).</a:t>
            </a:r>
          </a:p>
          <a:p>
            <a:pPr lvl="1"/>
            <a:r>
              <a:rPr lang="en-US" sz="1200" b="1" dirty="0"/>
              <a:t>Role Name</a:t>
            </a:r>
            <a:r>
              <a:rPr lang="en-US" sz="1200" dirty="0"/>
              <a:t>: </a:t>
            </a:r>
            <a:r>
              <a:rPr lang="en-US" sz="1200" dirty="0">
                <a:hlinkClick r:id="rId5"/>
              </a:rPr>
              <a:t>ZZ CS Test Score Loads</a:t>
            </a:r>
            <a:r>
              <a:rPr lang="en-US" sz="1200" dirty="0"/>
              <a:t> </a:t>
            </a:r>
          </a:p>
          <a:p>
            <a:endParaRPr lang="en-US" sz="1100" dirty="0"/>
          </a:p>
          <a:p>
            <a:endParaRPr lang="en-US" dirty="0"/>
          </a:p>
        </p:txBody>
      </p:sp>
    </p:spTree>
    <p:extLst>
      <p:ext uri="{BB962C8B-B14F-4D97-AF65-F5344CB8AC3E}">
        <p14:creationId xmlns:p14="http://schemas.microsoft.com/office/powerpoint/2010/main" val="281431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536860" y="2214694"/>
            <a:ext cx="8336975" cy="3957507"/>
          </a:xfrm>
        </p:spPr>
        <p:txBody>
          <a:bodyPr/>
          <a:lstStyle/>
          <a:p>
            <a:r>
              <a:rPr lang="en-US" dirty="0"/>
              <a:t>What is Security</a:t>
            </a:r>
          </a:p>
          <a:p>
            <a:r>
              <a:rPr lang="en-US" dirty="0"/>
              <a:t>What does ZC/ZZ/ZD Mean</a:t>
            </a:r>
          </a:p>
          <a:p>
            <a:r>
              <a:rPr lang="en-US" dirty="0"/>
              <a:t>SACR Security</a:t>
            </a:r>
          </a:p>
          <a:p>
            <a:r>
              <a:rPr lang="en-US" dirty="0"/>
              <a:t>Helpful Queries </a:t>
            </a:r>
          </a:p>
          <a:p>
            <a:r>
              <a:rPr lang="en-US" dirty="0"/>
              <a:t>Working with Security Admins</a:t>
            </a:r>
          </a:p>
          <a:p>
            <a:r>
              <a:rPr lang="en-US" dirty="0"/>
              <a:t>Requesting Changes to Security</a:t>
            </a:r>
          </a:p>
          <a:p>
            <a:r>
              <a:rPr lang="en-US" dirty="0"/>
              <a:t>Q&amp;A</a:t>
            </a:r>
          </a:p>
        </p:txBody>
      </p:sp>
      <p:sp>
        <p:nvSpPr>
          <p:cNvPr id="4" name="Slide Number Placeholder 3"/>
          <p:cNvSpPr>
            <a:spLocks noGrp="1"/>
          </p:cNvSpPr>
          <p:nvPr>
            <p:ph type="sldNum" sz="quarter" idx="12"/>
          </p:nvPr>
        </p:nvSpPr>
        <p:spPr/>
        <p:txBody>
          <a:bodyPr/>
          <a:lstStyle/>
          <a:p>
            <a:fld id="{DEE5BC03-7CE3-4FE3-BC0A-0ACCA8AC1F24}" type="slidenum">
              <a:rPr lang="en-US" smtClean="0"/>
              <a:pPr/>
              <a:t>2</a:t>
            </a:fld>
            <a:endParaRPr lang="en-US" dirty="0"/>
          </a:p>
        </p:txBody>
      </p:sp>
      <p:pic>
        <p:nvPicPr>
          <p:cNvPr id="5" name="Picture 4">
            <a:extLst>
              <a:ext uri="{FF2B5EF4-FFF2-40B4-BE49-F238E27FC236}">
                <a16:creationId xmlns:a16="http://schemas.microsoft.com/office/drawing/2014/main" id="{8F2E80DA-C3BD-403D-8F20-7D955B57DB42}"/>
              </a:ext>
            </a:extLst>
          </p:cNvPr>
          <p:cNvPicPr>
            <a:picLocks noChangeAspect="1"/>
          </p:cNvPicPr>
          <p:nvPr/>
        </p:nvPicPr>
        <p:blipFill>
          <a:blip r:embed="rId2"/>
          <a:stretch>
            <a:fillRect/>
          </a:stretch>
        </p:blipFill>
        <p:spPr>
          <a:xfrm>
            <a:off x="5934692" y="1803633"/>
            <a:ext cx="2538189" cy="2249090"/>
          </a:xfrm>
          <a:prstGeom prst="rect">
            <a:avLst/>
          </a:prstGeom>
        </p:spPr>
      </p:pic>
    </p:spTree>
    <p:extLst>
      <p:ext uri="{BB962C8B-B14F-4D97-AF65-F5344CB8AC3E}">
        <p14:creationId xmlns:p14="http://schemas.microsoft.com/office/powerpoint/2010/main" val="6115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CFB-DA41-4660-A093-B1185B4ED6FC}"/>
              </a:ext>
            </a:extLst>
          </p:cNvPr>
          <p:cNvSpPr>
            <a:spLocks noGrp="1"/>
          </p:cNvSpPr>
          <p:nvPr>
            <p:ph type="title"/>
          </p:nvPr>
        </p:nvSpPr>
        <p:spPr/>
        <p:txBody>
          <a:bodyPr/>
          <a:lstStyle/>
          <a:p>
            <a:r>
              <a:rPr lang="en-US" dirty="0" err="1"/>
              <a:t>Sacr</a:t>
            </a:r>
            <a:r>
              <a:rPr lang="en-US" dirty="0"/>
              <a:t> MILESTONE security	</a:t>
            </a:r>
          </a:p>
        </p:txBody>
      </p:sp>
      <p:sp>
        <p:nvSpPr>
          <p:cNvPr id="3" name="Content Placeholder 2">
            <a:extLst>
              <a:ext uri="{FF2B5EF4-FFF2-40B4-BE49-F238E27FC236}">
                <a16:creationId xmlns:a16="http://schemas.microsoft.com/office/drawing/2014/main" id="{2FF983D8-F8DB-4599-9ACE-8D72462F13E7}"/>
              </a:ext>
            </a:extLst>
          </p:cNvPr>
          <p:cNvSpPr>
            <a:spLocks noGrp="1"/>
          </p:cNvSpPr>
          <p:nvPr>
            <p:ph idx="1"/>
          </p:nvPr>
        </p:nvSpPr>
        <p:spPr>
          <a:xfrm>
            <a:off x="536860" y="2197041"/>
            <a:ext cx="8336975" cy="4178591"/>
          </a:xfrm>
        </p:spPr>
        <p:txBody>
          <a:bodyPr/>
          <a:lstStyle/>
          <a:p>
            <a:r>
              <a:rPr lang="en-US" sz="2000" dirty="0"/>
              <a:t>Milestones are non-course related but vital requirements that a student must complete toward degree progress to graduate. Colleges may choose to establish milestones for undergraduate student progress. After milestones are defined they can be assigned by advisors to a student, as well as being recorded to show the student's completions of milestones and attempts to fulfill them, by using the Student Milestones component.  After configuring milestones, a user must have the Milestone Security established in SACR Security in order to assign configured milestones to a student.</a:t>
            </a:r>
          </a:p>
          <a:p>
            <a:r>
              <a:rPr lang="en-US" sz="1600" dirty="0"/>
              <a:t>The role name needed to configure milestones is: </a:t>
            </a:r>
            <a:r>
              <a:rPr lang="en-US" sz="1600" dirty="0">
                <a:hlinkClick r:id="rId2"/>
              </a:rPr>
              <a:t>ZZ SACR Milestone Config</a:t>
            </a:r>
            <a:br>
              <a:rPr lang="en-US" sz="1600" dirty="0"/>
            </a:br>
            <a:r>
              <a:rPr lang="en-US" sz="1600" dirty="0"/>
              <a:t>The role name(s) for processing milestones are</a:t>
            </a:r>
            <a:r>
              <a:rPr lang="en-US" sz="1600" b="1" dirty="0"/>
              <a:t>: </a:t>
            </a:r>
            <a:r>
              <a:rPr lang="en-US" sz="1600" dirty="0">
                <a:hlinkClick r:id="rId3"/>
              </a:rPr>
              <a:t>ZZ SR Milestones</a:t>
            </a:r>
            <a:r>
              <a:rPr lang="en-US" sz="1600" dirty="0"/>
              <a:t> or </a:t>
            </a:r>
            <a:r>
              <a:rPr lang="en-US" sz="1600" dirty="0">
                <a:hlinkClick r:id="rId4"/>
              </a:rPr>
              <a:t>ZC SR Milestones</a:t>
            </a:r>
            <a:br>
              <a:rPr lang="en-US" sz="1600" dirty="0"/>
            </a:br>
            <a:r>
              <a:rPr lang="en-US" sz="1600" dirty="0"/>
              <a:t>The role name(s) for viewing student milestones is</a:t>
            </a:r>
            <a:r>
              <a:rPr lang="en-US" sz="1600" b="1" dirty="0"/>
              <a:t>: </a:t>
            </a:r>
            <a:r>
              <a:rPr lang="en-US" sz="1600" dirty="0">
                <a:hlinkClick r:id="rId5"/>
              </a:rPr>
              <a:t>ZD SR Milestones</a:t>
            </a:r>
            <a:r>
              <a:rPr lang="en-US" sz="1600" b="1" dirty="0"/>
              <a:t> </a:t>
            </a:r>
            <a:r>
              <a:rPr lang="en-US" sz="1600" dirty="0"/>
              <a:t>or</a:t>
            </a:r>
            <a:r>
              <a:rPr lang="en-US" sz="1600" b="1" dirty="0"/>
              <a:t> </a:t>
            </a:r>
            <a:r>
              <a:rPr lang="en-US" sz="1600" dirty="0">
                <a:hlinkClick r:id="rId6"/>
              </a:rPr>
              <a:t>ZD SR Super User</a:t>
            </a:r>
            <a:br>
              <a:rPr lang="en-US" sz="1600" dirty="0"/>
            </a:br>
            <a:r>
              <a:rPr lang="en-US" sz="1600" dirty="0"/>
              <a:t>The role name for updating student milestones is: </a:t>
            </a:r>
            <a:r>
              <a:rPr lang="en-US" sz="1600" dirty="0">
                <a:hlinkClick r:id="rId3"/>
              </a:rPr>
              <a:t>ZZ SR Milestones</a:t>
            </a:r>
            <a:endParaRPr lang="en-US" sz="1600" dirty="0"/>
          </a:p>
        </p:txBody>
      </p:sp>
      <p:sp>
        <p:nvSpPr>
          <p:cNvPr id="4" name="Slide Number Placeholder 3">
            <a:extLst>
              <a:ext uri="{FF2B5EF4-FFF2-40B4-BE49-F238E27FC236}">
                <a16:creationId xmlns:a16="http://schemas.microsoft.com/office/drawing/2014/main" id="{A353053C-F384-49B0-929D-00B37D08ADAA}"/>
              </a:ext>
            </a:extLst>
          </p:cNvPr>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274042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8F44-6914-49BE-8C54-E011BA9850BF}"/>
              </a:ext>
            </a:extLst>
          </p:cNvPr>
          <p:cNvSpPr>
            <a:spLocks noGrp="1"/>
          </p:cNvSpPr>
          <p:nvPr>
            <p:ph type="title"/>
          </p:nvPr>
        </p:nvSpPr>
        <p:spPr/>
        <p:txBody>
          <a:bodyPr/>
          <a:lstStyle/>
          <a:p>
            <a:r>
              <a:rPr lang="en-US" dirty="0"/>
              <a:t>SACR Milestone security</a:t>
            </a:r>
          </a:p>
        </p:txBody>
      </p:sp>
      <p:pic>
        <p:nvPicPr>
          <p:cNvPr id="5" name="Content Placeholder 4">
            <a:extLst>
              <a:ext uri="{FF2B5EF4-FFF2-40B4-BE49-F238E27FC236}">
                <a16:creationId xmlns:a16="http://schemas.microsoft.com/office/drawing/2014/main" id="{50B0B887-63A4-4BDB-9604-B016AB179E42}"/>
              </a:ext>
            </a:extLst>
          </p:cNvPr>
          <p:cNvPicPr>
            <a:picLocks noGrp="1" noChangeAspect="1"/>
          </p:cNvPicPr>
          <p:nvPr>
            <p:ph idx="1"/>
          </p:nvPr>
        </p:nvPicPr>
        <p:blipFill>
          <a:blip r:embed="rId2"/>
          <a:stretch>
            <a:fillRect/>
          </a:stretch>
        </p:blipFill>
        <p:spPr>
          <a:xfrm>
            <a:off x="1575290" y="2414588"/>
            <a:ext cx="6260119" cy="3757612"/>
          </a:xfrm>
          <a:prstGeom prst="rect">
            <a:avLst/>
          </a:prstGeom>
        </p:spPr>
      </p:pic>
      <p:sp>
        <p:nvSpPr>
          <p:cNvPr id="4" name="Slide Number Placeholder 3">
            <a:extLst>
              <a:ext uri="{FF2B5EF4-FFF2-40B4-BE49-F238E27FC236}">
                <a16:creationId xmlns:a16="http://schemas.microsoft.com/office/drawing/2014/main" id="{17C70F20-DBF1-4E00-B3E3-95E0A75C767F}"/>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45535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CFB-DA41-4660-A093-B1185B4ED6FC}"/>
              </a:ext>
            </a:extLst>
          </p:cNvPr>
          <p:cNvSpPr>
            <a:spLocks noGrp="1"/>
          </p:cNvSpPr>
          <p:nvPr>
            <p:ph type="title"/>
          </p:nvPr>
        </p:nvSpPr>
        <p:spPr/>
        <p:txBody>
          <a:bodyPr/>
          <a:lstStyle/>
          <a:p>
            <a:r>
              <a:rPr lang="en-US" dirty="0" err="1"/>
              <a:t>Sacr</a:t>
            </a:r>
            <a:r>
              <a:rPr lang="en-US" dirty="0"/>
              <a:t> ENROLLMENT security	</a:t>
            </a:r>
          </a:p>
        </p:txBody>
      </p:sp>
      <p:sp>
        <p:nvSpPr>
          <p:cNvPr id="3" name="Content Placeholder 2">
            <a:extLst>
              <a:ext uri="{FF2B5EF4-FFF2-40B4-BE49-F238E27FC236}">
                <a16:creationId xmlns:a16="http://schemas.microsoft.com/office/drawing/2014/main" id="{2FF983D8-F8DB-4599-9ACE-8D72462F13E7}"/>
              </a:ext>
            </a:extLst>
          </p:cNvPr>
          <p:cNvSpPr>
            <a:spLocks noGrp="1"/>
          </p:cNvSpPr>
          <p:nvPr>
            <p:ph idx="1"/>
          </p:nvPr>
        </p:nvSpPr>
        <p:spPr>
          <a:xfrm>
            <a:off x="536860" y="2197041"/>
            <a:ext cx="8336975" cy="4178591"/>
          </a:xfrm>
        </p:spPr>
        <p:txBody>
          <a:bodyPr/>
          <a:lstStyle/>
          <a:p>
            <a:r>
              <a:rPr lang="en-US" sz="1800" dirty="0"/>
              <a:t>Enrollment security is required for all staff engaged in enrollment activities and transactions. At the time of configuring security for an individual user colleges may choose how much power to grant that user in enrollment activities. </a:t>
            </a:r>
          </a:p>
          <a:p>
            <a:r>
              <a:rPr lang="en-US" sz="1800" dirty="0"/>
              <a:t>The college CS Security roles that will require Enrollment Security to be assigned are:</a:t>
            </a:r>
          </a:p>
          <a:p>
            <a:pPr lvl="1"/>
            <a:r>
              <a:rPr lang="en-US" sz="1200" dirty="0">
                <a:hlinkClick r:id="rId2"/>
              </a:rPr>
              <a:t>ZD SR Enroll Students Inquiry</a:t>
            </a:r>
            <a:endParaRPr lang="en-US" sz="1200" dirty="0"/>
          </a:p>
          <a:p>
            <a:pPr lvl="1"/>
            <a:r>
              <a:rPr lang="en-US" sz="1200" dirty="0">
                <a:hlinkClick r:id="rId3"/>
              </a:rPr>
              <a:t>ZD SR End of Term Processing</a:t>
            </a:r>
            <a:endParaRPr lang="en-US" sz="1200" dirty="0"/>
          </a:p>
          <a:p>
            <a:pPr lvl="1"/>
            <a:r>
              <a:rPr lang="en-US" sz="1200" dirty="0">
                <a:hlinkClick r:id="rId4"/>
              </a:rPr>
              <a:t>ZD SR High Lev Enroll Inquiry</a:t>
            </a:r>
            <a:endParaRPr lang="en-US" sz="1200" dirty="0"/>
          </a:p>
          <a:p>
            <a:pPr lvl="1"/>
            <a:r>
              <a:rPr lang="en-US" sz="1200" dirty="0">
                <a:hlinkClick r:id="rId5"/>
              </a:rPr>
              <a:t>ZD SR Super User</a:t>
            </a:r>
            <a:endParaRPr lang="en-US" sz="1200" dirty="0"/>
          </a:p>
          <a:p>
            <a:pPr lvl="1"/>
            <a:r>
              <a:rPr lang="en-US" sz="1200" dirty="0">
                <a:hlinkClick r:id="rId6"/>
              </a:rPr>
              <a:t>ZZ SR Enroll Students</a:t>
            </a:r>
            <a:endParaRPr lang="en-US" sz="1200" dirty="0"/>
          </a:p>
          <a:p>
            <a:pPr lvl="1"/>
            <a:r>
              <a:rPr lang="en-US" sz="1200" dirty="0">
                <a:hlinkClick r:id="rId7"/>
              </a:rPr>
              <a:t>ZZ SR Enroll Term Processing</a:t>
            </a:r>
            <a:endParaRPr lang="en-US" sz="1200" dirty="0"/>
          </a:p>
          <a:p>
            <a:pPr lvl="1"/>
            <a:r>
              <a:rPr lang="en-US" sz="1200" u="sng" dirty="0"/>
              <a:t>ZZ SR High Level Enrollment</a:t>
            </a:r>
          </a:p>
          <a:p>
            <a:pPr lvl="1"/>
            <a:r>
              <a:rPr lang="en-US" sz="1200" dirty="0">
                <a:hlinkClick r:id="rId8"/>
              </a:rPr>
              <a:t>ZZ SR Mass Change</a:t>
            </a:r>
            <a:endParaRPr lang="en-US" sz="1200" dirty="0"/>
          </a:p>
          <a:p>
            <a:pPr lvl="1"/>
            <a:r>
              <a:rPr lang="en-US" sz="1200" dirty="0">
                <a:hlinkClick r:id="rId9"/>
              </a:rPr>
              <a:t>ZZ SR Mass Enrollment</a:t>
            </a:r>
            <a:endParaRPr lang="en-US" sz="1200" dirty="0"/>
          </a:p>
          <a:p>
            <a:pPr lvl="1"/>
            <a:r>
              <a:rPr lang="en-US" sz="1200" dirty="0">
                <a:hlinkClick r:id="rId10"/>
              </a:rPr>
              <a:t>ZZ SR Term Activation</a:t>
            </a:r>
            <a:endParaRPr lang="en-US" sz="1200" dirty="0"/>
          </a:p>
          <a:p>
            <a:pPr lvl="1"/>
            <a:r>
              <a:rPr lang="en-US" sz="1200" dirty="0">
                <a:hlinkClick r:id="rId11"/>
              </a:rPr>
              <a:t>ZZ SR Withdraw</a:t>
            </a:r>
            <a:endParaRPr lang="en-US" sz="1200" dirty="0"/>
          </a:p>
          <a:p>
            <a:pPr lvl="1"/>
            <a:r>
              <a:rPr lang="en-US" sz="1200" dirty="0">
                <a:hlinkClick r:id="rId12"/>
              </a:rPr>
              <a:t>ZC SR High Level Enrollment</a:t>
            </a:r>
            <a:endParaRPr lang="en-US" sz="1600" dirty="0"/>
          </a:p>
        </p:txBody>
      </p:sp>
      <p:sp>
        <p:nvSpPr>
          <p:cNvPr id="4" name="Slide Number Placeholder 3">
            <a:extLst>
              <a:ext uri="{FF2B5EF4-FFF2-40B4-BE49-F238E27FC236}">
                <a16:creationId xmlns:a16="http://schemas.microsoft.com/office/drawing/2014/main" id="{A353053C-F384-49B0-929D-00B37D08ADAA}"/>
              </a:ext>
            </a:extLst>
          </p:cNvPr>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1981287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CFB-DA41-4660-A093-B1185B4ED6FC}"/>
              </a:ext>
            </a:extLst>
          </p:cNvPr>
          <p:cNvSpPr>
            <a:spLocks noGrp="1"/>
          </p:cNvSpPr>
          <p:nvPr>
            <p:ph type="title"/>
          </p:nvPr>
        </p:nvSpPr>
        <p:spPr/>
        <p:txBody>
          <a:bodyPr/>
          <a:lstStyle/>
          <a:p>
            <a:r>
              <a:rPr lang="en-US" dirty="0" err="1"/>
              <a:t>Sacr</a:t>
            </a:r>
            <a:r>
              <a:rPr lang="en-US" dirty="0"/>
              <a:t> ENROLLMENT security	</a:t>
            </a:r>
          </a:p>
        </p:txBody>
      </p:sp>
      <p:sp>
        <p:nvSpPr>
          <p:cNvPr id="3" name="Content Placeholder 2">
            <a:extLst>
              <a:ext uri="{FF2B5EF4-FFF2-40B4-BE49-F238E27FC236}">
                <a16:creationId xmlns:a16="http://schemas.microsoft.com/office/drawing/2014/main" id="{2FF983D8-F8DB-4599-9ACE-8D72462F13E7}"/>
              </a:ext>
            </a:extLst>
          </p:cNvPr>
          <p:cNvSpPr>
            <a:spLocks noGrp="1"/>
          </p:cNvSpPr>
          <p:nvPr>
            <p:ph idx="1"/>
          </p:nvPr>
        </p:nvSpPr>
        <p:spPr>
          <a:xfrm>
            <a:off x="536860" y="2197041"/>
            <a:ext cx="8336975" cy="4178591"/>
          </a:xfrm>
        </p:spPr>
        <p:txBody>
          <a:bodyPr/>
          <a:lstStyle/>
          <a:p>
            <a:r>
              <a:rPr lang="en-US" sz="1800" dirty="0"/>
              <a:t>The institution that the enrollment security applies to is defined in the SACR User Defaults page.  For multi-campus districts that intend to grant access to district level employee ability to enroll students at multiple campuses, the user must reset their default institution (e.g. WA062, WA063, WA064) to the institution for which they want to manage the student's enrollment.</a:t>
            </a:r>
          </a:p>
          <a:p>
            <a:r>
              <a:rPr lang="en-US" sz="1800" dirty="0">
                <a:hlinkClick r:id="rId2"/>
              </a:rPr>
              <a:t>https://ctclinkreferencecenter.ctclink.us/m/56084/l/1196588-cs-9-2-sacr-security-enrollment-security</a:t>
            </a:r>
            <a:r>
              <a:rPr lang="en-US" sz="1800" dirty="0"/>
              <a:t>	This QRG defines the ACCESS ID types</a:t>
            </a:r>
          </a:p>
          <a:p>
            <a:endParaRPr lang="en-US" sz="1800" dirty="0"/>
          </a:p>
          <a:p>
            <a:endParaRPr lang="en-US" sz="1600" dirty="0"/>
          </a:p>
        </p:txBody>
      </p:sp>
      <p:sp>
        <p:nvSpPr>
          <p:cNvPr id="4" name="Slide Number Placeholder 3">
            <a:extLst>
              <a:ext uri="{FF2B5EF4-FFF2-40B4-BE49-F238E27FC236}">
                <a16:creationId xmlns:a16="http://schemas.microsoft.com/office/drawing/2014/main" id="{A353053C-F384-49B0-929D-00B37D08ADAA}"/>
              </a:ext>
            </a:extLst>
          </p:cNvPr>
          <p:cNvSpPr>
            <a:spLocks noGrp="1"/>
          </p:cNvSpPr>
          <p:nvPr>
            <p:ph type="sldNum" sz="quarter" idx="12"/>
          </p:nvPr>
        </p:nvSpPr>
        <p:spPr/>
        <p:txBody>
          <a:bodyPr/>
          <a:lstStyle/>
          <a:p>
            <a:fld id="{DEE5BC03-7CE3-4FE3-BC0A-0ACCA8AC1F24}" type="slidenum">
              <a:rPr lang="en-US" smtClean="0"/>
              <a:pPr/>
              <a:t>23</a:t>
            </a:fld>
            <a:endParaRPr lang="en-US" dirty="0"/>
          </a:p>
        </p:txBody>
      </p:sp>
      <p:pic>
        <p:nvPicPr>
          <p:cNvPr id="5" name="Picture 4">
            <a:extLst>
              <a:ext uri="{FF2B5EF4-FFF2-40B4-BE49-F238E27FC236}">
                <a16:creationId xmlns:a16="http://schemas.microsoft.com/office/drawing/2014/main" id="{FCD2ABC4-1AA5-4420-A7C2-482F9B2FAB4A}"/>
              </a:ext>
            </a:extLst>
          </p:cNvPr>
          <p:cNvPicPr>
            <a:picLocks noChangeAspect="1"/>
          </p:cNvPicPr>
          <p:nvPr/>
        </p:nvPicPr>
        <p:blipFill>
          <a:blip r:embed="rId3"/>
          <a:stretch>
            <a:fillRect/>
          </a:stretch>
        </p:blipFill>
        <p:spPr>
          <a:xfrm>
            <a:off x="536860" y="4248316"/>
            <a:ext cx="3904070" cy="2119495"/>
          </a:xfrm>
          <a:prstGeom prst="rect">
            <a:avLst/>
          </a:prstGeom>
        </p:spPr>
      </p:pic>
    </p:spTree>
    <p:extLst>
      <p:ext uri="{BB962C8B-B14F-4D97-AF65-F5344CB8AC3E}">
        <p14:creationId xmlns:p14="http://schemas.microsoft.com/office/powerpoint/2010/main" val="2032930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CFB-DA41-4660-A093-B1185B4ED6FC}"/>
              </a:ext>
            </a:extLst>
          </p:cNvPr>
          <p:cNvSpPr>
            <a:spLocks noGrp="1"/>
          </p:cNvSpPr>
          <p:nvPr>
            <p:ph type="title"/>
          </p:nvPr>
        </p:nvSpPr>
        <p:spPr/>
        <p:txBody>
          <a:bodyPr/>
          <a:lstStyle/>
          <a:p>
            <a:r>
              <a:rPr lang="en-US" dirty="0" err="1"/>
              <a:t>Sacr</a:t>
            </a:r>
            <a:r>
              <a:rPr lang="en-US" dirty="0"/>
              <a:t> student financials security	</a:t>
            </a:r>
          </a:p>
        </p:txBody>
      </p:sp>
      <p:sp>
        <p:nvSpPr>
          <p:cNvPr id="3" name="Content Placeholder 2">
            <a:extLst>
              <a:ext uri="{FF2B5EF4-FFF2-40B4-BE49-F238E27FC236}">
                <a16:creationId xmlns:a16="http://schemas.microsoft.com/office/drawing/2014/main" id="{2FF983D8-F8DB-4599-9ACE-8D72462F13E7}"/>
              </a:ext>
            </a:extLst>
          </p:cNvPr>
          <p:cNvSpPr>
            <a:spLocks noGrp="1"/>
          </p:cNvSpPr>
          <p:nvPr>
            <p:ph idx="1"/>
          </p:nvPr>
        </p:nvSpPr>
        <p:spPr>
          <a:xfrm>
            <a:off x="536860" y="2197041"/>
            <a:ext cx="8336975" cy="4178591"/>
          </a:xfrm>
        </p:spPr>
        <p:txBody>
          <a:bodyPr/>
          <a:lstStyle/>
          <a:p>
            <a:r>
              <a:rPr lang="en-US" sz="1800" dirty="0"/>
              <a:t>Access to a properly functioning Student Financials module is governed by 4 key SACR Security for Student Financials security controls:</a:t>
            </a:r>
          </a:p>
          <a:p>
            <a:r>
              <a:rPr lang="en-US" sz="1800" dirty="0">
                <a:hlinkClick r:id="rId2"/>
              </a:rPr>
              <a:t>Business Unit</a:t>
            </a:r>
            <a:endParaRPr lang="en-US" sz="1800" dirty="0"/>
          </a:p>
          <a:p>
            <a:r>
              <a:rPr lang="en-US" sz="1800" dirty="0">
                <a:hlinkClick r:id="rId3"/>
              </a:rPr>
              <a:t>Institution Set</a:t>
            </a:r>
            <a:endParaRPr lang="en-US" sz="1800" dirty="0"/>
          </a:p>
          <a:p>
            <a:r>
              <a:rPr lang="en-US" sz="1800" dirty="0">
                <a:hlinkClick r:id="rId4"/>
              </a:rPr>
              <a:t>Origin IDs</a:t>
            </a:r>
            <a:endParaRPr lang="en-US" sz="1800" dirty="0"/>
          </a:p>
          <a:p>
            <a:r>
              <a:rPr lang="en-US" sz="1800" dirty="0" err="1">
                <a:hlinkClick r:id="rId5"/>
              </a:rPr>
              <a:t>SetID</a:t>
            </a:r>
            <a:endParaRPr lang="en-US" sz="1800" dirty="0"/>
          </a:p>
          <a:p>
            <a:r>
              <a:rPr lang="en-US" sz="1800" dirty="0"/>
              <a:t>Warning: When a user is attempting to establish their User Defaults (Setup SACR &gt; User Defaults) on the second tab, if the Business Unit and </a:t>
            </a:r>
            <a:r>
              <a:rPr lang="en-US" sz="1800" dirty="0" err="1"/>
              <a:t>SetID</a:t>
            </a:r>
            <a:r>
              <a:rPr lang="en-US" sz="1800" dirty="0"/>
              <a:t> are not set, the system will turn the </a:t>
            </a:r>
            <a:r>
              <a:rPr lang="en-US" sz="1800" dirty="0" err="1"/>
              <a:t>SetID</a:t>
            </a:r>
            <a:r>
              <a:rPr lang="en-US" sz="1800" dirty="0"/>
              <a:t> field red and will throw an error that the user has entered an invalid value.  Local Security Administrators (LSA) must FIRST set themselves with these values before they can assign it to another user.  LSAs cannot access another user's User Defaults page, only the user can update these values for </a:t>
            </a:r>
            <a:r>
              <a:rPr lang="en-US" sz="1800" dirty="0" err="1"/>
              <a:t>themself</a:t>
            </a:r>
            <a:r>
              <a:rPr lang="en-US" sz="1800" dirty="0"/>
              <a:t>.</a:t>
            </a:r>
          </a:p>
        </p:txBody>
      </p:sp>
      <p:sp>
        <p:nvSpPr>
          <p:cNvPr id="4" name="Slide Number Placeholder 3">
            <a:extLst>
              <a:ext uri="{FF2B5EF4-FFF2-40B4-BE49-F238E27FC236}">
                <a16:creationId xmlns:a16="http://schemas.microsoft.com/office/drawing/2014/main" id="{A353053C-F384-49B0-929D-00B37D08ADAA}"/>
              </a:ext>
            </a:extLst>
          </p:cNvPr>
          <p:cNvSpPr>
            <a:spLocks noGrp="1"/>
          </p:cNvSpPr>
          <p:nvPr>
            <p:ph type="sldNum" sz="quarter" idx="12"/>
          </p:nvPr>
        </p:nvSpPr>
        <p:spPr/>
        <p:txBody>
          <a:bodyPr/>
          <a:lstStyle/>
          <a:p>
            <a:fld id="{DEE5BC03-7CE3-4FE3-BC0A-0ACCA8AC1F24}" type="slidenum">
              <a:rPr lang="en-US" smtClean="0"/>
              <a:pPr/>
              <a:t>24</a:t>
            </a:fld>
            <a:endParaRPr lang="en-US" dirty="0"/>
          </a:p>
        </p:txBody>
      </p:sp>
    </p:spTree>
    <p:extLst>
      <p:ext uri="{BB962C8B-B14F-4D97-AF65-F5344CB8AC3E}">
        <p14:creationId xmlns:p14="http://schemas.microsoft.com/office/powerpoint/2010/main" val="151906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SACR – Business Unit</a:t>
            </a:r>
          </a:p>
        </p:txBody>
      </p:sp>
      <p:pic>
        <p:nvPicPr>
          <p:cNvPr id="5" name="Content Placeholder 4">
            <a:extLst>
              <a:ext uri="{FF2B5EF4-FFF2-40B4-BE49-F238E27FC236}">
                <a16:creationId xmlns:a16="http://schemas.microsoft.com/office/drawing/2014/main" id="{4EFAB2C5-F6E6-4129-9750-3A5CAB223456}"/>
              </a:ext>
            </a:extLst>
          </p:cNvPr>
          <p:cNvPicPr>
            <a:picLocks noGrp="1" noChangeAspect="1"/>
          </p:cNvPicPr>
          <p:nvPr>
            <p:ph idx="1"/>
          </p:nvPr>
        </p:nvPicPr>
        <p:blipFill>
          <a:blip r:embed="rId2"/>
          <a:stretch>
            <a:fillRect/>
          </a:stretch>
        </p:blipFill>
        <p:spPr>
          <a:xfrm>
            <a:off x="3509942" y="2474751"/>
            <a:ext cx="5409695" cy="2902591"/>
          </a:xfrm>
          <a:prstGeom prst="rect">
            <a:avLst/>
          </a:prstGeom>
        </p:spPr>
      </p:pic>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25</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738231" y="2474752"/>
            <a:ext cx="2583809" cy="3693319"/>
          </a:xfrm>
          <a:prstGeom prst="rect">
            <a:avLst/>
          </a:prstGeom>
          <a:noFill/>
        </p:spPr>
        <p:txBody>
          <a:bodyPr wrap="square" rtlCol="0">
            <a:spAutoFit/>
          </a:bodyPr>
          <a:lstStyle/>
          <a:p>
            <a:r>
              <a:rPr lang="en-US" b="1" dirty="0"/>
              <a:t>Set Up SACR &gt; Security &gt; Secure Student Financials &gt; User ID &gt; Business Unit</a:t>
            </a:r>
          </a:p>
          <a:p>
            <a:endParaRPr lang="en-US" b="1" dirty="0"/>
          </a:p>
          <a:p>
            <a:endParaRPr lang="en-US" b="1" dirty="0"/>
          </a:p>
          <a:p>
            <a:r>
              <a:rPr lang="en-US" dirty="0"/>
              <a:t>To explicitly restrict a cashier from processing transactions for a specific location, add the Cashier's Office and set the Access code to 'No Access.'</a:t>
            </a:r>
          </a:p>
        </p:txBody>
      </p:sp>
    </p:spTree>
    <p:extLst>
      <p:ext uri="{BB962C8B-B14F-4D97-AF65-F5344CB8AC3E}">
        <p14:creationId xmlns:p14="http://schemas.microsoft.com/office/powerpoint/2010/main" val="1737078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SACR – Institution Set</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26</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654339" y="2347006"/>
            <a:ext cx="7189365" cy="646331"/>
          </a:xfrm>
          <a:prstGeom prst="rect">
            <a:avLst/>
          </a:prstGeom>
          <a:noFill/>
        </p:spPr>
        <p:txBody>
          <a:bodyPr wrap="square" rtlCol="0">
            <a:spAutoFit/>
          </a:bodyPr>
          <a:lstStyle/>
          <a:p>
            <a:r>
              <a:rPr lang="en-US" b="1" dirty="0"/>
              <a:t>Set Up SACR &gt; Security &gt; Secure Student Financials &gt; User ID &gt; Institution Set</a:t>
            </a:r>
            <a:endParaRPr lang="en-US" dirty="0"/>
          </a:p>
        </p:txBody>
      </p:sp>
      <p:pic>
        <p:nvPicPr>
          <p:cNvPr id="8" name="Picture 7">
            <a:extLst>
              <a:ext uri="{FF2B5EF4-FFF2-40B4-BE49-F238E27FC236}">
                <a16:creationId xmlns:a16="http://schemas.microsoft.com/office/drawing/2014/main" id="{713B4735-0DE4-403E-863F-F6EE160D4425}"/>
              </a:ext>
            </a:extLst>
          </p:cNvPr>
          <p:cNvPicPr>
            <a:picLocks noChangeAspect="1"/>
          </p:cNvPicPr>
          <p:nvPr/>
        </p:nvPicPr>
        <p:blipFill>
          <a:blip r:embed="rId2"/>
          <a:stretch>
            <a:fillRect/>
          </a:stretch>
        </p:blipFill>
        <p:spPr>
          <a:xfrm>
            <a:off x="800317" y="3164175"/>
            <a:ext cx="6696075" cy="3438525"/>
          </a:xfrm>
          <a:prstGeom prst="rect">
            <a:avLst/>
          </a:prstGeom>
        </p:spPr>
      </p:pic>
    </p:spTree>
    <p:extLst>
      <p:ext uri="{BB962C8B-B14F-4D97-AF65-F5344CB8AC3E}">
        <p14:creationId xmlns:p14="http://schemas.microsoft.com/office/powerpoint/2010/main" val="1306306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SACR – origin ids</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27</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654339" y="2118407"/>
            <a:ext cx="7189365" cy="1200329"/>
          </a:xfrm>
          <a:prstGeom prst="rect">
            <a:avLst/>
          </a:prstGeom>
          <a:noFill/>
        </p:spPr>
        <p:txBody>
          <a:bodyPr wrap="square" rtlCol="0">
            <a:spAutoFit/>
          </a:bodyPr>
          <a:lstStyle/>
          <a:p>
            <a:r>
              <a:rPr lang="en-US" b="1" dirty="0"/>
              <a:t>Set Up SACR &gt; Security &gt; Secure Student Financials &gt; User ID &gt; Origin IDs</a:t>
            </a:r>
          </a:p>
          <a:p>
            <a:endParaRPr lang="en-US" b="1" dirty="0"/>
          </a:p>
          <a:p>
            <a:endParaRPr lang="en-US" dirty="0"/>
          </a:p>
        </p:txBody>
      </p:sp>
      <p:pic>
        <p:nvPicPr>
          <p:cNvPr id="3" name="Picture 2">
            <a:extLst>
              <a:ext uri="{FF2B5EF4-FFF2-40B4-BE49-F238E27FC236}">
                <a16:creationId xmlns:a16="http://schemas.microsoft.com/office/drawing/2014/main" id="{E434A161-EF39-486A-837D-315A17689A28}"/>
              </a:ext>
            </a:extLst>
          </p:cNvPr>
          <p:cNvPicPr>
            <a:picLocks noChangeAspect="1"/>
          </p:cNvPicPr>
          <p:nvPr/>
        </p:nvPicPr>
        <p:blipFill>
          <a:blip r:embed="rId2"/>
          <a:stretch>
            <a:fillRect/>
          </a:stretch>
        </p:blipFill>
        <p:spPr>
          <a:xfrm>
            <a:off x="3196170" y="3420046"/>
            <a:ext cx="5210075" cy="2519359"/>
          </a:xfrm>
          <a:prstGeom prst="rect">
            <a:avLst/>
          </a:prstGeom>
        </p:spPr>
      </p:pic>
      <p:graphicFrame>
        <p:nvGraphicFramePr>
          <p:cNvPr id="5" name="Table 4">
            <a:extLst>
              <a:ext uri="{FF2B5EF4-FFF2-40B4-BE49-F238E27FC236}">
                <a16:creationId xmlns:a16="http://schemas.microsoft.com/office/drawing/2014/main" id="{0225644A-49D7-4E0B-9FFD-E5C6E477E150}"/>
              </a:ext>
            </a:extLst>
          </p:cNvPr>
          <p:cNvGraphicFramePr>
            <a:graphicFrameLocks noGrp="1"/>
          </p:cNvGraphicFramePr>
          <p:nvPr>
            <p:extLst>
              <p:ext uri="{D42A27DB-BD31-4B8C-83A1-F6EECF244321}">
                <p14:modId xmlns:p14="http://schemas.microsoft.com/office/powerpoint/2010/main" val="113573565"/>
              </p:ext>
            </p:extLst>
          </p:nvPr>
        </p:nvGraphicFramePr>
        <p:xfrm>
          <a:off x="844567" y="3437953"/>
          <a:ext cx="2863368" cy="2436548"/>
        </p:xfrm>
        <a:graphic>
          <a:graphicData uri="http://schemas.openxmlformats.org/drawingml/2006/table">
            <a:tbl>
              <a:tblPr/>
              <a:tblGrid>
                <a:gridCol w="1431684">
                  <a:extLst>
                    <a:ext uri="{9D8B030D-6E8A-4147-A177-3AD203B41FA5}">
                      <a16:colId xmlns:a16="http://schemas.microsoft.com/office/drawing/2014/main" val="1897110317"/>
                    </a:ext>
                  </a:extLst>
                </a:gridCol>
                <a:gridCol w="1431684">
                  <a:extLst>
                    <a:ext uri="{9D8B030D-6E8A-4147-A177-3AD203B41FA5}">
                      <a16:colId xmlns:a16="http://schemas.microsoft.com/office/drawing/2014/main" val="1366691575"/>
                    </a:ext>
                  </a:extLst>
                </a:gridCol>
              </a:tblGrid>
              <a:tr h="227292">
                <a:tc>
                  <a:txBody>
                    <a:bodyPr/>
                    <a:lstStyle/>
                    <a:p>
                      <a:r>
                        <a:rPr lang="en-US" sz="1100" b="1"/>
                        <a:t>Origin ID</a:t>
                      </a:r>
                      <a:endParaRPr lang="en-US" sz="1100"/>
                    </a:p>
                  </a:txBody>
                  <a:tcPr marL="55641" marR="55641" marT="27820" marB="27820" anchor="ctr">
                    <a:lnL>
                      <a:noFill/>
                    </a:lnL>
                    <a:lnR>
                      <a:noFill/>
                    </a:lnR>
                    <a:lnT>
                      <a:noFill/>
                    </a:lnT>
                    <a:lnB>
                      <a:noFill/>
                    </a:lnB>
                  </a:tcPr>
                </a:tc>
                <a:tc>
                  <a:txBody>
                    <a:bodyPr/>
                    <a:lstStyle/>
                    <a:p>
                      <a:r>
                        <a:rPr lang="en-US" sz="1100" b="1"/>
                        <a:t>Description</a:t>
                      </a:r>
                      <a:endParaRPr lang="en-US" sz="1100"/>
                    </a:p>
                  </a:txBody>
                  <a:tcPr marL="55641" marR="55641" marT="27820" marB="27820" anchor="ctr">
                    <a:lnL>
                      <a:noFill/>
                    </a:lnL>
                    <a:lnR>
                      <a:noFill/>
                    </a:lnR>
                    <a:lnT>
                      <a:noFill/>
                    </a:lnT>
                    <a:lnB>
                      <a:noFill/>
                    </a:lnB>
                  </a:tcPr>
                </a:tc>
                <a:extLst>
                  <a:ext uri="{0D108BD9-81ED-4DB2-BD59-A6C34878D82A}">
                    <a16:rowId xmlns:a16="http://schemas.microsoft.com/office/drawing/2014/main" val="4195450940"/>
                  </a:ext>
                </a:extLst>
              </a:tr>
              <a:tr h="227292">
                <a:tc>
                  <a:txBody>
                    <a:bodyPr/>
                    <a:lstStyle/>
                    <a:p>
                      <a:r>
                        <a:rPr lang="en-US" sz="1100" dirty="0"/>
                        <a:t>00001</a:t>
                      </a:r>
                    </a:p>
                  </a:txBody>
                  <a:tcPr marL="55641" marR="55641" marT="27820" marB="27820" anchor="ctr">
                    <a:lnL>
                      <a:noFill/>
                    </a:lnL>
                    <a:lnR>
                      <a:noFill/>
                    </a:lnR>
                    <a:lnT>
                      <a:noFill/>
                    </a:lnT>
                    <a:lnB>
                      <a:noFill/>
                    </a:lnB>
                  </a:tcPr>
                </a:tc>
                <a:tc>
                  <a:txBody>
                    <a:bodyPr/>
                    <a:lstStyle/>
                    <a:p>
                      <a:r>
                        <a:rPr lang="en-US" sz="1100"/>
                        <a:t>Cashiering</a:t>
                      </a:r>
                    </a:p>
                  </a:txBody>
                  <a:tcPr marL="55641" marR="55641" marT="27820" marB="27820" anchor="ctr">
                    <a:lnL>
                      <a:noFill/>
                    </a:lnL>
                    <a:lnR>
                      <a:noFill/>
                    </a:lnR>
                    <a:lnT>
                      <a:noFill/>
                    </a:lnT>
                    <a:lnB>
                      <a:noFill/>
                    </a:lnB>
                  </a:tcPr>
                </a:tc>
                <a:extLst>
                  <a:ext uri="{0D108BD9-81ED-4DB2-BD59-A6C34878D82A}">
                    <a16:rowId xmlns:a16="http://schemas.microsoft.com/office/drawing/2014/main" val="3003593646"/>
                  </a:ext>
                </a:extLst>
              </a:tr>
              <a:tr h="227292">
                <a:tc>
                  <a:txBody>
                    <a:bodyPr/>
                    <a:lstStyle/>
                    <a:p>
                      <a:r>
                        <a:rPr lang="en-US" sz="1100"/>
                        <a:t>00002</a:t>
                      </a:r>
                    </a:p>
                  </a:txBody>
                  <a:tcPr marL="55641" marR="55641" marT="27820" marB="27820" anchor="ctr">
                    <a:lnL>
                      <a:noFill/>
                    </a:lnL>
                    <a:lnR>
                      <a:noFill/>
                    </a:lnR>
                    <a:lnT>
                      <a:noFill/>
                    </a:lnT>
                    <a:lnB>
                      <a:noFill/>
                    </a:lnB>
                  </a:tcPr>
                </a:tc>
                <a:tc>
                  <a:txBody>
                    <a:bodyPr/>
                    <a:lstStyle/>
                    <a:p>
                      <a:r>
                        <a:rPr lang="en-US" sz="1100"/>
                        <a:t>Financial Aid</a:t>
                      </a:r>
                    </a:p>
                  </a:txBody>
                  <a:tcPr marL="55641" marR="55641" marT="27820" marB="27820" anchor="ctr">
                    <a:lnL>
                      <a:noFill/>
                    </a:lnL>
                    <a:lnR>
                      <a:noFill/>
                    </a:lnR>
                    <a:lnT>
                      <a:noFill/>
                    </a:lnT>
                    <a:lnB>
                      <a:noFill/>
                    </a:lnB>
                  </a:tcPr>
                </a:tc>
                <a:extLst>
                  <a:ext uri="{0D108BD9-81ED-4DB2-BD59-A6C34878D82A}">
                    <a16:rowId xmlns:a16="http://schemas.microsoft.com/office/drawing/2014/main" val="431718223"/>
                  </a:ext>
                </a:extLst>
              </a:tr>
              <a:tr h="227292">
                <a:tc>
                  <a:txBody>
                    <a:bodyPr/>
                    <a:lstStyle/>
                    <a:p>
                      <a:r>
                        <a:rPr lang="en-US" sz="1100" dirty="0"/>
                        <a:t>00003</a:t>
                      </a:r>
                    </a:p>
                  </a:txBody>
                  <a:tcPr marL="55641" marR="55641" marT="27820" marB="27820" anchor="ctr">
                    <a:lnL>
                      <a:noFill/>
                    </a:lnL>
                    <a:lnR>
                      <a:noFill/>
                    </a:lnR>
                    <a:lnT>
                      <a:noFill/>
                    </a:lnT>
                    <a:lnB>
                      <a:noFill/>
                    </a:lnB>
                  </a:tcPr>
                </a:tc>
                <a:tc>
                  <a:txBody>
                    <a:bodyPr/>
                    <a:lstStyle/>
                    <a:p>
                      <a:r>
                        <a:rPr lang="en-US" sz="1100"/>
                        <a:t>Library</a:t>
                      </a:r>
                    </a:p>
                  </a:txBody>
                  <a:tcPr marL="55641" marR="55641" marT="27820" marB="27820" anchor="ctr">
                    <a:lnL>
                      <a:noFill/>
                    </a:lnL>
                    <a:lnR>
                      <a:noFill/>
                    </a:lnR>
                    <a:lnT>
                      <a:noFill/>
                    </a:lnT>
                    <a:lnB>
                      <a:noFill/>
                    </a:lnB>
                  </a:tcPr>
                </a:tc>
                <a:extLst>
                  <a:ext uri="{0D108BD9-81ED-4DB2-BD59-A6C34878D82A}">
                    <a16:rowId xmlns:a16="http://schemas.microsoft.com/office/drawing/2014/main" val="803945696"/>
                  </a:ext>
                </a:extLst>
              </a:tr>
              <a:tr h="227292">
                <a:tc>
                  <a:txBody>
                    <a:bodyPr/>
                    <a:lstStyle/>
                    <a:p>
                      <a:r>
                        <a:rPr lang="en-US" sz="1100" dirty="0"/>
                        <a:t>00004</a:t>
                      </a:r>
                    </a:p>
                  </a:txBody>
                  <a:tcPr marL="55641" marR="55641" marT="27820" marB="27820" anchor="ctr">
                    <a:lnL>
                      <a:noFill/>
                    </a:lnL>
                    <a:lnR>
                      <a:noFill/>
                    </a:lnR>
                    <a:lnT>
                      <a:noFill/>
                    </a:lnT>
                    <a:lnB>
                      <a:noFill/>
                    </a:lnB>
                  </a:tcPr>
                </a:tc>
                <a:tc>
                  <a:txBody>
                    <a:bodyPr/>
                    <a:lstStyle/>
                    <a:p>
                      <a:r>
                        <a:rPr lang="en-US" sz="1100"/>
                        <a:t>Bookstore</a:t>
                      </a:r>
                    </a:p>
                  </a:txBody>
                  <a:tcPr marL="55641" marR="55641" marT="27820" marB="27820" anchor="ctr">
                    <a:lnL>
                      <a:noFill/>
                    </a:lnL>
                    <a:lnR>
                      <a:noFill/>
                    </a:lnR>
                    <a:lnT>
                      <a:noFill/>
                    </a:lnT>
                    <a:lnB>
                      <a:noFill/>
                    </a:lnB>
                  </a:tcPr>
                </a:tc>
                <a:extLst>
                  <a:ext uri="{0D108BD9-81ED-4DB2-BD59-A6C34878D82A}">
                    <a16:rowId xmlns:a16="http://schemas.microsoft.com/office/drawing/2014/main" val="3655973484"/>
                  </a:ext>
                </a:extLst>
              </a:tr>
              <a:tr h="227292">
                <a:tc>
                  <a:txBody>
                    <a:bodyPr/>
                    <a:lstStyle/>
                    <a:p>
                      <a:r>
                        <a:rPr lang="en-US" sz="1100"/>
                        <a:t>00005</a:t>
                      </a:r>
                    </a:p>
                  </a:txBody>
                  <a:tcPr marL="55641" marR="55641" marT="27820" marB="27820" anchor="ctr">
                    <a:lnL>
                      <a:noFill/>
                    </a:lnL>
                    <a:lnR>
                      <a:noFill/>
                    </a:lnR>
                    <a:lnT>
                      <a:noFill/>
                    </a:lnT>
                    <a:lnB>
                      <a:noFill/>
                    </a:lnB>
                  </a:tcPr>
                </a:tc>
                <a:tc>
                  <a:txBody>
                    <a:bodyPr/>
                    <a:lstStyle/>
                    <a:p>
                      <a:r>
                        <a:rPr lang="en-US" sz="1100"/>
                        <a:t>Parking</a:t>
                      </a:r>
                    </a:p>
                  </a:txBody>
                  <a:tcPr marL="55641" marR="55641" marT="27820" marB="27820" anchor="ctr">
                    <a:lnL>
                      <a:noFill/>
                    </a:lnL>
                    <a:lnR>
                      <a:noFill/>
                    </a:lnR>
                    <a:lnT>
                      <a:noFill/>
                    </a:lnT>
                    <a:lnB>
                      <a:noFill/>
                    </a:lnB>
                  </a:tcPr>
                </a:tc>
                <a:extLst>
                  <a:ext uri="{0D108BD9-81ED-4DB2-BD59-A6C34878D82A}">
                    <a16:rowId xmlns:a16="http://schemas.microsoft.com/office/drawing/2014/main" val="2235078885"/>
                  </a:ext>
                </a:extLst>
              </a:tr>
              <a:tr h="227292">
                <a:tc>
                  <a:txBody>
                    <a:bodyPr/>
                    <a:lstStyle/>
                    <a:p>
                      <a:r>
                        <a:rPr lang="en-US" sz="1100" dirty="0"/>
                        <a:t>00006</a:t>
                      </a:r>
                    </a:p>
                  </a:txBody>
                  <a:tcPr marL="55641" marR="55641" marT="27820" marB="27820" anchor="ctr">
                    <a:lnL>
                      <a:noFill/>
                    </a:lnL>
                    <a:lnR>
                      <a:noFill/>
                    </a:lnR>
                    <a:lnT>
                      <a:noFill/>
                    </a:lnT>
                    <a:lnB>
                      <a:noFill/>
                    </a:lnB>
                  </a:tcPr>
                </a:tc>
                <a:tc>
                  <a:txBody>
                    <a:bodyPr/>
                    <a:lstStyle/>
                    <a:p>
                      <a:r>
                        <a:rPr lang="en-US" sz="1100"/>
                        <a:t>Housing</a:t>
                      </a:r>
                    </a:p>
                  </a:txBody>
                  <a:tcPr marL="55641" marR="55641" marT="27820" marB="27820" anchor="ctr">
                    <a:lnL>
                      <a:noFill/>
                    </a:lnL>
                    <a:lnR>
                      <a:noFill/>
                    </a:lnR>
                    <a:lnT>
                      <a:noFill/>
                    </a:lnT>
                    <a:lnB>
                      <a:noFill/>
                    </a:lnB>
                  </a:tcPr>
                </a:tc>
                <a:extLst>
                  <a:ext uri="{0D108BD9-81ED-4DB2-BD59-A6C34878D82A}">
                    <a16:rowId xmlns:a16="http://schemas.microsoft.com/office/drawing/2014/main" val="1549831311"/>
                  </a:ext>
                </a:extLst>
              </a:tr>
              <a:tr h="227292">
                <a:tc>
                  <a:txBody>
                    <a:bodyPr/>
                    <a:lstStyle/>
                    <a:p>
                      <a:r>
                        <a:rPr lang="en-US" sz="1100"/>
                        <a:t>00007</a:t>
                      </a:r>
                    </a:p>
                  </a:txBody>
                  <a:tcPr marL="55641" marR="55641" marT="27820" marB="27820" anchor="ctr">
                    <a:lnL>
                      <a:noFill/>
                    </a:lnL>
                    <a:lnR>
                      <a:noFill/>
                    </a:lnR>
                    <a:lnT>
                      <a:noFill/>
                    </a:lnT>
                    <a:lnB>
                      <a:noFill/>
                    </a:lnB>
                  </a:tcPr>
                </a:tc>
                <a:tc>
                  <a:txBody>
                    <a:bodyPr/>
                    <a:lstStyle/>
                    <a:p>
                      <a:r>
                        <a:rPr lang="en-US" sz="1100"/>
                        <a:t>Childcare</a:t>
                      </a:r>
                    </a:p>
                  </a:txBody>
                  <a:tcPr marL="55641" marR="55641" marT="27820" marB="27820" anchor="ctr">
                    <a:lnL>
                      <a:noFill/>
                    </a:lnL>
                    <a:lnR>
                      <a:noFill/>
                    </a:lnR>
                    <a:lnT>
                      <a:noFill/>
                    </a:lnT>
                    <a:lnB>
                      <a:noFill/>
                    </a:lnB>
                  </a:tcPr>
                </a:tc>
                <a:extLst>
                  <a:ext uri="{0D108BD9-81ED-4DB2-BD59-A6C34878D82A}">
                    <a16:rowId xmlns:a16="http://schemas.microsoft.com/office/drawing/2014/main" val="4030103716"/>
                  </a:ext>
                </a:extLst>
              </a:tr>
              <a:tr h="227292">
                <a:tc>
                  <a:txBody>
                    <a:bodyPr/>
                    <a:lstStyle/>
                    <a:p>
                      <a:r>
                        <a:rPr lang="en-US" sz="1100"/>
                        <a:t>00008</a:t>
                      </a:r>
                    </a:p>
                  </a:txBody>
                  <a:tcPr marL="55641" marR="55641" marT="27820" marB="27820" anchor="ctr">
                    <a:lnL>
                      <a:noFill/>
                    </a:lnL>
                    <a:lnR>
                      <a:noFill/>
                    </a:lnR>
                    <a:lnT>
                      <a:noFill/>
                    </a:lnT>
                    <a:lnB>
                      <a:noFill/>
                    </a:lnB>
                  </a:tcPr>
                </a:tc>
                <a:tc>
                  <a:txBody>
                    <a:bodyPr/>
                    <a:lstStyle/>
                    <a:p>
                      <a:r>
                        <a:rPr lang="en-US" sz="1100"/>
                        <a:t>Admissions Application</a:t>
                      </a:r>
                    </a:p>
                  </a:txBody>
                  <a:tcPr marL="55641" marR="55641" marT="27820" marB="27820" anchor="ctr">
                    <a:lnL>
                      <a:noFill/>
                    </a:lnL>
                    <a:lnR>
                      <a:noFill/>
                    </a:lnR>
                    <a:lnT>
                      <a:noFill/>
                    </a:lnT>
                    <a:lnB>
                      <a:noFill/>
                    </a:lnB>
                  </a:tcPr>
                </a:tc>
                <a:extLst>
                  <a:ext uri="{0D108BD9-81ED-4DB2-BD59-A6C34878D82A}">
                    <a16:rowId xmlns:a16="http://schemas.microsoft.com/office/drawing/2014/main" val="3975652963"/>
                  </a:ext>
                </a:extLst>
              </a:tr>
              <a:tr h="227292">
                <a:tc>
                  <a:txBody>
                    <a:bodyPr/>
                    <a:lstStyle/>
                    <a:p>
                      <a:r>
                        <a:rPr lang="en-US" sz="1100"/>
                        <a:t>00099</a:t>
                      </a:r>
                    </a:p>
                  </a:txBody>
                  <a:tcPr marL="55641" marR="55641" marT="27820" marB="27820" anchor="ctr">
                    <a:lnL>
                      <a:noFill/>
                    </a:lnL>
                    <a:lnR>
                      <a:noFill/>
                    </a:lnR>
                    <a:lnT>
                      <a:noFill/>
                    </a:lnT>
                    <a:lnB>
                      <a:noFill/>
                    </a:lnB>
                  </a:tcPr>
                </a:tc>
                <a:tc>
                  <a:txBody>
                    <a:bodyPr/>
                    <a:lstStyle/>
                    <a:p>
                      <a:r>
                        <a:rPr lang="en-US" sz="1100" dirty="0"/>
                        <a:t>Conversion</a:t>
                      </a:r>
                    </a:p>
                  </a:txBody>
                  <a:tcPr marL="55641" marR="55641" marT="27820" marB="27820" anchor="ctr">
                    <a:lnL>
                      <a:noFill/>
                    </a:lnL>
                    <a:lnR>
                      <a:noFill/>
                    </a:lnR>
                    <a:lnT>
                      <a:noFill/>
                    </a:lnT>
                    <a:lnB>
                      <a:noFill/>
                    </a:lnB>
                  </a:tcPr>
                </a:tc>
                <a:extLst>
                  <a:ext uri="{0D108BD9-81ED-4DB2-BD59-A6C34878D82A}">
                    <a16:rowId xmlns:a16="http://schemas.microsoft.com/office/drawing/2014/main" val="2599659569"/>
                  </a:ext>
                </a:extLst>
              </a:tr>
            </a:tbl>
          </a:graphicData>
        </a:graphic>
      </p:graphicFrame>
      <p:sp>
        <p:nvSpPr>
          <p:cNvPr id="7" name="Rectangle 1">
            <a:extLst>
              <a:ext uri="{FF2B5EF4-FFF2-40B4-BE49-F238E27FC236}">
                <a16:creationId xmlns:a16="http://schemas.microsoft.com/office/drawing/2014/main" id="{55A87847-48EF-413A-AD54-F221D2D5AA77}"/>
              </a:ext>
            </a:extLst>
          </p:cNvPr>
          <p:cNvSpPr>
            <a:spLocks noChangeArrowheads="1"/>
          </p:cNvSpPr>
          <p:nvPr/>
        </p:nvSpPr>
        <p:spPr bwMode="auto">
          <a:xfrm>
            <a:off x="654339" y="2739846"/>
            <a:ext cx="783532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Valid Values for Origin IDs are displayed below.  These values are global in the ctcLink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935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SACR – SETID</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28</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654339" y="2139681"/>
            <a:ext cx="7189365" cy="646331"/>
          </a:xfrm>
          <a:prstGeom prst="rect">
            <a:avLst/>
          </a:prstGeom>
          <a:noFill/>
        </p:spPr>
        <p:txBody>
          <a:bodyPr wrap="square" rtlCol="0">
            <a:spAutoFit/>
          </a:bodyPr>
          <a:lstStyle/>
          <a:p>
            <a:r>
              <a:rPr lang="en-US" b="1" dirty="0"/>
              <a:t>Set Up SACR &gt; Security &gt; Secure Student Financials &gt; User ID &gt; </a:t>
            </a:r>
            <a:r>
              <a:rPr lang="en-US" b="1" dirty="0" err="1"/>
              <a:t>SetID</a:t>
            </a:r>
            <a:endParaRPr lang="en-US" b="1" dirty="0"/>
          </a:p>
          <a:p>
            <a:endParaRPr lang="en-US" dirty="0"/>
          </a:p>
        </p:txBody>
      </p:sp>
      <p:pic>
        <p:nvPicPr>
          <p:cNvPr id="8" name="Picture 7">
            <a:extLst>
              <a:ext uri="{FF2B5EF4-FFF2-40B4-BE49-F238E27FC236}">
                <a16:creationId xmlns:a16="http://schemas.microsoft.com/office/drawing/2014/main" id="{E3A4E1FB-10E0-4CEA-86DC-1C25D12D1E22}"/>
              </a:ext>
            </a:extLst>
          </p:cNvPr>
          <p:cNvPicPr>
            <a:picLocks noChangeAspect="1"/>
          </p:cNvPicPr>
          <p:nvPr/>
        </p:nvPicPr>
        <p:blipFill>
          <a:blip r:embed="rId2"/>
          <a:stretch>
            <a:fillRect/>
          </a:stretch>
        </p:blipFill>
        <p:spPr>
          <a:xfrm>
            <a:off x="536860" y="2496178"/>
            <a:ext cx="7343775" cy="3838575"/>
          </a:xfrm>
          <a:prstGeom prst="rect">
            <a:avLst/>
          </a:prstGeom>
        </p:spPr>
      </p:pic>
    </p:spTree>
    <p:extLst>
      <p:ext uri="{BB962C8B-B14F-4D97-AF65-F5344CB8AC3E}">
        <p14:creationId xmlns:p14="http://schemas.microsoft.com/office/powerpoint/2010/main" val="52890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Additional cashiering </a:t>
            </a:r>
            <a:r>
              <a:rPr lang="en-US" dirty="0" err="1"/>
              <a:t>SEcurity</a:t>
            </a:r>
            <a:endParaRPr lang="en-US" dirty="0"/>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29</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536860" y="2023840"/>
            <a:ext cx="7189365" cy="4862870"/>
          </a:xfrm>
          <a:prstGeom prst="rect">
            <a:avLst/>
          </a:prstGeom>
          <a:noFill/>
        </p:spPr>
        <p:txBody>
          <a:bodyPr wrap="square" rtlCol="0">
            <a:spAutoFit/>
          </a:bodyPr>
          <a:lstStyle/>
          <a:p>
            <a:r>
              <a:rPr lang="en-US" dirty="0"/>
              <a:t>In addition to SACR Security for Student Financials cashiers will need to be added as a New Cashier and Assigned to a Valid Tender. </a:t>
            </a:r>
          </a:p>
          <a:p>
            <a:pPr marL="742950" lvl="1" indent="-285750">
              <a:buFont typeface="Arial" panose="020B0604020202020204" pitchFamily="34" charset="0"/>
              <a:buChar char="•"/>
            </a:pPr>
            <a:r>
              <a:rPr lang="en-US" sz="1600" dirty="0">
                <a:hlinkClick r:id="rId2"/>
              </a:rPr>
              <a:t>https://ctclinkreferencecenter.ctclink.us/m/92555/l/949144-9-2-add-a-new-cashier-and-assign-to-a-valid-tender</a:t>
            </a:r>
            <a:endParaRPr lang="en-US" sz="1600" dirty="0"/>
          </a:p>
          <a:p>
            <a:pPr marL="742950" lvl="1" indent="-285750">
              <a:buFont typeface="Arial" panose="020B0604020202020204" pitchFamily="34" charset="0"/>
              <a:buChar char="•"/>
            </a:pPr>
            <a:r>
              <a:rPr lang="en-US" sz="1600" b="1" dirty="0"/>
              <a:t>Navigator &gt; Setup SACR &gt; Product Related  &gt; Student Financials &gt; Cashiering &gt; Valid Cashiers</a:t>
            </a:r>
          </a:p>
          <a:p>
            <a:pPr marL="1200150" lvl="2" indent="-285750">
              <a:buFont typeface="Arial" panose="020B0604020202020204" pitchFamily="34" charset="0"/>
              <a:buChar char="•"/>
            </a:pPr>
            <a:r>
              <a:rPr lang="en-US" sz="1400" dirty="0"/>
              <a:t>Note: Before opening a cashiering office and register with a cashier, the cashier and tender keys must be added. You MUST have the role </a:t>
            </a:r>
            <a:r>
              <a:rPr lang="en-US" sz="1600" b="1" i="1" dirty="0"/>
              <a:t>ZZ SACR SF Cashiering Config </a:t>
            </a:r>
            <a:r>
              <a:rPr lang="en-US" sz="1400" dirty="0"/>
              <a:t>assigned in the CS Pillar to access the Valid Cashiers page</a:t>
            </a:r>
            <a:r>
              <a:rPr lang="en-US" sz="1600" dirty="0"/>
              <a:t>.</a:t>
            </a:r>
          </a:p>
          <a:p>
            <a:pPr marL="742950" lvl="1" indent="-285750">
              <a:buFont typeface="Arial" panose="020B0604020202020204" pitchFamily="34" charset="0"/>
              <a:buChar char="•"/>
            </a:pPr>
            <a:r>
              <a:rPr lang="en-US" sz="1600" b="1" dirty="0" err="1"/>
              <a:t>NavBar</a:t>
            </a:r>
            <a:r>
              <a:rPr lang="en-US" sz="1600" b="1" dirty="0"/>
              <a:t> &gt; Navigator &gt; Setup SACR &gt; Product Related &gt; Student Financials &gt; Cashiering &gt; Tender Keys</a:t>
            </a:r>
          </a:p>
          <a:p>
            <a:pPr marL="1200150" lvl="2" indent="-285750">
              <a:buFont typeface="Arial" panose="020B0604020202020204" pitchFamily="34" charset="0"/>
              <a:buChar char="•"/>
            </a:pPr>
            <a:r>
              <a:rPr lang="en-US" sz="1400" dirty="0"/>
              <a:t>Note: You MUST have the role </a:t>
            </a:r>
            <a:r>
              <a:rPr lang="en-US" sz="1600" b="1" i="1" dirty="0"/>
              <a:t>ZZ SF Head Cashier </a:t>
            </a:r>
            <a:r>
              <a:rPr lang="en-US" sz="1400" dirty="0"/>
              <a:t>assigned in the CS Pillar to access the Tender Keys page.</a:t>
            </a:r>
          </a:p>
          <a:p>
            <a:pPr marL="742950" lvl="1" indent="-285750">
              <a:buFont typeface="Arial" panose="020B0604020202020204" pitchFamily="34" charset="0"/>
              <a:buChar char="•"/>
            </a:pPr>
            <a:r>
              <a:rPr lang="en-US" sz="1600" b="1" dirty="0" err="1"/>
              <a:t>NavBar</a:t>
            </a:r>
            <a:r>
              <a:rPr lang="en-US" sz="1600" b="1" dirty="0"/>
              <a:t> &gt; Navigator &gt; Student Financials &gt; Cashiering &gt; Cash Management &gt; Open Offices</a:t>
            </a:r>
          </a:p>
          <a:p>
            <a:pPr marL="1200150" lvl="2" indent="-285750">
              <a:buFont typeface="Arial" panose="020B0604020202020204" pitchFamily="34" charset="0"/>
              <a:buChar char="•"/>
            </a:pPr>
            <a:r>
              <a:rPr lang="en-US" sz="1400" dirty="0"/>
              <a:t>Note: You MUST have the role </a:t>
            </a:r>
            <a:r>
              <a:rPr lang="en-US" sz="1600" b="1" i="1" dirty="0"/>
              <a:t>ZZ SF Head Cashier </a:t>
            </a:r>
            <a:r>
              <a:rPr lang="en-US" sz="1400" dirty="0"/>
              <a:t>assigned in the CS Pillar to access the Open Offices page. Also, here is QRG for </a:t>
            </a:r>
            <a:r>
              <a:rPr lang="en-US" sz="1600" dirty="0">
                <a:hlinkClick r:id="rId3"/>
              </a:rPr>
              <a:t>Opening a Cashier's Office</a:t>
            </a:r>
            <a:endParaRPr lang="en-US" sz="1400" dirty="0"/>
          </a:p>
        </p:txBody>
      </p:sp>
    </p:spTree>
    <p:extLst>
      <p:ext uri="{BB962C8B-B14F-4D97-AF65-F5344CB8AC3E}">
        <p14:creationId xmlns:p14="http://schemas.microsoft.com/office/powerpoint/2010/main" val="377460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359C-B8B6-4EC0-A8F2-3F5198DBF887}"/>
              </a:ext>
            </a:extLst>
          </p:cNvPr>
          <p:cNvSpPr>
            <a:spLocks noGrp="1"/>
          </p:cNvSpPr>
          <p:nvPr>
            <p:ph type="title"/>
          </p:nvPr>
        </p:nvSpPr>
        <p:spPr/>
        <p:txBody>
          <a:bodyPr/>
          <a:lstStyle/>
          <a:p>
            <a:r>
              <a:rPr lang="en-US" dirty="0"/>
              <a:t>What is Security?</a:t>
            </a:r>
          </a:p>
        </p:txBody>
      </p:sp>
      <p:sp>
        <p:nvSpPr>
          <p:cNvPr id="3" name="Content Placeholder 2">
            <a:extLst>
              <a:ext uri="{FF2B5EF4-FFF2-40B4-BE49-F238E27FC236}">
                <a16:creationId xmlns:a16="http://schemas.microsoft.com/office/drawing/2014/main" id="{B4557DF7-9BF3-4C53-9A2B-8B78D2208CE0}"/>
              </a:ext>
            </a:extLst>
          </p:cNvPr>
          <p:cNvSpPr>
            <a:spLocks noGrp="1"/>
          </p:cNvSpPr>
          <p:nvPr>
            <p:ph idx="1"/>
          </p:nvPr>
        </p:nvSpPr>
        <p:spPr>
          <a:xfrm>
            <a:off x="536860" y="2415155"/>
            <a:ext cx="5226377" cy="3910144"/>
          </a:xfrm>
        </p:spPr>
        <p:txBody>
          <a:bodyPr/>
          <a:lstStyle/>
          <a:p>
            <a:r>
              <a:rPr lang="en-US" sz="2400" dirty="0"/>
              <a:t>Security controls access to pages/data </a:t>
            </a:r>
          </a:p>
          <a:p>
            <a:r>
              <a:rPr lang="en-US" sz="2400" dirty="0"/>
              <a:t>Each User has a single User Profile</a:t>
            </a:r>
          </a:p>
          <a:p>
            <a:r>
              <a:rPr lang="en-US" sz="2400" dirty="0"/>
              <a:t>Profiles are attached to one to many roles</a:t>
            </a:r>
          </a:p>
          <a:p>
            <a:r>
              <a:rPr lang="en-US" sz="2400" dirty="0"/>
              <a:t>Roles have zero to many permission lists</a:t>
            </a:r>
          </a:p>
          <a:p>
            <a:r>
              <a:rPr lang="en-US" sz="2400" dirty="0"/>
              <a:t>Permission list contain page access required to perform business processes</a:t>
            </a:r>
          </a:p>
        </p:txBody>
      </p:sp>
      <p:sp>
        <p:nvSpPr>
          <p:cNvPr id="4" name="Slide Number Placeholder 3">
            <a:extLst>
              <a:ext uri="{FF2B5EF4-FFF2-40B4-BE49-F238E27FC236}">
                <a16:creationId xmlns:a16="http://schemas.microsoft.com/office/drawing/2014/main" id="{E0B49E3F-5A44-455D-8B84-7EFE92DD5511}"/>
              </a:ext>
            </a:extLst>
          </p:cNvPr>
          <p:cNvSpPr>
            <a:spLocks noGrp="1"/>
          </p:cNvSpPr>
          <p:nvPr>
            <p:ph type="sldNum" sz="quarter" idx="12"/>
          </p:nvPr>
        </p:nvSpPr>
        <p:spPr/>
        <p:txBody>
          <a:bodyPr/>
          <a:lstStyle/>
          <a:p>
            <a:fld id="{DEE5BC03-7CE3-4FE3-BC0A-0ACCA8AC1F24}" type="slidenum">
              <a:rPr lang="en-US" smtClean="0"/>
              <a:pPr/>
              <a:t>3</a:t>
            </a:fld>
            <a:endParaRPr lang="en-US" dirty="0"/>
          </a:p>
        </p:txBody>
      </p:sp>
      <p:pic>
        <p:nvPicPr>
          <p:cNvPr id="7" name="Picture 6">
            <a:extLst>
              <a:ext uri="{FF2B5EF4-FFF2-40B4-BE49-F238E27FC236}">
                <a16:creationId xmlns:a16="http://schemas.microsoft.com/office/drawing/2014/main" id="{F9015CA3-1D54-4662-BDF8-B22955D182C9}"/>
              </a:ext>
            </a:extLst>
          </p:cNvPr>
          <p:cNvPicPr>
            <a:picLocks noChangeAspect="1"/>
          </p:cNvPicPr>
          <p:nvPr/>
        </p:nvPicPr>
        <p:blipFill>
          <a:blip r:embed="rId2"/>
          <a:stretch>
            <a:fillRect/>
          </a:stretch>
        </p:blipFill>
        <p:spPr>
          <a:xfrm>
            <a:off x="5763237" y="2415155"/>
            <a:ext cx="3380763" cy="2719586"/>
          </a:xfrm>
          <a:prstGeom prst="rect">
            <a:avLst/>
          </a:prstGeom>
        </p:spPr>
      </p:pic>
    </p:spTree>
    <p:extLst>
      <p:ext uri="{BB962C8B-B14F-4D97-AF65-F5344CB8AC3E}">
        <p14:creationId xmlns:p14="http://schemas.microsoft.com/office/powerpoint/2010/main" val="423243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SACR – Program Action Security</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30</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536861" y="2139681"/>
            <a:ext cx="7793408" cy="4124206"/>
          </a:xfrm>
          <a:prstGeom prst="rect">
            <a:avLst/>
          </a:prstGeom>
          <a:noFill/>
        </p:spPr>
        <p:txBody>
          <a:bodyPr wrap="square" rtlCol="0">
            <a:spAutoFit/>
          </a:bodyPr>
          <a:lstStyle/>
          <a:p>
            <a:r>
              <a:rPr lang="en-US" b="1" dirty="0"/>
              <a:t>Set Up SACR&gt; Security&gt; Secure Student Administration&gt; User ID&gt; Program Action Security</a:t>
            </a:r>
            <a:r>
              <a:rPr lang="en-US" dirty="0"/>
              <a:t>.</a:t>
            </a:r>
          </a:p>
          <a:p>
            <a:endParaRPr lang="en-US" dirty="0"/>
          </a:p>
          <a:p>
            <a:pPr marL="285750" indent="-285750">
              <a:buFont typeface="Arial" panose="020B0604020202020204" pitchFamily="34" charset="0"/>
              <a:buChar char="•"/>
            </a:pPr>
            <a:r>
              <a:rPr lang="en-US" sz="1600" dirty="0"/>
              <a:t>All students in ctcLink must be active in an academic program and plan to later be activated into a term for that academic program and plan. Staff activate students into academic programs and plans by running a process or entering students' academic program and plan data manually in the Student Program/Plan component. Students' academic program and plan data rows are stored in the academic program table. The collection of student's rows in the academic program table are called the student's </a:t>
            </a:r>
            <a:r>
              <a:rPr lang="en-US" sz="1600" i="1" dirty="0"/>
              <a:t>program stack.</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dirty="0"/>
              <a:t>Users who are also granted access to update a student's Program/Plan stack will require the granting of specific access in order for Student Program/Plan component to properly function.  Only a Registrar should be granted 'ALL' access. Other administrative system users will need their supervisor to define what specific actions they are permitted to take and those actions must be predefined in the system.</a:t>
            </a:r>
          </a:p>
        </p:txBody>
      </p:sp>
    </p:spTree>
    <p:extLst>
      <p:ext uri="{BB962C8B-B14F-4D97-AF65-F5344CB8AC3E}">
        <p14:creationId xmlns:p14="http://schemas.microsoft.com/office/powerpoint/2010/main" val="3115992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SACR – Program Action Security</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31</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536861" y="2139681"/>
            <a:ext cx="7793408" cy="4770537"/>
          </a:xfrm>
          <a:prstGeom prst="rect">
            <a:avLst/>
          </a:prstGeom>
          <a:noFill/>
        </p:spPr>
        <p:txBody>
          <a:bodyPr wrap="square" rtlCol="0">
            <a:spAutoFit/>
          </a:bodyPr>
          <a:lstStyle/>
          <a:p>
            <a:r>
              <a:rPr lang="en-US" sz="1600" dirty="0"/>
              <a:t>When staff execute program actions to change a student's program data, the corresponding program action status often changes. Below are program actions relevant to Student Records:</a:t>
            </a:r>
          </a:p>
          <a:p>
            <a:pPr lvl="1"/>
            <a:r>
              <a:rPr lang="en-US" sz="1200" dirty="0"/>
              <a:t>ACTV (Activate) - Active in Program</a:t>
            </a:r>
          </a:p>
          <a:p>
            <a:pPr lvl="1"/>
            <a:r>
              <a:rPr lang="en-US" sz="1200" dirty="0"/>
              <a:t>WADM (Administrative Withdrawal) - A student is withdrawn for administrative reasons. </a:t>
            </a:r>
          </a:p>
          <a:p>
            <a:pPr lvl="1"/>
            <a:r>
              <a:rPr lang="en-US" sz="1200" dirty="0"/>
              <a:t>COMP (Completion of Program) - A student has completed the program. </a:t>
            </a:r>
          </a:p>
          <a:p>
            <a:pPr lvl="1"/>
            <a:r>
              <a:rPr lang="en-US" sz="1200" dirty="0"/>
              <a:t>DEFR (Defer Enrollment) - This action lets you change the admit term for the applicant and record that they are deferring enrollment.</a:t>
            </a:r>
          </a:p>
          <a:p>
            <a:pPr lvl="1"/>
            <a:r>
              <a:rPr lang="en-US" sz="1200" dirty="0"/>
              <a:t>DATA (Data Change), PRGC (Program Change), PLNC (Plan Change) - Data relative to a student's program, plan, or career status was changed. </a:t>
            </a:r>
          </a:p>
          <a:p>
            <a:pPr lvl="1"/>
            <a:r>
              <a:rPr lang="en-US" sz="1200" dirty="0"/>
              <a:t>DISM (Dismissal) - A student is dismissed from the academic institution.</a:t>
            </a:r>
          </a:p>
          <a:p>
            <a:pPr lvl="1"/>
            <a:r>
              <a:rPr lang="en-US" sz="1200" dirty="0"/>
              <a:t>DISC (Discontinuation) - A student discontinues attendance.</a:t>
            </a:r>
          </a:p>
          <a:p>
            <a:pPr lvl="1"/>
            <a:r>
              <a:rPr lang="en-US" sz="1200" dirty="0"/>
              <a:t>LEAV (Leave of Absence) - A student takes a leave of absence from his program. </a:t>
            </a:r>
          </a:p>
          <a:p>
            <a:pPr lvl="1"/>
            <a:r>
              <a:rPr lang="en-US" sz="1200" dirty="0"/>
              <a:t>RADM (Readmit) A person has applied to reenter a student career and academic program for which they already have a student record. </a:t>
            </a:r>
          </a:p>
          <a:p>
            <a:pPr lvl="1"/>
            <a:r>
              <a:rPr lang="en-US" sz="1200" dirty="0"/>
              <a:t>RLOA (Return from Leave of Absence) - A student returns from a leave of absence. </a:t>
            </a:r>
          </a:p>
          <a:p>
            <a:pPr lvl="1"/>
            <a:r>
              <a:rPr lang="en-US" sz="1200" dirty="0"/>
              <a:t>REVK (Revoke Degree) - Revoke a student's degree.</a:t>
            </a:r>
          </a:p>
          <a:p>
            <a:pPr lvl="1"/>
            <a:r>
              <a:rPr lang="en-US" sz="1200" dirty="0"/>
              <a:t>SPND (Suspension) - A student is suspended from your academic institution.</a:t>
            </a:r>
          </a:p>
          <a:p>
            <a:pPr lvl="1"/>
            <a:r>
              <a:rPr lang="en-US" sz="1200" dirty="0"/>
              <a:t>TRAN (Transfer to Other Career) - A student makes an inter-career transfer.</a:t>
            </a:r>
          </a:p>
          <a:p>
            <a:pPr lvl="1"/>
            <a:r>
              <a:rPr lang="en-US" sz="1200" dirty="0"/>
              <a:t>ADRV (Admission Revocation) - A person was admitted into an academic program, but it was later determined that the person did not qualify for admission.</a:t>
            </a:r>
          </a:p>
          <a:p>
            <a:pPr lvl="1"/>
            <a:r>
              <a:rPr lang="en-US" sz="1200" dirty="0"/>
              <a:t>MATR (Matriculation) - A person has completed all necessary steps to become an active student in an academic program.</a:t>
            </a:r>
          </a:p>
          <a:p>
            <a:endParaRPr lang="en-US" sz="1600" dirty="0"/>
          </a:p>
        </p:txBody>
      </p:sp>
    </p:spTree>
    <p:extLst>
      <p:ext uri="{BB962C8B-B14F-4D97-AF65-F5344CB8AC3E}">
        <p14:creationId xmlns:p14="http://schemas.microsoft.com/office/powerpoint/2010/main" val="1155693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SACR – Program Action Security</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32</a:t>
            </a:fld>
            <a:endParaRPr lang="en-US" dirty="0"/>
          </a:p>
        </p:txBody>
      </p:sp>
      <p:pic>
        <p:nvPicPr>
          <p:cNvPr id="3" name="Picture 2">
            <a:extLst>
              <a:ext uri="{FF2B5EF4-FFF2-40B4-BE49-F238E27FC236}">
                <a16:creationId xmlns:a16="http://schemas.microsoft.com/office/drawing/2014/main" id="{723D54DD-882A-492C-AF32-DF0A3E03C5B7}"/>
              </a:ext>
            </a:extLst>
          </p:cNvPr>
          <p:cNvPicPr>
            <a:picLocks noChangeAspect="1"/>
          </p:cNvPicPr>
          <p:nvPr/>
        </p:nvPicPr>
        <p:blipFill>
          <a:blip r:embed="rId2"/>
          <a:stretch>
            <a:fillRect/>
          </a:stretch>
        </p:blipFill>
        <p:spPr>
          <a:xfrm>
            <a:off x="1828800" y="2181082"/>
            <a:ext cx="4689446" cy="4388179"/>
          </a:xfrm>
          <a:prstGeom prst="rect">
            <a:avLst/>
          </a:prstGeom>
        </p:spPr>
      </p:pic>
    </p:spTree>
    <p:extLst>
      <p:ext uri="{BB962C8B-B14F-4D97-AF65-F5344CB8AC3E}">
        <p14:creationId xmlns:p14="http://schemas.microsoft.com/office/powerpoint/2010/main" val="408102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A135-2B73-4814-9B51-53F3DC24770A}"/>
              </a:ext>
            </a:extLst>
          </p:cNvPr>
          <p:cNvSpPr>
            <a:spLocks noGrp="1"/>
          </p:cNvSpPr>
          <p:nvPr>
            <p:ph type="title"/>
          </p:nvPr>
        </p:nvSpPr>
        <p:spPr/>
        <p:txBody>
          <a:bodyPr/>
          <a:lstStyle/>
          <a:p>
            <a:r>
              <a:rPr lang="en-US" dirty="0"/>
              <a:t>Working with security admins</a:t>
            </a:r>
          </a:p>
        </p:txBody>
      </p:sp>
      <p:sp>
        <p:nvSpPr>
          <p:cNvPr id="3" name="Content Placeholder 2">
            <a:extLst>
              <a:ext uri="{FF2B5EF4-FFF2-40B4-BE49-F238E27FC236}">
                <a16:creationId xmlns:a16="http://schemas.microsoft.com/office/drawing/2014/main" id="{3AD96910-2DD5-456F-B8A8-365064BB04BB}"/>
              </a:ext>
            </a:extLst>
          </p:cNvPr>
          <p:cNvSpPr>
            <a:spLocks noGrp="1"/>
          </p:cNvSpPr>
          <p:nvPr>
            <p:ph idx="1"/>
          </p:nvPr>
        </p:nvSpPr>
        <p:spPr/>
        <p:txBody>
          <a:bodyPr/>
          <a:lstStyle/>
          <a:p>
            <a:r>
              <a:rPr lang="en-US" dirty="0"/>
              <a:t>Provide as Much information as possible</a:t>
            </a:r>
          </a:p>
          <a:p>
            <a:pPr lvl="1"/>
            <a:r>
              <a:rPr lang="en-US" dirty="0"/>
              <a:t>Navigation to Access Needed</a:t>
            </a:r>
          </a:p>
          <a:p>
            <a:pPr lvl="1"/>
            <a:r>
              <a:rPr lang="en-US" dirty="0"/>
              <a:t>Functional description of Business Process</a:t>
            </a:r>
          </a:p>
          <a:p>
            <a:pPr lvl="1"/>
            <a:r>
              <a:rPr lang="en-US" dirty="0"/>
              <a:t>Screen Shots of Errors</a:t>
            </a:r>
          </a:p>
          <a:p>
            <a:pPr lvl="1"/>
            <a:r>
              <a:rPr lang="en-US" dirty="0"/>
              <a:t>Employee ID of users with Issues</a:t>
            </a:r>
          </a:p>
          <a:p>
            <a:pPr lvl="1"/>
            <a:r>
              <a:rPr lang="en-US" dirty="0"/>
              <a:t>If it is a random issue, try to provide timings if available</a:t>
            </a:r>
          </a:p>
          <a:p>
            <a:pPr lvl="1"/>
            <a:r>
              <a:rPr lang="en-US" dirty="0"/>
              <a:t>Remember least access needed to do a job is critical;  do not give more security than needed, it is an audit issue.</a:t>
            </a:r>
          </a:p>
          <a:p>
            <a:pPr lvl="1"/>
            <a:endParaRPr lang="en-US" dirty="0"/>
          </a:p>
        </p:txBody>
      </p:sp>
      <p:sp>
        <p:nvSpPr>
          <p:cNvPr id="4" name="Slide Number Placeholder 3">
            <a:extLst>
              <a:ext uri="{FF2B5EF4-FFF2-40B4-BE49-F238E27FC236}">
                <a16:creationId xmlns:a16="http://schemas.microsoft.com/office/drawing/2014/main" id="{B940741A-2AAF-4339-B32A-53751C69A1B6}"/>
              </a:ext>
            </a:extLst>
          </p:cNvPr>
          <p:cNvSpPr>
            <a:spLocks noGrp="1"/>
          </p:cNvSpPr>
          <p:nvPr>
            <p:ph type="sldNum" sz="quarter" idx="12"/>
          </p:nvPr>
        </p:nvSpPr>
        <p:spPr/>
        <p:txBody>
          <a:bodyPr/>
          <a:lstStyle/>
          <a:p>
            <a:fld id="{DEE5BC03-7CE3-4FE3-BC0A-0ACCA8AC1F24}" type="slidenum">
              <a:rPr lang="en-US" smtClean="0"/>
              <a:pPr/>
              <a:t>33</a:t>
            </a:fld>
            <a:endParaRPr lang="en-US" dirty="0"/>
          </a:p>
        </p:txBody>
      </p:sp>
    </p:spTree>
    <p:extLst>
      <p:ext uri="{BB962C8B-B14F-4D97-AF65-F5344CB8AC3E}">
        <p14:creationId xmlns:p14="http://schemas.microsoft.com/office/powerpoint/2010/main" val="203396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F2F6-03E0-4F57-90B2-0AAD07CE5C4A}"/>
              </a:ext>
            </a:extLst>
          </p:cNvPr>
          <p:cNvSpPr>
            <a:spLocks noGrp="1"/>
          </p:cNvSpPr>
          <p:nvPr>
            <p:ph type="title"/>
          </p:nvPr>
        </p:nvSpPr>
        <p:spPr/>
        <p:txBody>
          <a:bodyPr/>
          <a:lstStyle/>
          <a:p>
            <a:r>
              <a:rPr lang="en-US" dirty="0"/>
              <a:t>Requesting changes to security</a:t>
            </a:r>
          </a:p>
        </p:txBody>
      </p:sp>
      <p:sp>
        <p:nvSpPr>
          <p:cNvPr id="3" name="Content Placeholder 2">
            <a:extLst>
              <a:ext uri="{FF2B5EF4-FFF2-40B4-BE49-F238E27FC236}">
                <a16:creationId xmlns:a16="http://schemas.microsoft.com/office/drawing/2014/main" id="{337576C7-959A-43AD-B8C4-0740EE8EF336}"/>
              </a:ext>
            </a:extLst>
          </p:cNvPr>
          <p:cNvSpPr>
            <a:spLocks noGrp="1"/>
          </p:cNvSpPr>
          <p:nvPr>
            <p:ph idx="1"/>
          </p:nvPr>
        </p:nvSpPr>
        <p:spPr/>
        <p:txBody>
          <a:bodyPr/>
          <a:lstStyle/>
          <a:p>
            <a:r>
              <a:rPr lang="en-US" dirty="0"/>
              <a:t>There are times where roles may have too much access/not enough access, or are mislabeled, etc. </a:t>
            </a:r>
          </a:p>
          <a:p>
            <a:r>
              <a:rPr lang="en-US" dirty="0"/>
              <a:t>SBCTC has a process for New Role Requests or Role Modification Requests</a:t>
            </a:r>
          </a:p>
          <a:p>
            <a:pPr lvl="1"/>
            <a:r>
              <a:rPr lang="en-US" dirty="0"/>
              <a:t>Submit a service desk ticket to the Security Team by pillar</a:t>
            </a:r>
          </a:p>
          <a:p>
            <a:pPr lvl="1"/>
            <a:r>
              <a:rPr lang="en-US" dirty="0"/>
              <a:t>SBCTC will review the request and log it in our change tracking system</a:t>
            </a:r>
          </a:p>
          <a:p>
            <a:pPr lvl="1"/>
            <a:r>
              <a:rPr lang="en-US" dirty="0"/>
              <a:t>Gain Functional approval, CMB approval, and then it goes through development and testing cycles.</a:t>
            </a:r>
          </a:p>
        </p:txBody>
      </p:sp>
      <p:sp>
        <p:nvSpPr>
          <p:cNvPr id="4" name="Slide Number Placeholder 3">
            <a:extLst>
              <a:ext uri="{FF2B5EF4-FFF2-40B4-BE49-F238E27FC236}">
                <a16:creationId xmlns:a16="http://schemas.microsoft.com/office/drawing/2014/main" id="{3B05FE36-A8ED-49F1-A2BD-04FD9668B5F4}"/>
              </a:ext>
            </a:extLst>
          </p:cNvPr>
          <p:cNvSpPr>
            <a:spLocks noGrp="1"/>
          </p:cNvSpPr>
          <p:nvPr>
            <p:ph type="sldNum" sz="quarter" idx="12"/>
          </p:nvPr>
        </p:nvSpPr>
        <p:spPr/>
        <p:txBody>
          <a:bodyPr/>
          <a:lstStyle/>
          <a:p>
            <a:fld id="{DEE5BC03-7CE3-4FE3-BC0A-0ACCA8AC1F24}" type="slidenum">
              <a:rPr lang="en-US" smtClean="0"/>
              <a:pPr/>
              <a:t>34</a:t>
            </a:fld>
            <a:endParaRPr lang="en-US" dirty="0"/>
          </a:p>
        </p:txBody>
      </p:sp>
    </p:spTree>
    <p:extLst>
      <p:ext uri="{BB962C8B-B14F-4D97-AF65-F5344CB8AC3E}">
        <p14:creationId xmlns:p14="http://schemas.microsoft.com/office/powerpoint/2010/main" val="3844813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0F20-1F70-487A-BE68-8BD054FAF12F}"/>
              </a:ext>
            </a:extLst>
          </p:cNvPr>
          <p:cNvSpPr>
            <a:spLocks noGrp="1"/>
          </p:cNvSpPr>
          <p:nvPr>
            <p:ph type="title"/>
          </p:nvPr>
        </p:nvSpPr>
        <p:spPr/>
        <p:txBody>
          <a:bodyPr/>
          <a:lstStyle/>
          <a:p>
            <a:r>
              <a:rPr lang="en-US" dirty="0"/>
              <a:t>Helpful queries</a:t>
            </a:r>
          </a:p>
        </p:txBody>
      </p:sp>
      <p:sp>
        <p:nvSpPr>
          <p:cNvPr id="3" name="Content Placeholder 2">
            <a:extLst>
              <a:ext uri="{FF2B5EF4-FFF2-40B4-BE49-F238E27FC236}">
                <a16:creationId xmlns:a16="http://schemas.microsoft.com/office/drawing/2014/main" id="{E0D3B64B-2EEF-43A9-9749-BB77B134741C}"/>
              </a:ext>
            </a:extLst>
          </p:cNvPr>
          <p:cNvSpPr>
            <a:spLocks noGrp="1"/>
          </p:cNvSpPr>
          <p:nvPr>
            <p:ph idx="1"/>
          </p:nvPr>
        </p:nvSpPr>
        <p:spPr/>
        <p:txBody>
          <a:bodyPr/>
          <a:lstStyle/>
          <a:p>
            <a:r>
              <a:rPr lang="en-US" dirty="0">
                <a:hlinkClick r:id="rId2"/>
              </a:rPr>
              <a:t>https://www.sbctc.edu/resources/documents/colleges-staff/data-services/peoplesoft-ctclink/report-catalog.pdf</a:t>
            </a:r>
            <a:endParaRPr lang="en-US" dirty="0"/>
          </a:p>
          <a:p>
            <a:r>
              <a:rPr lang="en-US" dirty="0"/>
              <a:t>There are queries listed by pillar here with descriptions</a:t>
            </a:r>
          </a:p>
        </p:txBody>
      </p:sp>
      <p:sp>
        <p:nvSpPr>
          <p:cNvPr id="4" name="Slide Number Placeholder 3">
            <a:extLst>
              <a:ext uri="{FF2B5EF4-FFF2-40B4-BE49-F238E27FC236}">
                <a16:creationId xmlns:a16="http://schemas.microsoft.com/office/drawing/2014/main" id="{51CD108E-27E1-4756-A4A9-CC38609A6663}"/>
              </a:ext>
            </a:extLst>
          </p:cNvPr>
          <p:cNvSpPr>
            <a:spLocks noGrp="1"/>
          </p:cNvSpPr>
          <p:nvPr>
            <p:ph type="sldNum" sz="quarter" idx="12"/>
          </p:nvPr>
        </p:nvSpPr>
        <p:spPr/>
        <p:txBody>
          <a:bodyPr/>
          <a:lstStyle/>
          <a:p>
            <a:fld id="{DEE5BC03-7CE3-4FE3-BC0A-0ACCA8AC1F24}" type="slidenum">
              <a:rPr lang="en-US" smtClean="0"/>
              <a:pPr/>
              <a:t>35</a:t>
            </a:fld>
            <a:endParaRPr lang="en-US" dirty="0"/>
          </a:p>
        </p:txBody>
      </p:sp>
    </p:spTree>
    <p:extLst>
      <p:ext uri="{BB962C8B-B14F-4D97-AF65-F5344CB8AC3E}">
        <p14:creationId xmlns:p14="http://schemas.microsoft.com/office/powerpoint/2010/main" val="2190045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8C18-DC9B-4516-8528-24547B435A17}"/>
              </a:ext>
            </a:extLst>
          </p:cNvPr>
          <p:cNvSpPr>
            <a:spLocks noGrp="1"/>
          </p:cNvSpPr>
          <p:nvPr>
            <p:ph type="title"/>
          </p:nvPr>
        </p:nvSpPr>
        <p:spPr/>
        <p:txBody>
          <a:bodyPr/>
          <a:lstStyle/>
          <a:p>
            <a:r>
              <a:rPr lang="en-US" dirty="0"/>
              <a:t>Helpful Queries</a:t>
            </a:r>
          </a:p>
        </p:txBody>
      </p:sp>
      <p:pic>
        <p:nvPicPr>
          <p:cNvPr id="5" name="Content Placeholder 4">
            <a:extLst>
              <a:ext uri="{FF2B5EF4-FFF2-40B4-BE49-F238E27FC236}">
                <a16:creationId xmlns:a16="http://schemas.microsoft.com/office/drawing/2014/main" id="{B690FFF3-65FA-4005-B49D-3DFE06DAD10A}"/>
              </a:ext>
            </a:extLst>
          </p:cNvPr>
          <p:cNvPicPr>
            <a:picLocks noGrp="1" noChangeAspect="1"/>
          </p:cNvPicPr>
          <p:nvPr>
            <p:ph idx="1"/>
          </p:nvPr>
        </p:nvPicPr>
        <p:blipFill>
          <a:blip r:embed="rId2"/>
          <a:stretch>
            <a:fillRect/>
          </a:stretch>
        </p:blipFill>
        <p:spPr>
          <a:xfrm>
            <a:off x="729843" y="2122415"/>
            <a:ext cx="5176008" cy="4361511"/>
          </a:xfrm>
          <a:prstGeom prst="rect">
            <a:avLst/>
          </a:prstGeom>
        </p:spPr>
      </p:pic>
      <p:sp>
        <p:nvSpPr>
          <p:cNvPr id="4" name="Slide Number Placeholder 3">
            <a:extLst>
              <a:ext uri="{FF2B5EF4-FFF2-40B4-BE49-F238E27FC236}">
                <a16:creationId xmlns:a16="http://schemas.microsoft.com/office/drawing/2014/main" id="{1CF2FDCF-E245-4880-B8AA-5CD0B38F5903}"/>
              </a:ext>
            </a:extLst>
          </p:cNvPr>
          <p:cNvSpPr>
            <a:spLocks noGrp="1"/>
          </p:cNvSpPr>
          <p:nvPr>
            <p:ph type="sldNum" sz="quarter" idx="12"/>
          </p:nvPr>
        </p:nvSpPr>
        <p:spPr/>
        <p:txBody>
          <a:bodyPr/>
          <a:lstStyle/>
          <a:p>
            <a:fld id="{DEE5BC03-7CE3-4FE3-BC0A-0ACCA8AC1F24}" type="slidenum">
              <a:rPr lang="en-US" smtClean="0"/>
              <a:pPr/>
              <a:t>36</a:t>
            </a:fld>
            <a:endParaRPr lang="en-US" dirty="0"/>
          </a:p>
        </p:txBody>
      </p:sp>
    </p:spTree>
    <p:extLst>
      <p:ext uri="{BB962C8B-B14F-4D97-AF65-F5344CB8AC3E}">
        <p14:creationId xmlns:p14="http://schemas.microsoft.com/office/powerpoint/2010/main" val="1468796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6259-7F08-4367-8D53-7D01B92F650D}"/>
              </a:ext>
            </a:extLst>
          </p:cNvPr>
          <p:cNvSpPr>
            <a:spLocks noGrp="1"/>
          </p:cNvSpPr>
          <p:nvPr>
            <p:ph type="title"/>
          </p:nvPr>
        </p:nvSpPr>
        <p:spPr/>
        <p:txBody>
          <a:bodyPr/>
          <a:lstStyle/>
          <a:p>
            <a:r>
              <a:rPr lang="en-US" dirty="0"/>
              <a:t>Helpful queries</a:t>
            </a:r>
          </a:p>
        </p:txBody>
      </p:sp>
      <p:pic>
        <p:nvPicPr>
          <p:cNvPr id="5" name="Content Placeholder 4">
            <a:extLst>
              <a:ext uri="{FF2B5EF4-FFF2-40B4-BE49-F238E27FC236}">
                <a16:creationId xmlns:a16="http://schemas.microsoft.com/office/drawing/2014/main" id="{AD87DC15-88C6-4AD0-AD52-ABAB3DD725B4}"/>
              </a:ext>
            </a:extLst>
          </p:cNvPr>
          <p:cNvPicPr>
            <a:picLocks noGrp="1" noChangeAspect="1"/>
          </p:cNvPicPr>
          <p:nvPr>
            <p:ph idx="1"/>
          </p:nvPr>
        </p:nvPicPr>
        <p:blipFill>
          <a:blip r:embed="rId2"/>
          <a:stretch>
            <a:fillRect/>
          </a:stretch>
        </p:blipFill>
        <p:spPr>
          <a:xfrm>
            <a:off x="648527" y="2347006"/>
            <a:ext cx="5076831" cy="3307174"/>
          </a:xfrm>
          <a:prstGeom prst="rect">
            <a:avLst/>
          </a:prstGeom>
        </p:spPr>
      </p:pic>
      <p:sp>
        <p:nvSpPr>
          <p:cNvPr id="4" name="Slide Number Placeholder 3">
            <a:extLst>
              <a:ext uri="{FF2B5EF4-FFF2-40B4-BE49-F238E27FC236}">
                <a16:creationId xmlns:a16="http://schemas.microsoft.com/office/drawing/2014/main" id="{81578429-95C7-4AC9-925B-16F2467CFF3A}"/>
              </a:ext>
            </a:extLst>
          </p:cNvPr>
          <p:cNvSpPr>
            <a:spLocks noGrp="1"/>
          </p:cNvSpPr>
          <p:nvPr>
            <p:ph type="sldNum" sz="quarter" idx="12"/>
          </p:nvPr>
        </p:nvSpPr>
        <p:spPr/>
        <p:txBody>
          <a:bodyPr/>
          <a:lstStyle/>
          <a:p>
            <a:fld id="{DEE5BC03-7CE3-4FE3-BC0A-0ACCA8AC1F24}" type="slidenum">
              <a:rPr lang="en-US" smtClean="0"/>
              <a:pPr/>
              <a:t>37</a:t>
            </a:fld>
            <a:endParaRPr lang="en-US" dirty="0"/>
          </a:p>
        </p:txBody>
      </p:sp>
      <p:pic>
        <p:nvPicPr>
          <p:cNvPr id="6" name="Picture 5">
            <a:extLst>
              <a:ext uri="{FF2B5EF4-FFF2-40B4-BE49-F238E27FC236}">
                <a16:creationId xmlns:a16="http://schemas.microsoft.com/office/drawing/2014/main" id="{05C62877-4E1E-49DB-80FD-BDABC0ED4912}"/>
              </a:ext>
            </a:extLst>
          </p:cNvPr>
          <p:cNvPicPr>
            <a:picLocks noChangeAspect="1"/>
          </p:cNvPicPr>
          <p:nvPr/>
        </p:nvPicPr>
        <p:blipFill>
          <a:blip r:embed="rId3"/>
          <a:stretch>
            <a:fillRect/>
          </a:stretch>
        </p:blipFill>
        <p:spPr>
          <a:xfrm>
            <a:off x="648527" y="5654180"/>
            <a:ext cx="5076831" cy="696336"/>
          </a:xfrm>
          <a:prstGeom prst="rect">
            <a:avLst/>
          </a:prstGeom>
        </p:spPr>
      </p:pic>
    </p:spTree>
    <p:extLst>
      <p:ext uri="{BB962C8B-B14F-4D97-AF65-F5344CB8AC3E}">
        <p14:creationId xmlns:p14="http://schemas.microsoft.com/office/powerpoint/2010/main" val="3895059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26AD-91EA-4C3A-8D00-84D27AF25BB4}"/>
              </a:ext>
            </a:extLst>
          </p:cNvPr>
          <p:cNvSpPr>
            <a:spLocks noGrp="1"/>
          </p:cNvSpPr>
          <p:nvPr>
            <p:ph type="title"/>
          </p:nvPr>
        </p:nvSpPr>
        <p:spPr/>
        <p:txBody>
          <a:bodyPr/>
          <a:lstStyle/>
          <a:p>
            <a:r>
              <a:rPr lang="en-US" dirty="0"/>
              <a:t>Helpful queries</a:t>
            </a:r>
          </a:p>
        </p:txBody>
      </p:sp>
      <p:pic>
        <p:nvPicPr>
          <p:cNvPr id="5" name="Content Placeholder 4">
            <a:extLst>
              <a:ext uri="{FF2B5EF4-FFF2-40B4-BE49-F238E27FC236}">
                <a16:creationId xmlns:a16="http://schemas.microsoft.com/office/drawing/2014/main" id="{7ECEA922-ED58-46CA-B511-2A1BB51A14EE}"/>
              </a:ext>
            </a:extLst>
          </p:cNvPr>
          <p:cNvPicPr>
            <a:picLocks noGrp="1" noChangeAspect="1"/>
          </p:cNvPicPr>
          <p:nvPr>
            <p:ph idx="1"/>
          </p:nvPr>
        </p:nvPicPr>
        <p:blipFill>
          <a:blip r:embed="rId2"/>
          <a:stretch>
            <a:fillRect/>
          </a:stretch>
        </p:blipFill>
        <p:spPr>
          <a:xfrm>
            <a:off x="536574" y="2273417"/>
            <a:ext cx="6501789" cy="2237578"/>
          </a:xfrm>
          <a:prstGeom prst="rect">
            <a:avLst/>
          </a:prstGeom>
        </p:spPr>
      </p:pic>
      <p:sp>
        <p:nvSpPr>
          <p:cNvPr id="4" name="Slide Number Placeholder 3">
            <a:extLst>
              <a:ext uri="{FF2B5EF4-FFF2-40B4-BE49-F238E27FC236}">
                <a16:creationId xmlns:a16="http://schemas.microsoft.com/office/drawing/2014/main" id="{4E101331-44F3-4F95-8235-E4F76712B7EE}"/>
              </a:ext>
            </a:extLst>
          </p:cNvPr>
          <p:cNvSpPr>
            <a:spLocks noGrp="1"/>
          </p:cNvSpPr>
          <p:nvPr>
            <p:ph type="sldNum" sz="quarter" idx="12"/>
          </p:nvPr>
        </p:nvSpPr>
        <p:spPr/>
        <p:txBody>
          <a:bodyPr/>
          <a:lstStyle/>
          <a:p>
            <a:fld id="{DEE5BC03-7CE3-4FE3-BC0A-0ACCA8AC1F24}" type="slidenum">
              <a:rPr lang="en-US" smtClean="0"/>
              <a:pPr/>
              <a:t>38</a:t>
            </a:fld>
            <a:endParaRPr lang="en-US" dirty="0"/>
          </a:p>
        </p:txBody>
      </p:sp>
      <p:pic>
        <p:nvPicPr>
          <p:cNvPr id="6" name="Picture 5">
            <a:extLst>
              <a:ext uri="{FF2B5EF4-FFF2-40B4-BE49-F238E27FC236}">
                <a16:creationId xmlns:a16="http://schemas.microsoft.com/office/drawing/2014/main" id="{BE445B32-34B9-49C3-9AA0-0F66D2E31B43}"/>
              </a:ext>
            </a:extLst>
          </p:cNvPr>
          <p:cNvPicPr>
            <a:picLocks noChangeAspect="1"/>
          </p:cNvPicPr>
          <p:nvPr/>
        </p:nvPicPr>
        <p:blipFill>
          <a:blip r:embed="rId3"/>
          <a:stretch>
            <a:fillRect/>
          </a:stretch>
        </p:blipFill>
        <p:spPr>
          <a:xfrm>
            <a:off x="536575" y="4510995"/>
            <a:ext cx="6501789" cy="797070"/>
          </a:xfrm>
          <a:prstGeom prst="rect">
            <a:avLst/>
          </a:prstGeom>
        </p:spPr>
      </p:pic>
    </p:spTree>
    <p:extLst>
      <p:ext uri="{BB962C8B-B14F-4D97-AF65-F5344CB8AC3E}">
        <p14:creationId xmlns:p14="http://schemas.microsoft.com/office/powerpoint/2010/main" val="1821626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73C6-E05A-4C0B-8DE7-A15B40077EB3}"/>
              </a:ext>
            </a:extLst>
          </p:cNvPr>
          <p:cNvSpPr>
            <a:spLocks noGrp="1"/>
          </p:cNvSpPr>
          <p:nvPr>
            <p:ph type="title"/>
          </p:nvPr>
        </p:nvSpPr>
        <p:spPr/>
        <p:txBody>
          <a:bodyPr/>
          <a:lstStyle/>
          <a:p>
            <a:r>
              <a:rPr lang="en-US" dirty="0"/>
              <a:t>Helpful queries</a:t>
            </a:r>
          </a:p>
        </p:txBody>
      </p:sp>
      <p:pic>
        <p:nvPicPr>
          <p:cNvPr id="5" name="Content Placeholder 4">
            <a:extLst>
              <a:ext uri="{FF2B5EF4-FFF2-40B4-BE49-F238E27FC236}">
                <a16:creationId xmlns:a16="http://schemas.microsoft.com/office/drawing/2014/main" id="{B93707CB-109A-4890-A905-23F3B031C8D0}"/>
              </a:ext>
            </a:extLst>
          </p:cNvPr>
          <p:cNvPicPr>
            <a:picLocks noGrp="1" noChangeAspect="1"/>
          </p:cNvPicPr>
          <p:nvPr>
            <p:ph idx="1"/>
          </p:nvPr>
        </p:nvPicPr>
        <p:blipFill>
          <a:blip r:embed="rId2"/>
          <a:stretch>
            <a:fillRect/>
          </a:stretch>
        </p:blipFill>
        <p:spPr>
          <a:xfrm>
            <a:off x="615074" y="2347006"/>
            <a:ext cx="4304837" cy="3757612"/>
          </a:xfrm>
          <a:prstGeom prst="rect">
            <a:avLst/>
          </a:prstGeom>
        </p:spPr>
      </p:pic>
      <p:sp>
        <p:nvSpPr>
          <p:cNvPr id="4" name="Slide Number Placeholder 3">
            <a:extLst>
              <a:ext uri="{FF2B5EF4-FFF2-40B4-BE49-F238E27FC236}">
                <a16:creationId xmlns:a16="http://schemas.microsoft.com/office/drawing/2014/main" id="{E58D7B90-543D-436C-9D88-CDC7323F97E5}"/>
              </a:ext>
            </a:extLst>
          </p:cNvPr>
          <p:cNvSpPr>
            <a:spLocks noGrp="1"/>
          </p:cNvSpPr>
          <p:nvPr>
            <p:ph type="sldNum" sz="quarter" idx="12"/>
          </p:nvPr>
        </p:nvSpPr>
        <p:spPr/>
        <p:txBody>
          <a:bodyPr/>
          <a:lstStyle/>
          <a:p>
            <a:fld id="{DEE5BC03-7CE3-4FE3-BC0A-0ACCA8AC1F24}" type="slidenum">
              <a:rPr lang="en-US" smtClean="0"/>
              <a:pPr/>
              <a:t>39</a:t>
            </a:fld>
            <a:endParaRPr lang="en-US" dirty="0"/>
          </a:p>
        </p:txBody>
      </p:sp>
    </p:spTree>
    <p:extLst>
      <p:ext uri="{BB962C8B-B14F-4D97-AF65-F5344CB8AC3E}">
        <p14:creationId xmlns:p14="http://schemas.microsoft.com/office/powerpoint/2010/main" val="305460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23EF-37A6-42EF-B26B-3F2C58F7C061}"/>
              </a:ext>
            </a:extLst>
          </p:cNvPr>
          <p:cNvSpPr>
            <a:spLocks noGrp="1"/>
          </p:cNvSpPr>
          <p:nvPr>
            <p:ph type="title"/>
          </p:nvPr>
        </p:nvSpPr>
        <p:spPr/>
        <p:txBody>
          <a:bodyPr/>
          <a:lstStyle/>
          <a:p>
            <a:r>
              <a:rPr lang="en-US" dirty="0"/>
              <a:t>What is Security</a:t>
            </a:r>
          </a:p>
        </p:txBody>
      </p:sp>
      <p:sp>
        <p:nvSpPr>
          <p:cNvPr id="3" name="Content Placeholder 2">
            <a:extLst>
              <a:ext uri="{FF2B5EF4-FFF2-40B4-BE49-F238E27FC236}">
                <a16:creationId xmlns:a16="http://schemas.microsoft.com/office/drawing/2014/main" id="{9C0178B9-38DB-477C-9001-6422241BD972}"/>
              </a:ext>
            </a:extLst>
          </p:cNvPr>
          <p:cNvSpPr>
            <a:spLocks noGrp="1"/>
          </p:cNvSpPr>
          <p:nvPr>
            <p:ph idx="1"/>
          </p:nvPr>
        </p:nvSpPr>
        <p:spPr/>
        <p:txBody>
          <a:bodyPr/>
          <a:lstStyle/>
          <a:p>
            <a:r>
              <a:rPr lang="en-US" dirty="0"/>
              <a:t>Security roles should be business process based</a:t>
            </a:r>
          </a:p>
          <a:p>
            <a:pPr lvl="1"/>
            <a:r>
              <a:rPr lang="en-US" dirty="0"/>
              <a:t>Navigator &gt; Curriculum Management &gt; Course Catalog &gt; Course Catalog</a:t>
            </a:r>
          </a:p>
          <a:p>
            <a:pPr lvl="1"/>
            <a:r>
              <a:rPr lang="en-US" dirty="0"/>
              <a:t>Roles should contain the access needed to perform the business process</a:t>
            </a:r>
          </a:p>
          <a:p>
            <a:pPr lvl="1"/>
            <a:r>
              <a:rPr lang="en-US" dirty="0"/>
              <a:t>Sometimes they are bundled with several business processes that should be performed by the same type of individual</a:t>
            </a:r>
          </a:p>
          <a:p>
            <a:pPr lvl="1"/>
            <a:r>
              <a:rPr lang="en-US" b="1" dirty="0"/>
              <a:t>Roles Should not be built based on Job Titles</a:t>
            </a:r>
          </a:p>
        </p:txBody>
      </p:sp>
      <p:sp>
        <p:nvSpPr>
          <p:cNvPr id="4" name="Slide Number Placeholder 3">
            <a:extLst>
              <a:ext uri="{FF2B5EF4-FFF2-40B4-BE49-F238E27FC236}">
                <a16:creationId xmlns:a16="http://schemas.microsoft.com/office/drawing/2014/main" id="{EA212E63-63C1-4651-BAFE-1A57D17E2562}"/>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1965535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2333B-1A5B-4EF4-9F1F-FD173D9FB98A}"/>
              </a:ext>
            </a:extLst>
          </p:cNvPr>
          <p:cNvSpPr>
            <a:spLocks noGrp="1"/>
          </p:cNvSpPr>
          <p:nvPr>
            <p:ph idx="1"/>
          </p:nvPr>
        </p:nvSpPr>
        <p:spPr>
          <a:xfrm>
            <a:off x="536860" y="2650921"/>
            <a:ext cx="8336975" cy="3521280"/>
          </a:xfrm>
        </p:spPr>
        <p:txBody>
          <a:bodyPr/>
          <a:lstStyle/>
          <a:p>
            <a:pPr marL="0" indent="0" algn="ctr">
              <a:buNone/>
            </a:pPr>
            <a:r>
              <a:rPr lang="en-US" sz="4000" dirty="0"/>
              <a:t>DEMO OF QUERIES</a:t>
            </a:r>
          </a:p>
        </p:txBody>
      </p:sp>
      <p:sp>
        <p:nvSpPr>
          <p:cNvPr id="4" name="Slide Number Placeholder 3">
            <a:extLst>
              <a:ext uri="{FF2B5EF4-FFF2-40B4-BE49-F238E27FC236}">
                <a16:creationId xmlns:a16="http://schemas.microsoft.com/office/drawing/2014/main" id="{BD47BA02-87ED-43AD-8C97-9AF9F3509786}"/>
              </a:ext>
            </a:extLst>
          </p:cNvPr>
          <p:cNvSpPr>
            <a:spLocks noGrp="1"/>
          </p:cNvSpPr>
          <p:nvPr>
            <p:ph type="sldNum" sz="quarter" idx="12"/>
          </p:nvPr>
        </p:nvSpPr>
        <p:spPr/>
        <p:txBody>
          <a:bodyPr/>
          <a:lstStyle/>
          <a:p>
            <a:fld id="{DEE5BC03-7CE3-4FE3-BC0A-0ACCA8AC1F24}" type="slidenum">
              <a:rPr lang="en-US" smtClean="0"/>
              <a:pPr/>
              <a:t>40</a:t>
            </a:fld>
            <a:endParaRPr lang="en-US" dirty="0"/>
          </a:p>
        </p:txBody>
      </p:sp>
    </p:spTree>
    <p:extLst>
      <p:ext uri="{BB962C8B-B14F-4D97-AF65-F5344CB8AC3E}">
        <p14:creationId xmlns:p14="http://schemas.microsoft.com/office/powerpoint/2010/main" val="1907264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feedback</a:t>
            </a:r>
          </a:p>
        </p:txBody>
      </p:sp>
      <p:sp>
        <p:nvSpPr>
          <p:cNvPr id="3" name="Text Placeholder 2"/>
          <p:cNvSpPr>
            <a:spLocks noGrp="1"/>
          </p:cNvSpPr>
          <p:nvPr>
            <p:ph type="body" sz="quarter" idx="10"/>
          </p:nvPr>
        </p:nvSpPr>
        <p:spPr/>
        <p:txBody>
          <a:bodyPr/>
          <a:lstStyle/>
          <a:p>
            <a:r>
              <a:rPr lang="en-US" dirty="0"/>
              <a:t>Questions?</a:t>
            </a:r>
          </a:p>
          <a:p>
            <a:r>
              <a:rPr lang="en-US" dirty="0"/>
              <a:t>Feedback?</a:t>
            </a:r>
          </a:p>
          <a:p>
            <a:r>
              <a:rPr lang="en-US" dirty="0"/>
              <a:t>Any Parking Lot issues</a:t>
            </a:r>
          </a:p>
          <a:p>
            <a:endParaRPr lang="en-US" dirty="0"/>
          </a:p>
          <a:p>
            <a:pPr marL="0" indent="0">
              <a:buNone/>
            </a:pPr>
            <a:r>
              <a:rPr lang="en-US" dirty="0"/>
              <a:t>THANK YOU FOR ATTENDING</a:t>
            </a:r>
          </a:p>
        </p:txBody>
      </p:sp>
    </p:spTree>
    <p:extLst>
      <p:ext uri="{BB962C8B-B14F-4D97-AF65-F5344CB8AC3E}">
        <p14:creationId xmlns:p14="http://schemas.microsoft.com/office/powerpoint/2010/main" val="418828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9" y="1412991"/>
            <a:ext cx="8336975" cy="797070"/>
          </a:xfrm>
        </p:spPr>
        <p:txBody>
          <a:bodyPr/>
          <a:lstStyle/>
          <a:p>
            <a:r>
              <a:rPr lang="en-US" dirty="0"/>
              <a:t>What is Security</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975169"/>
            <a:ext cx="8336975" cy="4306320"/>
          </a:xfrm>
        </p:spPr>
        <p:txBody>
          <a:bodyPr/>
          <a:lstStyle/>
          <a:p>
            <a:r>
              <a:rPr lang="en-US" dirty="0"/>
              <a:t>Security is a way of protecting PII data</a:t>
            </a:r>
          </a:p>
          <a:p>
            <a:pPr lvl="1"/>
            <a:r>
              <a:rPr lang="en-US" dirty="0"/>
              <a:t>Personally Identifiable Information</a:t>
            </a:r>
          </a:p>
          <a:p>
            <a:r>
              <a:rPr lang="en-US" dirty="0"/>
              <a:t>Campus Solutions uses Masking via the primary/row permission list on each user profile</a:t>
            </a:r>
          </a:p>
          <a:p>
            <a:pPr lvl="1"/>
            <a:r>
              <a:rPr lang="en-US" dirty="0"/>
              <a:t>Looking at implementing new controls for masking soon!</a:t>
            </a:r>
          </a:p>
          <a:p>
            <a:r>
              <a:rPr lang="en-US" dirty="0"/>
              <a:t>Users should have the least amount of security possible to do their jobs</a:t>
            </a:r>
          </a:p>
          <a:p>
            <a:r>
              <a:rPr lang="en-US" dirty="0"/>
              <a:t>Security should be audited regularly</a:t>
            </a:r>
          </a:p>
          <a:p>
            <a:pPr lvl="1"/>
            <a:r>
              <a:rPr lang="en-US" dirty="0"/>
              <a:t>Offboarding</a:t>
            </a:r>
          </a:p>
          <a:p>
            <a:pPr lvl="1"/>
            <a:r>
              <a:rPr lang="en-US" dirty="0"/>
              <a:t>Job Changes</a:t>
            </a:r>
          </a:p>
          <a:p>
            <a:pPr lvl="1"/>
            <a:r>
              <a:rPr lang="en-US" dirty="0"/>
              <a:t>Segregation of Duties</a:t>
            </a:r>
          </a:p>
          <a:p>
            <a:pPr marL="457200" lvl="1" indent="0">
              <a:buNone/>
            </a:pPr>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102962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CB9E-E189-471A-8CC2-54FEEC34FE30}"/>
              </a:ext>
            </a:extLst>
          </p:cNvPr>
          <p:cNvSpPr>
            <a:spLocks noGrp="1"/>
          </p:cNvSpPr>
          <p:nvPr>
            <p:ph type="title"/>
          </p:nvPr>
        </p:nvSpPr>
        <p:spPr/>
        <p:txBody>
          <a:bodyPr/>
          <a:lstStyle/>
          <a:p>
            <a:r>
              <a:rPr lang="en-US" dirty="0"/>
              <a:t>What does ZC/ZZ/ZD Mean</a:t>
            </a:r>
            <a:br>
              <a:rPr lang="en-US" dirty="0"/>
            </a:br>
            <a:endParaRPr lang="en-US" dirty="0"/>
          </a:p>
        </p:txBody>
      </p:sp>
      <p:sp>
        <p:nvSpPr>
          <p:cNvPr id="3" name="Content Placeholder 2">
            <a:extLst>
              <a:ext uri="{FF2B5EF4-FFF2-40B4-BE49-F238E27FC236}">
                <a16:creationId xmlns:a16="http://schemas.microsoft.com/office/drawing/2014/main" id="{DC478366-27DD-4161-98E3-4EC81D3B23B7}"/>
              </a:ext>
            </a:extLst>
          </p:cNvPr>
          <p:cNvSpPr>
            <a:spLocks noGrp="1"/>
          </p:cNvSpPr>
          <p:nvPr>
            <p:ph idx="1"/>
          </p:nvPr>
        </p:nvSpPr>
        <p:spPr/>
        <p:txBody>
          <a:bodyPr/>
          <a:lstStyle/>
          <a:p>
            <a:r>
              <a:rPr lang="en-US" dirty="0"/>
              <a:t>Latest Role Re-Design implemented Roles/Permission Lists that begin with ZC/ZZ/ZD</a:t>
            </a:r>
          </a:p>
          <a:p>
            <a:pPr lvl="1"/>
            <a:r>
              <a:rPr lang="en-US" dirty="0"/>
              <a:t>ZC roles contain Correct History Access and should be limited to higher level users that understand downstream impacts</a:t>
            </a:r>
          </a:p>
          <a:p>
            <a:pPr lvl="1"/>
            <a:r>
              <a:rPr lang="en-US" dirty="0"/>
              <a:t>ZZ roles grant update access to pages and processes without correct history (Not sure why ZZ – Maybe </a:t>
            </a:r>
            <a:r>
              <a:rPr lang="en-US" dirty="0" err="1"/>
              <a:t>zupdate</a:t>
            </a:r>
            <a:r>
              <a:rPr lang="en-US" dirty="0"/>
              <a:t>? </a:t>
            </a:r>
            <a:r>
              <a:rPr lang="en-US" dirty="0">
                <a:sym typeface="Wingdings" panose="05000000000000000000" pitchFamily="2" charset="2"/>
              </a:rPr>
              <a:t> )</a:t>
            </a:r>
            <a:endParaRPr lang="en-US" dirty="0"/>
          </a:p>
          <a:p>
            <a:pPr lvl="1"/>
            <a:r>
              <a:rPr lang="en-US" dirty="0"/>
              <a:t>ZD roles are read only/inquiry roles that do not allow any updates</a:t>
            </a:r>
          </a:p>
          <a:p>
            <a:pPr lvl="3"/>
            <a:endParaRPr lang="en-US" dirty="0"/>
          </a:p>
        </p:txBody>
      </p:sp>
      <p:sp>
        <p:nvSpPr>
          <p:cNvPr id="4" name="Slide Number Placeholder 3">
            <a:extLst>
              <a:ext uri="{FF2B5EF4-FFF2-40B4-BE49-F238E27FC236}">
                <a16:creationId xmlns:a16="http://schemas.microsoft.com/office/drawing/2014/main" id="{5D496771-8C1A-4052-ADBC-B407D3955BA9}"/>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251332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B8D-6923-4929-BC53-FD05929F44D7}"/>
              </a:ext>
            </a:extLst>
          </p:cNvPr>
          <p:cNvSpPr>
            <a:spLocks noGrp="1"/>
          </p:cNvSpPr>
          <p:nvPr>
            <p:ph type="title"/>
          </p:nvPr>
        </p:nvSpPr>
        <p:spPr/>
        <p:txBody>
          <a:bodyPr/>
          <a:lstStyle/>
          <a:p>
            <a:r>
              <a:rPr lang="en-US" dirty="0" err="1"/>
              <a:t>Sacr</a:t>
            </a:r>
            <a:r>
              <a:rPr lang="en-US" dirty="0"/>
              <a:t> security</a:t>
            </a:r>
          </a:p>
        </p:txBody>
      </p:sp>
      <p:sp>
        <p:nvSpPr>
          <p:cNvPr id="3" name="Content Placeholder 2">
            <a:extLst>
              <a:ext uri="{FF2B5EF4-FFF2-40B4-BE49-F238E27FC236}">
                <a16:creationId xmlns:a16="http://schemas.microsoft.com/office/drawing/2014/main" id="{81F24B0F-14B7-42F6-A9CE-C63FB2551043}"/>
              </a:ext>
            </a:extLst>
          </p:cNvPr>
          <p:cNvSpPr>
            <a:spLocks noGrp="1"/>
          </p:cNvSpPr>
          <p:nvPr>
            <p:ph idx="1"/>
          </p:nvPr>
        </p:nvSpPr>
        <p:spPr>
          <a:xfrm>
            <a:off x="536860" y="2415155"/>
            <a:ext cx="8336975" cy="3129968"/>
          </a:xfrm>
        </p:spPr>
        <p:txBody>
          <a:bodyPr/>
          <a:lstStyle/>
          <a:p>
            <a:r>
              <a:rPr lang="en-US" dirty="0"/>
              <a:t>In ctcLink component security is used to restrict access to student data for specific User IDs by institution, campus, career, program, and plan.</a:t>
            </a:r>
          </a:p>
          <a:p>
            <a:r>
              <a:rPr lang="en-US" dirty="0"/>
              <a:t>SACR Security is a secondary type level of security</a:t>
            </a:r>
          </a:p>
          <a:p>
            <a:pPr lvl="1"/>
            <a:r>
              <a:rPr lang="en-US" dirty="0"/>
              <a:t>This security doesn’t necessarily grant page access</a:t>
            </a:r>
          </a:p>
          <a:p>
            <a:pPr lvl="1"/>
            <a:r>
              <a:rPr lang="en-US" dirty="0"/>
              <a:t>This security is more like what action you can take once you get to the page and what data you can see based on your institution</a:t>
            </a:r>
          </a:p>
          <a:p>
            <a:endParaRPr lang="en-US" dirty="0"/>
          </a:p>
        </p:txBody>
      </p:sp>
      <p:sp>
        <p:nvSpPr>
          <p:cNvPr id="4" name="Slide Number Placeholder 3">
            <a:extLst>
              <a:ext uri="{FF2B5EF4-FFF2-40B4-BE49-F238E27FC236}">
                <a16:creationId xmlns:a16="http://schemas.microsoft.com/office/drawing/2014/main" id="{4AEE4084-E751-48F1-873A-5FB4930AC7D9}"/>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Tree>
    <p:extLst>
      <p:ext uri="{BB962C8B-B14F-4D97-AF65-F5344CB8AC3E}">
        <p14:creationId xmlns:p14="http://schemas.microsoft.com/office/powerpoint/2010/main" val="191674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B8D-6923-4929-BC53-FD05929F44D7}"/>
              </a:ext>
            </a:extLst>
          </p:cNvPr>
          <p:cNvSpPr>
            <a:spLocks noGrp="1"/>
          </p:cNvSpPr>
          <p:nvPr>
            <p:ph type="title"/>
          </p:nvPr>
        </p:nvSpPr>
        <p:spPr/>
        <p:txBody>
          <a:bodyPr/>
          <a:lstStyle/>
          <a:p>
            <a:r>
              <a:rPr lang="en-US" dirty="0" err="1"/>
              <a:t>Sacr</a:t>
            </a:r>
            <a:r>
              <a:rPr lang="en-US" dirty="0"/>
              <a:t> security</a:t>
            </a:r>
          </a:p>
        </p:txBody>
      </p:sp>
      <p:sp>
        <p:nvSpPr>
          <p:cNvPr id="3" name="Content Placeholder 2">
            <a:extLst>
              <a:ext uri="{FF2B5EF4-FFF2-40B4-BE49-F238E27FC236}">
                <a16:creationId xmlns:a16="http://schemas.microsoft.com/office/drawing/2014/main" id="{81F24B0F-14B7-42F6-A9CE-C63FB2551043}"/>
              </a:ext>
            </a:extLst>
          </p:cNvPr>
          <p:cNvSpPr>
            <a:spLocks noGrp="1"/>
          </p:cNvSpPr>
          <p:nvPr>
            <p:ph idx="1"/>
          </p:nvPr>
        </p:nvSpPr>
        <p:spPr>
          <a:xfrm>
            <a:off x="536860" y="2415155"/>
            <a:ext cx="8336975" cy="3129968"/>
          </a:xfrm>
        </p:spPr>
        <p:txBody>
          <a:bodyPr/>
          <a:lstStyle/>
          <a:p>
            <a:r>
              <a:rPr lang="en-US" dirty="0"/>
              <a:t>All administrative system users with 'Z' security roles in the Campus Solution pillar will require this basic SACR Security setup to define their institution, set their campus(es), careers (undergraduate/continuing education) and academic organizations they need access to in order for page/components in the CS to properly function.</a:t>
            </a:r>
          </a:p>
        </p:txBody>
      </p:sp>
      <p:sp>
        <p:nvSpPr>
          <p:cNvPr id="4" name="Slide Number Placeholder 3">
            <a:extLst>
              <a:ext uri="{FF2B5EF4-FFF2-40B4-BE49-F238E27FC236}">
                <a16:creationId xmlns:a16="http://schemas.microsoft.com/office/drawing/2014/main" id="{4AEE4084-E751-48F1-873A-5FB4930AC7D9}"/>
              </a:ext>
            </a:extLst>
          </p:cNvPr>
          <p:cNvSpPr>
            <a:spLocks noGrp="1"/>
          </p:cNvSpPr>
          <p:nvPr>
            <p:ph type="sldNum" sz="quarter" idx="12"/>
          </p:nvPr>
        </p:nvSpPr>
        <p:spPr/>
        <p:txBody>
          <a:bodyPr/>
          <a:lstStyle/>
          <a:p>
            <a:fld id="{DEE5BC03-7CE3-4FE3-BC0A-0ACCA8AC1F24}" type="slidenum">
              <a:rPr lang="en-US" smtClean="0"/>
              <a:pPr/>
              <a:t>8</a:t>
            </a:fld>
            <a:endParaRPr lang="en-US" dirty="0"/>
          </a:p>
        </p:txBody>
      </p:sp>
      <p:pic>
        <p:nvPicPr>
          <p:cNvPr id="5" name="Picture 4">
            <a:extLst>
              <a:ext uri="{FF2B5EF4-FFF2-40B4-BE49-F238E27FC236}">
                <a16:creationId xmlns:a16="http://schemas.microsoft.com/office/drawing/2014/main" id="{5D0CBC7C-B7E7-4E8D-BA40-E19E0920CBAE}"/>
              </a:ext>
            </a:extLst>
          </p:cNvPr>
          <p:cNvPicPr>
            <a:picLocks noChangeAspect="1"/>
          </p:cNvPicPr>
          <p:nvPr/>
        </p:nvPicPr>
        <p:blipFill>
          <a:blip r:embed="rId2"/>
          <a:stretch>
            <a:fillRect/>
          </a:stretch>
        </p:blipFill>
        <p:spPr>
          <a:xfrm>
            <a:off x="5132140" y="5099151"/>
            <a:ext cx="2705100" cy="1323975"/>
          </a:xfrm>
          <a:prstGeom prst="rect">
            <a:avLst/>
          </a:prstGeom>
        </p:spPr>
      </p:pic>
    </p:spTree>
    <p:extLst>
      <p:ext uri="{BB962C8B-B14F-4D97-AF65-F5344CB8AC3E}">
        <p14:creationId xmlns:p14="http://schemas.microsoft.com/office/powerpoint/2010/main" val="287128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DF06-7DCF-404F-9A1C-EDFE11592948}"/>
              </a:ext>
            </a:extLst>
          </p:cNvPr>
          <p:cNvSpPr>
            <a:spLocks noGrp="1"/>
          </p:cNvSpPr>
          <p:nvPr>
            <p:ph type="title"/>
          </p:nvPr>
        </p:nvSpPr>
        <p:spPr/>
        <p:txBody>
          <a:bodyPr/>
          <a:lstStyle/>
          <a:p>
            <a:r>
              <a:rPr lang="en-US" dirty="0" err="1"/>
              <a:t>Sacr</a:t>
            </a:r>
            <a:r>
              <a:rPr lang="en-US" dirty="0"/>
              <a:t> security</a:t>
            </a:r>
          </a:p>
        </p:txBody>
      </p:sp>
      <p:sp>
        <p:nvSpPr>
          <p:cNvPr id="3" name="Content Placeholder 2">
            <a:extLst>
              <a:ext uri="{FF2B5EF4-FFF2-40B4-BE49-F238E27FC236}">
                <a16:creationId xmlns:a16="http://schemas.microsoft.com/office/drawing/2014/main" id="{3D9C843B-5386-4DDD-8733-D04617E9B437}"/>
              </a:ext>
            </a:extLst>
          </p:cNvPr>
          <p:cNvSpPr>
            <a:spLocks noGrp="1"/>
          </p:cNvSpPr>
          <p:nvPr>
            <p:ph idx="1"/>
          </p:nvPr>
        </p:nvSpPr>
        <p:spPr>
          <a:xfrm>
            <a:off x="536860" y="2415155"/>
            <a:ext cx="3968027" cy="3757046"/>
          </a:xfrm>
        </p:spPr>
        <p:txBody>
          <a:bodyPr/>
          <a:lstStyle/>
          <a:p>
            <a:r>
              <a:rPr lang="en-US" dirty="0"/>
              <a:t>Academic Institution</a:t>
            </a:r>
          </a:p>
          <a:p>
            <a:pPr lvl="1"/>
            <a:r>
              <a:rPr lang="en-US" dirty="0"/>
              <a:t>Ties User to one/more Institution</a:t>
            </a:r>
          </a:p>
          <a:p>
            <a:pPr lvl="1"/>
            <a:r>
              <a:rPr lang="en-US" dirty="0"/>
              <a:t>Limits the data they see to those Institutions</a:t>
            </a:r>
          </a:p>
        </p:txBody>
      </p:sp>
      <p:sp>
        <p:nvSpPr>
          <p:cNvPr id="4" name="Slide Number Placeholder 3">
            <a:extLst>
              <a:ext uri="{FF2B5EF4-FFF2-40B4-BE49-F238E27FC236}">
                <a16:creationId xmlns:a16="http://schemas.microsoft.com/office/drawing/2014/main" id="{29A28CC3-B5EE-434D-BB78-1D16D1A9D957}"/>
              </a:ext>
            </a:extLst>
          </p:cNvPr>
          <p:cNvSpPr>
            <a:spLocks noGrp="1"/>
          </p:cNvSpPr>
          <p:nvPr>
            <p:ph type="sldNum" sz="quarter" idx="12"/>
          </p:nvPr>
        </p:nvSpPr>
        <p:spPr/>
        <p:txBody>
          <a:bodyPr/>
          <a:lstStyle/>
          <a:p>
            <a:fld id="{DEE5BC03-7CE3-4FE3-BC0A-0ACCA8AC1F24}" type="slidenum">
              <a:rPr lang="en-US" smtClean="0"/>
              <a:pPr/>
              <a:t>9</a:t>
            </a:fld>
            <a:endParaRPr lang="en-US" dirty="0"/>
          </a:p>
        </p:txBody>
      </p:sp>
      <p:pic>
        <p:nvPicPr>
          <p:cNvPr id="5" name="Picture 4">
            <a:extLst>
              <a:ext uri="{FF2B5EF4-FFF2-40B4-BE49-F238E27FC236}">
                <a16:creationId xmlns:a16="http://schemas.microsoft.com/office/drawing/2014/main" id="{463FAACF-9450-413E-BE44-111FECC2C27C}"/>
              </a:ext>
            </a:extLst>
          </p:cNvPr>
          <p:cNvPicPr>
            <a:picLocks noChangeAspect="1"/>
          </p:cNvPicPr>
          <p:nvPr/>
        </p:nvPicPr>
        <p:blipFill>
          <a:blip r:embed="rId2"/>
          <a:stretch>
            <a:fillRect/>
          </a:stretch>
        </p:blipFill>
        <p:spPr>
          <a:xfrm>
            <a:off x="4504887" y="2387804"/>
            <a:ext cx="4436059" cy="2082392"/>
          </a:xfrm>
          <a:prstGeom prst="rect">
            <a:avLst/>
          </a:prstGeom>
        </p:spPr>
      </p:pic>
    </p:spTree>
    <p:extLst>
      <p:ext uri="{BB962C8B-B14F-4D97-AF65-F5344CB8AC3E}">
        <p14:creationId xmlns:p14="http://schemas.microsoft.com/office/powerpoint/2010/main" val="3174633151"/>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948E665ECF7842A8E9F6A6D42CD1A8" ma:contentTypeVersion="512" ma:contentTypeDescription="Create a new document." ma:contentTypeScope="" ma:versionID="b2f5aace42db6ffc25899c9760a2145e">
  <xsd:schema xmlns:xsd="http://www.w3.org/2001/XMLSchema" xmlns:xs="http://www.w3.org/2001/XMLSchema" xmlns:p="http://schemas.microsoft.com/office/2006/metadata/properties" xmlns:ns1="http://schemas.microsoft.com/sharepoint/v3" xmlns:ns2="d9922a8a-c8e9-487d-95d2-c6b1c2450a72" xmlns:ns3="03e82ba2-b1c2-49ab-af23-43782fb35cbc" targetNamespace="http://schemas.microsoft.com/office/2006/metadata/properties" ma:root="true" ma:fieldsID="3bdb47f55d4bbc6b9ca2f98c66e7a660" ns1:_="" ns2:_="" ns3:_="">
    <xsd:import namespace="http://schemas.microsoft.com/sharepoint/v3"/>
    <xsd:import namespace="d9922a8a-c8e9-487d-95d2-c6b1c2450a72"/>
    <xsd:import namespace="03e82ba2-b1c2-49ab-af23-43782fb35cbc"/>
    <xsd:element name="properties">
      <xsd:complexType>
        <xsd:sequence>
          <xsd:element name="documentManagement">
            <xsd:complexType>
              <xsd:all>
                <xsd:element ref="ns2:Menu_x0020_Group" minOccurs="0"/>
                <xsd:element ref="ns2:Category" minOccurs="0"/>
                <xsd:element ref="ns2:Content_x0020_Owner" minOccurs="0"/>
                <xsd:element ref="ns3:_dlc_DocId" minOccurs="0"/>
                <xsd:element ref="ns3:_dlc_DocIdUrl" minOccurs="0"/>
                <xsd:element ref="ns3:_dlc_DocIdPersistId" minOccurs="0"/>
                <xsd:element ref="ns2:IconOverlay" minOccurs="0"/>
                <xsd:element ref="ns1:PublishingExpirationDate" minOccurs="0"/>
                <xsd:element ref="ns1:PublishingStart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22a8a-c8e9-487d-95d2-c6b1c2450a72"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ma:readOnly="false">
      <xsd:simpleType>
        <xsd:restriction base="dms:Choice">
          <xsd:enumeration value="Business Cards"/>
          <xsd:enumeration value="Name Badges"/>
          <xsd:enumeration value="Logos"/>
          <xsd:enumeration value="SBCTC Templates"/>
          <xsd:enumeration value="Style Guide"/>
          <xsd:enumeration value="Zoom Backgrounds"/>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conOverlay" ma:index="14" nillable="true" ma:displayName="IconOverlay" ma:internalName="IconOverlay" ma:readOnly="false">
      <xsd:simpleType>
        <xsd:restriction base="dms:Text"/>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82ba2-b1c2-49ab-af23-43782fb35cbc"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_x0020_Owner xmlns="d9922a8a-c8e9-487d-95d2-c6b1c2450a72">
      <UserInfo>
        <DisplayName>Katie Rose</DisplayName>
        <AccountId>85</AccountId>
        <AccountType/>
      </UserInfo>
    </Content_x0020_Owner>
    <IconOverlay xmlns="d9922a8a-c8e9-487d-95d2-c6b1c2450a72" xsi:nil="true"/>
    <Menu_x0020_Group xmlns="d9922a8a-c8e9-487d-95d2-c6b1c2450a72">Publications &amp; Printing</Menu_x0020_Group>
    <Category xmlns="d9922a8a-c8e9-487d-95d2-c6b1c2450a72">SBCTC Templates</Category>
    <_dlc_DocId xmlns="03e82ba2-b1c2-49ab-af23-43782fb35cbc">Z7X6SQ3F62JH-64-83</_dlc_DocId>
    <_dlc_DocIdUrl xmlns="03e82ba2-b1c2-49ab-af23-43782fb35cbc">
      <Url>https://portal.sbctc.edu/sites/Intranet/publications/_layouts/15/DocIdRedir.aspx?ID=Z7X6SQ3F62JH-64-83</Url>
      <Description>Z7X6SQ3F62JH-64-83</Description>
    </_dlc_DocIdUrl>
  </documentManagement>
</p:properties>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5E8C76-8EA5-44F8-A2CF-289DAC3AC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922a8a-c8e9-487d-95d2-c6b1c2450a72"/>
    <ds:schemaRef ds:uri="03e82ba2-b1c2-49ab-af23-43782fb35c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388AF-9EF2-40E4-AC4E-C9E502C2E4DC}">
  <ds:schemaRefs>
    <ds:schemaRef ds:uri="http://purl.org/dc/terms/"/>
    <ds:schemaRef ds:uri="d9922a8a-c8e9-487d-95d2-c6b1c2450a72"/>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elements/1.1/"/>
    <ds:schemaRef ds:uri="03e82ba2-b1c2-49ab-af23-43782fb35cbc"/>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935940EB-9295-40F5-8C8B-916A82F32F42}">
  <ds:schemaRefs>
    <ds:schemaRef ds:uri="http://schemas.microsoft.com/sharepoint/events"/>
  </ds:schemaRefs>
</ds:datastoreItem>
</file>

<file path=customXml/itemProps4.xml><?xml version="1.0" encoding="utf-8"?>
<ds:datastoreItem xmlns:ds="http://schemas.openxmlformats.org/officeDocument/2006/customXml" ds:itemID="{ADB5638D-D5BF-4859-98A2-1C19EAA93C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12371</TotalTime>
  <Words>2572</Words>
  <Application>Microsoft Office PowerPoint</Application>
  <PresentationFormat>On-screen Show (4:3)</PresentationFormat>
  <Paragraphs>261</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Franklin Gothic Book</vt:lpstr>
      <vt:lpstr>Franklin Gothic Medium</vt:lpstr>
      <vt:lpstr>Wingdings</vt:lpstr>
      <vt:lpstr>Office Theme</vt:lpstr>
      <vt:lpstr>Peoplesoft Security</vt:lpstr>
      <vt:lpstr>Agenda</vt:lpstr>
      <vt:lpstr>What is Security?</vt:lpstr>
      <vt:lpstr>What is Security</vt:lpstr>
      <vt:lpstr>What is Security</vt:lpstr>
      <vt:lpstr>What does ZC/ZZ/ZD Mean </vt:lpstr>
      <vt:lpstr>Sacr security</vt:lpstr>
      <vt:lpstr>Sacr security</vt:lpstr>
      <vt:lpstr>Sacr security</vt:lpstr>
      <vt:lpstr>Sacr security</vt:lpstr>
      <vt:lpstr>Sacr security</vt:lpstr>
      <vt:lpstr>Sacr security</vt:lpstr>
      <vt:lpstr>Sacr security </vt:lpstr>
      <vt:lpstr>SACR Security</vt:lpstr>
      <vt:lpstr>Sacr Security</vt:lpstr>
      <vt:lpstr>Sacr Security</vt:lpstr>
      <vt:lpstr>SACR – Academic Program SEcurity</vt:lpstr>
      <vt:lpstr>Sacr Test ID security </vt:lpstr>
      <vt:lpstr>SACR TEST ID Security</vt:lpstr>
      <vt:lpstr>Sacr MILESTONE security </vt:lpstr>
      <vt:lpstr>SACR Milestone security</vt:lpstr>
      <vt:lpstr>Sacr ENROLLMENT security </vt:lpstr>
      <vt:lpstr>Sacr ENROLLMENT security </vt:lpstr>
      <vt:lpstr>Sacr student financials security </vt:lpstr>
      <vt:lpstr>SACR – Business Unit</vt:lpstr>
      <vt:lpstr>SACR – Institution Set</vt:lpstr>
      <vt:lpstr>SACR – origin ids</vt:lpstr>
      <vt:lpstr>SACR – SETID</vt:lpstr>
      <vt:lpstr>Additional cashiering SEcurity</vt:lpstr>
      <vt:lpstr>SACR – Program Action Security</vt:lpstr>
      <vt:lpstr>SACR – Program Action Security</vt:lpstr>
      <vt:lpstr>SACR – Program Action Security</vt:lpstr>
      <vt:lpstr>Working with security admins</vt:lpstr>
      <vt:lpstr>Requesting changes to security</vt:lpstr>
      <vt:lpstr>Helpful queries</vt:lpstr>
      <vt:lpstr>Helpful Queries</vt:lpstr>
      <vt:lpstr>Helpful queries</vt:lpstr>
      <vt:lpstr>Helpful queries</vt:lpstr>
      <vt:lpstr>Helpful queries</vt:lpstr>
      <vt:lpstr>PowerPoint Presentation</vt:lpstr>
      <vt:lpstr>Questions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PeopleSoft Security</dc:title>
  <dc:creator>Katie Rose</dc:creator>
  <cp:lastModifiedBy>Sherry Nelson</cp:lastModifiedBy>
  <cp:revision>38</cp:revision>
  <dcterms:created xsi:type="dcterms:W3CDTF">2019-07-26T22:41:21Z</dcterms:created>
  <dcterms:modified xsi:type="dcterms:W3CDTF">2022-08-22T23:36:27Z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bc372a88-358c-4bb6-8d38-dd951ccab0b4</vt:lpwstr>
  </property>
</Properties>
</file>