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5"/>
  </p:sldMasterIdLst>
  <p:notesMasterIdLst>
    <p:notesMasterId r:id="rId80"/>
  </p:notesMasterIdLst>
  <p:handoutMasterIdLst>
    <p:handoutMasterId r:id="rId81"/>
  </p:handoutMasterIdLst>
  <p:sldIdLst>
    <p:sldId id="259" r:id="rId6"/>
    <p:sldId id="263" r:id="rId7"/>
    <p:sldId id="258" r:id="rId8"/>
    <p:sldId id="267" r:id="rId9"/>
    <p:sldId id="268" r:id="rId10"/>
    <p:sldId id="299" r:id="rId11"/>
    <p:sldId id="270" r:id="rId12"/>
    <p:sldId id="276" r:id="rId13"/>
    <p:sldId id="296" r:id="rId14"/>
    <p:sldId id="275" r:id="rId15"/>
    <p:sldId id="297" r:id="rId16"/>
    <p:sldId id="277" r:id="rId17"/>
    <p:sldId id="300" r:id="rId18"/>
    <p:sldId id="1656" r:id="rId19"/>
    <p:sldId id="271" r:id="rId20"/>
    <p:sldId id="1598" r:id="rId21"/>
    <p:sldId id="274" r:id="rId22"/>
    <p:sldId id="278" r:id="rId23"/>
    <p:sldId id="301" r:id="rId24"/>
    <p:sldId id="281" r:id="rId25"/>
    <p:sldId id="279" r:id="rId26"/>
    <p:sldId id="280" r:id="rId27"/>
    <p:sldId id="1602" r:id="rId28"/>
    <p:sldId id="1603" r:id="rId29"/>
    <p:sldId id="1604" r:id="rId30"/>
    <p:sldId id="1605" r:id="rId31"/>
    <p:sldId id="1606" r:id="rId32"/>
    <p:sldId id="1607" r:id="rId33"/>
    <p:sldId id="1608" r:id="rId34"/>
    <p:sldId id="1609" r:id="rId35"/>
    <p:sldId id="1610" r:id="rId36"/>
    <p:sldId id="1657" r:id="rId37"/>
    <p:sldId id="1658" r:id="rId38"/>
    <p:sldId id="1659" r:id="rId39"/>
    <p:sldId id="1660" r:id="rId40"/>
    <p:sldId id="304" r:id="rId41"/>
    <p:sldId id="1596" r:id="rId42"/>
    <p:sldId id="1615" r:id="rId43"/>
    <p:sldId id="1616" r:id="rId44"/>
    <p:sldId id="1617" r:id="rId45"/>
    <p:sldId id="1618" r:id="rId46"/>
    <p:sldId id="1619" r:id="rId47"/>
    <p:sldId id="1620" r:id="rId48"/>
    <p:sldId id="1621" r:id="rId49"/>
    <p:sldId id="1622" r:id="rId50"/>
    <p:sldId id="1626" r:id="rId51"/>
    <p:sldId id="1627" r:id="rId52"/>
    <p:sldId id="1628" r:id="rId53"/>
    <p:sldId id="1629" r:id="rId54"/>
    <p:sldId id="1630" r:id="rId55"/>
    <p:sldId id="1631" r:id="rId56"/>
    <p:sldId id="303" r:id="rId57"/>
    <p:sldId id="1638" r:id="rId58"/>
    <p:sldId id="1654" r:id="rId59"/>
    <p:sldId id="1642" r:id="rId60"/>
    <p:sldId id="1643" r:id="rId61"/>
    <p:sldId id="1644" r:id="rId62"/>
    <p:sldId id="1645" r:id="rId63"/>
    <p:sldId id="1646" r:id="rId64"/>
    <p:sldId id="1647" r:id="rId65"/>
    <p:sldId id="1648" r:id="rId66"/>
    <p:sldId id="1649" r:id="rId67"/>
    <p:sldId id="1601" r:id="rId68"/>
    <p:sldId id="1599" r:id="rId69"/>
    <p:sldId id="272" r:id="rId70"/>
    <p:sldId id="289" r:id="rId71"/>
    <p:sldId id="1641" r:id="rId72"/>
    <p:sldId id="1653" r:id="rId73"/>
    <p:sldId id="372" r:id="rId74"/>
    <p:sldId id="1633" r:id="rId75"/>
    <p:sldId id="1634" r:id="rId76"/>
    <p:sldId id="373" r:id="rId77"/>
    <p:sldId id="374" r:id="rId78"/>
    <p:sldId id="1639"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89744" autoAdjust="0"/>
  </p:normalViewPr>
  <p:slideViewPr>
    <p:cSldViewPr snapToGrid="0">
      <p:cViewPr varScale="1">
        <p:scale>
          <a:sx n="57" d="100"/>
          <a:sy n="57" d="100"/>
        </p:scale>
        <p:origin x="944" y="32"/>
      </p:cViewPr>
      <p:guideLst/>
    </p:cSldViewPr>
  </p:slideViewPr>
  <p:outlineViewPr>
    <p:cViewPr>
      <p:scale>
        <a:sx n="33" d="100"/>
        <a:sy n="33" d="100"/>
      </p:scale>
      <p:origin x="0" y="-3980"/>
    </p:cViewPr>
  </p:outlineViewPr>
  <p:notesTextViewPr>
    <p:cViewPr>
      <p:scale>
        <a:sx n="3" d="2"/>
        <a:sy n="3" d="2"/>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1/19/2024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6891D7-5191-4889-AC4A-3A3B259BA270}" type="slidenum">
              <a:rPr lang="en-US" smtClean="0"/>
              <a:t>2</a:t>
            </a:fld>
            <a:endParaRPr lang="en-US"/>
          </a:p>
        </p:txBody>
      </p:sp>
    </p:spTree>
    <p:extLst>
      <p:ext uri="{BB962C8B-B14F-4D97-AF65-F5344CB8AC3E}">
        <p14:creationId xmlns:p14="http://schemas.microsoft.com/office/powerpoint/2010/main" val="2677797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891D7-5191-4889-AC4A-3A3B259BA270}" type="slidenum">
              <a:rPr lang="en-US" smtClean="0"/>
              <a:t>12</a:t>
            </a:fld>
            <a:endParaRPr lang="en-US"/>
          </a:p>
        </p:txBody>
      </p:sp>
    </p:spTree>
    <p:extLst>
      <p:ext uri="{BB962C8B-B14F-4D97-AF65-F5344CB8AC3E}">
        <p14:creationId xmlns:p14="http://schemas.microsoft.com/office/powerpoint/2010/main" val="1145082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891D7-5191-4889-AC4A-3A3B259BA270}" type="slidenum">
              <a:rPr lang="en-US" smtClean="0"/>
              <a:t>13</a:t>
            </a:fld>
            <a:endParaRPr lang="en-US"/>
          </a:p>
        </p:txBody>
      </p:sp>
    </p:spTree>
    <p:extLst>
      <p:ext uri="{BB962C8B-B14F-4D97-AF65-F5344CB8AC3E}">
        <p14:creationId xmlns:p14="http://schemas.microsoft.com/office/powerpoint/2010/main" val="1945759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891D7-5191-4889-AC4A-3A3B259BA270}" type="slidenum">
              <a:rPr lang="en-US" smtClean="0"/>
              <a:t>14</a:t>
            </a:fld>
            <a:endParaRPr lang="en-US"/>
          </a:p>
        </p:txBody>
      </p:sp>
    </p:spTree>
    <p:extLst>
      <p:ext uri="{BB962C8B-B14F-4D97-AF65-F5344CB8AC3E}">
        <p14:creationId xmlns:p14="http://schemas.microsoft.com/office/powerpoint/2010/main" val="1666897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891D7-5191-4889-AC4A-3A3B259BA270}" type="slidenum">
              <a:rPr lang="en-US" smtClean="0"/>
              <a:t>15</a:t>
            </a:fld>
            <a:endParaRPr lang="en-US"/>
          </a:p>
        </p:txBody>
      </p:sp>
    </p:spTree>
    <p:extLst>
      <p:ext uri="{BB962C8B-B14F-4D97-AF65-F5344CB8AC3E}">
        <p14:creationId xmlns:p14="http://schemas.microsoft.com/office/powerpoint/2010/main" val="5285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Custody is the process of having access to, or control over, any physical asset such as cash, checks, equipment, supplies, or materials. </a:t>
            </a:r>
          </a:p>
          <a:p>
            <a:r>
              <a:rPr lang="en-US" dirty="0"/>
              <a:t>Some examples are: Access to any funds through the collection of funds or processing of payments. Access to safes, lock boxes, file cabinets, etc. Custodian of a petty cash fund Receiving any goods or services Handling or distributing paycheck</a:t>
            </a:r>
          </a:p>
          <a:p>
            <a:endParaRPr lang="en-US" dirty="0"/>
          </a:p>
          <a:p>
            <a:r>
              <a:rPr lang="en-US" dirty="0"/>
              <a:t>_________________</a:t>
            </a:r>
          </a:p>
          <a:p>
            <a:endParaRPr lang="en-US" dirty="0"/>
          </a:p>
          <a:p>
            <a:r>
              <a:rPr lang="en-US" dirty="0"/>
              <a:t>Authorization is the process of reviewing and approving transactions or operation</a:t>
            </a:r>
          </a:p>
          <a:p>
            <a:r>
              <a:rPr lang="en-US" dirty="0"/>
              <a:t>Some examples are: Verifying cash collections and daily balancing reports. Approving purchase orders. Approving time sheets, payroll certifications, leave requests and cumulative records. Approving change orders, computer system design or programming changes</a:t>
            </a:r>
          </a:p>
          <a:p>
            <a:endParaRPr lang="en-US" dirty="0"/>
          </a:p>
          <a:p>
            <a:r>
              <a:rPr lang="en-US" dirty="0"/>
              <a:t>To ensure proper segregation of duties, the person initiating a transaction should not be the person who approves the transaction</a:t>
            </a:r>
          </a:p>
          <a:p>
            <a:r>
              <a:rPr lang="en-US" dirty="0"/>
              <a:t>_______________________________</a:t>
            </a:r>
          </a:p>
          <a:p>
            <a:r>
              <a:rPr lang="en-US" dirty="0"/>
              <a:t>Record-keeping is the process of creating and maintaining records of revenues, expenditures, inventories and personnel transactions. These may be manual records or records maintained in automated computer systems</a:t>
            </a:r>
          </a:p>
          <a:p>
            <a:endParaRPr lang="en-US" dirty="0"/>
          </a:p>
          <a:p>
            <a:r>
              <a:rPr lang="en-US" dirty="0"/>
              <a:t>Some examples are: Preparing cash receipt back-ups or billings, purchase requisitions, payroll certifications and leave records. Entering charges or posting payments to accounts receivable system. Maintaining inventory records</a:t>
            </a:r>
          </a:p>
          <a:p>
            <a:endParaRPr lang="en-US" dirty="0"/>
          </a:p>
          <a:p>
            <a:r>
              <a:rPr lang="en-US" dirty="0"/>
              <a:t>Documentation and record retention is to provide reasonable assurance that all information and transactions of value are accurately recorded and retained. Records are to be maintained and controlled in accordance with the established retention period and properly disposed of in accordance with established procedure</a:t>
            </a:r>
          </a:p>
          <a:p>
            <a:r>
              <a:rPr lang="en-US" dirty="0"/>
              <a:t>________________________</a:t>
            </a:r>
          </a:p>
          <a:p>
            <a:r>
              <a:rPr lang="en-US" dirty="0"/>
              <a:t>Reconciliation is verifying the processing or recording of transactions to ensure that all transactions are valid, properly authorized and properly recorded on a timely basis. This includes following-up on any differences or discrepancies identified. </a:t>
            </a:r>
          </a:p>
          <a:p>
            <a:endParaRPr lang="en-US" dirty="0"/>
          </a:p>
          <a:p>
            <a:r>
              <a:rPr lang="en-US" dirty="0"/>
              <a:t>Some examples are: Comparing billing documents to billing summaries Comparing funds collected to accounts receivable postings Comparing collections to deposits Performing surprise counts of funds Comparing payroll certifications to payroll summaries Performing physical inventory counts Comparing inventory charges to amounts purchased Reconciling departmental records of revenue, expenditures and payroll transactions to management reports</a:t>
            </a:r>
          </a:p>
        </p:txBody>
      </p:sp>
      <p:sp>
        <p:nvSpPr>
          <p:cNvPr id="4" name="Slide Number Placeholder 3"/>
          <p:cNvSpPr>
            <a:spLocks noGrp="1"/>
          </p:cNvSpPr>
          <p:nvPr>
            <p:ph type="sldNum" sz="quarter" idx="5"/>
          </p:nvPr>
        </p:nvSpPr>
        <p:spPr/>
        <p:txBody>
          <a:bodyPr/>
          <a:lstStyle/>
          <a:p>
            <a:fld id="{6B6891D7-5191-4889-AC4A-3A3B259BA270}" type="slidenum">
              <a:rPr lang="en-US" smtClean="0"/>
              <a:t>16</a:t>
            </a:fld>
            <a:endParaRPr lang="en-US"/>
          </a:p>
        </p:txBody>
      </p:sp>
    </p:spTree>
    <p:extLst>
      <p:ext uri="{BB962C8B-B14F-4D97-AF65-F5344CB8AC3E}">
        <p14:creationId xmlns:p14="http://schemas.microsoft.com/office/powerpoint/2010/main" val="4218324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891D7-5191-4889-AC4A-3A3B259BA270}" type="slidenum">
              <a:rPr lang="en-US" smtClean="0"/>
              <a:t>17</a:t>
            </a:fld>
            <a:endParaRPr lang="en-US"/>
          </a:p>
        </p:txBody>
      </p:sp>
    </p:spTree>
    <p:extLst>
      <p:ext uri="{BB962C8B-B14F-4D97-AF65-F5344CB8AC3E}">
        <p14:creationId xmlns:p14="http://schemas.microsoft.com/office/powerpoint/2010/main" val="3019727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ea typeface="Verdana" panose="020B0604030504040204" pitchFamily="34" charset="0"/>
                <a:cs typeface="Arial" panose="020B0604020202020204" pitchFamily="34" charset="0"/>
              </a:rPr>
              <a:t>When talking about Segregation of Duties , it is important</a:t>
            </a:r>
            <a:r>
              <a:rPr lang="en-US" sz="1200" baseline="0" dirty="0">
                <a:latin typeface="Arial" panose="020B0604020202020204" pitchFamily="34" charset="0"/>
                <a:ea typeface="Verdana" panose="020B0604030504040204" pitchFamily="34" charset="0"/>
                <a:cs typeface="Arial" panose="020B0604020202020204" pitchFamily="34" charset="0"/>
              </a:rPr>
              <a:t> to understand the </a:t>
            </a:r>
            <a:r>
              <a:rPr lang="en-US" sz="1200" dirty="0">
                <a:latin typeface="Arial" panose="020B0604020202020204" pitchFamily="34" charset="0"/>
                <a:ea typeface="Verdana" panose="020B0604030504040204" pitchFamily="34" charset="0"/>
                <a:cs typeface="Arial" panose="020B0604020202020204" pitchFamily="34" charset="0"/>
              </a:rPr>
              <a:t> Risk Areas within Application and understand</a:t>
            </a:r>
            <a:r>
              <a:rPr lang="en-US" sz="1200" baseline="0" dirty="0">
                <a:latin typeface="Arial" panose="020B0604020202020204" pitchFamily="34" charset="0"/>
                <a:ea typeface="Verdana" panose="020B0604030504040204" pitchFamily="34" charset="0"/>
                <a:cs typeface="Arial" panose="020B0604020202020204" pitchFamily="34" charset="0"/>
              </a:rPr>
              <a:t> what security roles compromise the access to those areas.  </a:t>
            </a:r>
            <a:r>
              <a:rPr lang="en-US" sz="1200" dirty="0">
                <a:latin typeface="Arial" panose="020B0604020202020204" pitchFamily="34" charset="0"/>
                <a:ea typeface="Verdana" panose="020B0604030504040204" pitchFamily="34" charset="0"/>
                <a:cs typeface="Arial" panose="020B0604020202020204" pitchFamily="34" charset="0"/>
              </a:rPr>
              <a:t>It is also important</a:t>
            </a:r>
            <a:r>
              <a:rPr lang="en-US" sz="1200" baseline="0" dirty="0">
                <a:latin typeface="Arial" panose="020B0604020202020204" pitchFamily="34" charset="0"/>
                <a:ea typeface="Verdana" panose="020B0604030504040204" pitchFamily="34" charset="0"/>
                <a:cs typeface="Arial" panose="020B0604020202020204" pitchFamily="34" charset="0"/>
              </a:rPr>
              <a:t> to know what queries are out there to monitor any SOD issues and how to respond to issues that arise.  If there are not adequate resources to disperse the job duties, then we will talk about how to implement mitigating controls and monitoring.  </a:t>
            </a:r>
          </a:p>
          <a:p>
            <a:endParaRPr lang="en-US" sz="1200" baseline="0" dirty="0">
              <a:latin typeface="Arial" panose="020B0604020202020204" pitchFamily="34" charset="0"/>
              <a:ea typeface="Verdana" panose="020B0604030504040204" pitchFamily="34" charset="0"/>
              <a:cs typeface="Arial" panose="020B0604020202020204" pitchFamily="34" charset="0"/>
            </a:endParaRPr>
          </a:p>
          <a:p>
            <a:r>
              <a:rPr lang="en-US" sz="1200" baseline="0" dirty="0">
                <a:latin typeface="Arial" panose="020B0604020202020204" pitchFamily="34" charset="0"/>
                <a:ea typeface="Verdana" panose="020B0604030504040204" pitchFamily="34" charset="0"/>
                <a:cs typeface="Arial" panose="020B0604020202020204" pitchFamily="34" charset="0"/>
              </a:rPr>
              <a:t>In HCM, you don’t want the same person that can hire/terminate/update an employee to be able to also approve those type changes.  It should be reviewed by a supervisory level employee that is not the same person that is entering the data.   A compensating control here could be to generate a report of all changes to the employee master file and have a supervisory level person  review it and match the changes to approved personnel action forms.  </a:t>
            </a:r>
          </a:p>
          <a:p>
            <a:endParaRPr lang="en-US" sz="1200" baseline="0" dirty="0">
              <a:latin typeface="Arial" panose="020B0604020202020204" pitchFamily="34" charset="0"/>
              <a:ea typeface="Verdana" panose="020B0604030504040204" pitchFamily="34" charset="0"/>
              <a:cs typeface="Arial" panose="020B0604020202020204" pitchFamily="34" charset="0"/>
            </a:endParaRPr>
          </a:p>
          <a:p>
            <a:r>
              <a:rPr lang="en-US" sz="1200" baseline="0" dirty="0">
                <a:latin typeface="Arial" panose="020B0604020202020204" pitchFamily="34" charset="0"/>
                <a:ea typeface="Verdana" panose="020B0604030504040204" pitchFamily="34" charset="0"/>
                <a:cs typeface="Arial" panose="020B0604020202020204" pitchFamily="34" charset="0"/>
              </a:rPr>
              <a:t>This type person should also not be involved in the Payroll process, or the distribution of payroll checks and should not be involved in hiring / termination type decisions.  A compensating control could be to have a supervisory level employee not involved in the payroll process review and approve pre-payment payroll reports and final payroll reports.  Distribution of the payroll checks should be conducted by someone without payroll responsibilities and ensure checks not distributed are investigated.  </a:t>
            </a:r>
            <a:endParaRPr lang="en-US" sz="1200" dirty="0">
              <a:latin typeface="Arial" panose="020B0604020202020204" pitchFamily="34" charset="0"/>
              <a:ea typeface="Verdana" panose="020B060403050404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B6891D7-5191-4889-AC4A-3A3B259BA270}" type="slidenum">
              <a:rPr lang="en-US" smtClean="0"/>
              <a:t>18</a:t>
            </a:fld>
            <a:endParaRPr lang="en-US"/>
          </a:p>
        </p:txBody>
      </p:sp>
    </p:spTree>
    <p:extLst>
      <p:ext uri="{BB962C8B-B14F-4D97-AF65-F5344CB8AC3E}">
        <p14:creationId xmlns:p14="http://schemas.microsoft.com/office/powerpoint/2010/main" val="3781150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ea typeface="Verdana" panose="020B0604030504040204" pitchFamily="34" charset="0"/>
                <a:cs typeface="Arial" panose="020B0604020202020204" pitchFamily="34" charset="0"/>
              </a:rPr>
              <a:t>Also you should consider does</a:t>
            </a:r>
            <a:r>
              <a:rPr lang="en-US" sz="1200" baseline="0" dirty="0">
                <a:latin typeface="Arial" panose="020B0604020202020204" pitchFamily="34" charset="0"/>
                <a:ea typeface="Verdana" panose="020B0604030504040204" pitchFamily="34" charset="0"/>
                <a:cs typeface="Arial" panose="020B0604020202020204" pitchFamily="34" charset="0"/>
              </a:rPr>
              <a:t> the person responsible for recording the payroll expense entry in the general ledger perform any of the following functions:  modify employee master file, prepare or authorize payroll, generate or distribute payroll checks?    An employee outside the HR and payroll offices should be posting the payroll journal entry to gl. </a:t>
            </a:r>
          </a:p>
          <a:p>
            <a:endParaRPr lang="en-US" sz="1200" baseline="0" dirty="0">
              <a:latin typeface="Arial" panose="020B0604020202020204" pitchFamily="34" charset="0"/>
              <a:ea typeface="Verdana" panose="020B0604030504040204" pitchFamily="34" charset="0"/>
              <a:cs typeface="Arial" panose="020B0604020202020204" pitchFamily="34" charset="0"/>
            </a:endParaRPr>
          </a:p>
          <a:p>
            <a:r>
              <a:rPr lang="en-US" sz="1200" baseline="0" dirty="0">
                <a:latin typeface="Arial" panose="020B0604020202020204" pitchFamily="34" charset="0"/>
                <a:ea typeface="Verdana" panose="020B0604030504040204" pitchFamily="34" charset="0"/>
                <a:cs typeface="Arial" panose="020B0604020202020204" pitchFamily="34" charset="0"/>
              </a:rPr>
              <a:t>These are just a few examples of segregation of duties and a few examples of mitigating controls.  </a:t>
            </a:r>
            <a:endParaRPr lang="en-US" dirty="0"/>
          </a:p>
        </p:txBody>
      </p:sp>
      <p:sp>
        <p:nvSpPr>
          <p:cNvPr id="4" name="Slide Number Placeholder 3"/>
          <p:cNvSpPr>
            <a:spLocks noGrp="1"/>
          </p:cNvSpPr>
          <p:nvPr>
            <p:ph type="sldNum" sz="quarter" idx="10"/>
          </p:nvPr>
        </p:nvSpPr>
        <p:spPr/>
        <p:txBody>
          <a:bodyPr/>
          <a:lstStyle/>
          <a:p>
            <a:fld id="{6B6891D7-5191-4889-AC4A-3A3B259BA270}" type="slidenum">
              <a:rPr lang="en-US" smtClean="0"/>
              <a:t>19</a:t>
            </a:fld>
            <a:endParaRPr lang="en-US"/>
          </a:p>
        </p:txBody>
      </p:sp>
    </p:spTree>
    <p:extLst>
      <p:ext uri="{BB962C8B-B14F-4D97-AF65-F5344CB8AC3E}">
        <p14:creationId xmlns:p14="http://schemas.microsoft.com/office/powerpoint/2010/main" val="2612793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have listed the main roles that would have</a:t>
            </a:r>
            <a:r>
              <a:rPr lang="en-US" baseline="0" dirty="0"/>
              <a:t> conflicts and put a description of the access next to them.  The ZZ HR Employee Data Maintenance is the main role for HR practitioners to modify the employee master file .  The ZZ Payroll Data Maintenance role is the main Payroll role for the institutions to use to prepare or authorize payroll.  </a:t>
            </a:r>
            <a:endParaRPr lang="en-US" dirty="0"/>
          </a:p>
          <a:p>
            <a:endParaRPr lang="en-US" dirty="0"/>
          </a:p>
        </p:txBody>
      </p:sp>
      <p:sp>
        <p:nvSpPr>
          <p:cNvPr id="4" name="Slide Number Placeholder 3"/>
          <p:cNvSpPr>
            <a:spLocks noGrp="1"/>
          </p:cNvSpPr>
          <p:nvPr>
            <p:ph type="sldNum" sz="quarter" idx="10"/>
          </p:nvPr>
        </p:nvSpPr>
        <p:spPr/>
        <p:txBody>
          <a:bodyPr/>
          <a:lstStyle/>
          <a:p>
            <a:fld id="{6B6891D7-5191-4889-AC4A-3A3B259BA270}" type="slidenum">
              <a:rPr lang="en-US" smtClean="0"/>
              <a:t>20</a:t>
            </a:fld>
            <a:endParaRPr lang="en-US"/>
          </a:p>
        </p:txBody>
      </p:sp>
    </p:spTree>
    <p:extLst>
      <p:ext uri="{BB962C8B-B14F-4D97-AF65-F5344CB8AC3E}">
        <p14:creationId xmlns:p14="http://schemas.microsoft.com/office/powerpoint/2010/main" val="3033937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81235" lvl="5" indent="-457200"/>
            <a:r>
              <a:rPr lang="en-US" dirty="0"/>
              <a:t>Here</a:t>
            </a:r>
            <a:r>
              <a:rPr lang="en-US" baseline="0" dirty="0"/>
              <a:t> we have listed roles that would have access to reconcile payroll to GL and post payroll Journal entries to GL. </a:t>
            </a:r>
            <a:r>
              <a:rPr lang="en-US" dirty="0">
                <a:latin typeface="Arial" panose="020B0604020202020204" pitchFamily="34" charset="0"/>
                <a:ea typeface="Verdana" panose="020B0604030504040204" pitchFamily="34" charset="0"/>
                <a:cs typeface="Arial" panose="020B0604020202020204" pitchFamily="34" charset="0"/>
              </a:rPr>
              <a:t>ZZ Central Payroll Processing (SBCTC role only)</a:t>
            </a:r>
          </a:p>
          <a:p>
            <a:pPr marL="2381235" lvl="5" indent="-457200"/>
            <a:r>
              <a:rPr lang="en-US" dirty="0">
                <a:latin typeface="Arial" panose="020B0604020202020204" pitchFamily="34" charset="0"/>
                <a:ea typeface="Verdana" panose="020B0604030504040204" pitchFamily="34" charset="0"/>
                <a:cs typeface="Arial" panose="020B0604020202020204" pitchFamily="34" charset="0"/>
              </a:rPr>
              <a:t>ZZ Payroll Support (SBCTC role only)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B6891D7-5191-4889-AC4A-3A3B259BA270}" type="slidenum">
              <a:rPr lang="en-US" smtClean="0"/>
              <a:t>21</a:t>
            </a:fld>
            <a:endParaRPr lang="en-US"/>
          </a:p>
        </p:txBody>
      </p:sp>
    </p:spTree>
    <p:extLst>
      <p:ext uri="{BB962C8B-B14F-4D97-AF65-F5344CB8AC3E}">
        <p14:creationId xmlns:p14="http://schemas.microsoft.com/office/powerpoint/2010/main" val="799722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891D7-5191-4889-AC4A-3A3B259BA270}" type="slidenum">
              <a:rPr lang="en-US" smtClean="0"/>
              <a:t>4</a:t>
            </a:fld>
            <a:endParaRPr lang="en-US"/>
          </a:p>
        </p:txBody>
      </p:sp>
    </p:spTree>
    <p:extLst>
      <p:ext uri="{BB962C8B-B14F-4D97-AF65-F5344CB8AC3E}">
        <p14:creationId xmlns:p14="http://schemas.microsoft.com/office/powerpoint/2010/main" val="3052391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main Time and Labor roles that would have conflicts</a:t>
            </a:r>
            <a:r>
              <a:rPr lang="en-US" baseline="0" dirty="0"/>
              <a:t> with the HR and Payroll roles.  </a:t>
            </a:r>
          </a:p>
          <a:p>
            <a:pPr marL="2571750" lvl="6" indent="-34290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ZZ Time and Labor Admin</a:t>
            </a:r>
          </a:p>
          <a:p>
            <a:pPr marL="2571750" lvl="6" indent="-34290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ZZ TL Process Time</a:t>
            </a:r>
          </a:p>
          <a:p>
            <a:pPr marL="2571750" lvl="6" indent="-34290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ZC Admin Enroll Time Reporters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B6891D7-5191-4889-AC4A-3A3B259BA270}" type="slidenum">
              <a:rPr lang="en-US" smtClean="0"/>
              <a:t>22</a:t>
            </a:fld>
            <a:endParaRPr lang="en-US"/>
          </a:p>
        </p:txBody>
      </p:sp>
    </p:spTree>
    <p:extLst>
      <p:ext uri="{BB962C8B-B14F-4D97-AF65-F5344CB8AC3E}">
        <p14:creationId xmlns:p14="http://schemas.microsoft.com/office/powerpoint/2010/main" val="3351772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37</a:t>
            </a:fld>
            <a:endParaRPr lang="en-US"/>
          </a:p>
        </p:txBody>
      </p:sp>
    </p:spTree>
    <p:extLst>
      <p:ext uri="{BB962C8B-B14F-4D97-AF65-F5344CB8AC3E}">
        <p14:creationId xmlns:p14="http://schemas.microsoft.com/office/powerpoint/2010/main" val="1004710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61</a:t>
            </a:fld>
            <a:endParaRPr lang="en-US"/>
          </a:p>
        </p:txBody>
      </p:sp>
    </p:spTree>
    <p:extLst>
      <p:ext uri="{BB962C8B-B14F-4D97-AF65-F5344CB8AC3E}">
        <p14:creationId xmlns:p14="http://schemas.microsoft.com/office/powerpoint/2010/main" val="4134219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62</a:t>
            </a:fld>
            <a:endParaRPr lang="en-US"/>
          </a:p>
        </p:txBody>
      </p:sp>
    </p:spTree>
    <p:extLst>
      <p:ext uri="{BB962C8B-B14F-4D97-AF65-F5344CB8AC3E}">
        <p14:creationId xmlns:p14="http://schemas.microsoft.com/office/powerpoint/2010/main" val="2966330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different ways</a:t>
            </a:r>
            <a:r>
              <a:rPr lang="en-US" baseline="0" dirty="0"/>
              <a:t> to perform mitigating controls.  Log files could be reviewed, audit records could be monitored and queried for data reconciliations.  Rotating personnel that are responsible for the duties.  Reports could be ran for data reconciliations.  </a:t>
            </a:r>
            <a:endParaRPr lang="en-US" dirty="0"/>
          </a:p>
          <a:p>
            <a:endParaRPr lang="en-US" dirty="0"/>
          </a:p>
        </p:txBody>
      </p:sp>
      <p:sp>
        <p:nvSpPr>
          <p:cNvPr id="4" name="Slide Number Placeholder 3"/>
          <p:cNvSpPr>
            <a:spLocks noGrp="1"/>
          </p:cNvSpPr>
          <p:nvPr>
            <p:ph type="sldNum" sz="quarter" idx="10"/>
          </p:nvPr>
        </p:nvSpPr>
        <p:spPr/>
        <p:txBody>
          <a:bodyPr/>
          <a:lstStyle/>
          <a:p>
            <a:fld id="{6B6891D7-5191-4889-AC4A-3A3B259BA270}" type="slidenum">
              <a:rPr lang="en-US" smtClean="0"/>
              <a:t>65</a:t>
            </a:fld>
            <a:endParaRPr lang="en-US"/>
          </a:p>
        </p:txBody>
      </p:sp>
    </p:spTree>
    <p:extLst>
      <p:ext uri="{BB962C8B-B14F-4D97-AF65-F5344CB8AC3E}">
        <p14:creationId xmlns:p14="http://schemas.microsoft.com/office/powerpoint/2010/main" val="4026033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B6891D7-5191-4889-AC4A-3A3B259BA270}" type="slidenum">
              <a:rPr lang="en-US" smtClean="0"/>
              <a:t>66</a:t>
            </a:fld>
            <a:endParaRPr lang="en-US"/>
          </a:p>
        </p:txBody>
      </p:sp>
    </p:spTree>
    <p:extLst>
      <p:ext uri="{BB962C8B-B14F-4D97-AF65-F5344CB8AC3E}">
        <p14:creationId xmlns:p14="http://schemas.microsoft.com/office/powerpoint/2010/main" val="1741685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891D7-5191-4889-AC4A-3A3B259BA270}" type="slidenum">
              <a:rPr lang="en-US" smtClean="0"/>
              <a:t>5</a:t>
            </a:fld>
            <a:endParaRPr lang="en-US"/>
          </a:p>
        </p:txBody>
      </p:sp>
    </p:spTree>
    <p:extLst>
      <p:ext uri="{BB962C8B-B14F-4D97-AF65-F5344CB8AC3E}">
        <p14:creationId xmlns:p14="http://schemas.microsoft.com/office/powerpoint/2010/main" val="306307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891D7-5191-4889-AC4A-3A3B259BA270}" type="slidenum">
              <a:rPr lang="en-US" smtClean="0"/>
              <a:t>6</a:t>
            </a:fld>
            <a:endParaRPr lang="en-US"/>
          </a:p>
        </p:txBody>
      </p:sp>
    </p:spTree>
    <p:extLst>
      <p:ext uri="{BB962C8B-B14F-4D97-AF65-F5344CB8AC3E}">
        <p14:creationId xmlns:p14="http://schemas.microsoft.com/office/powerpoint/2010/main" val="2560407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891D7-5191-4889-AC4A-3A3B259BA270}" type="slidenum">
              <a:rPr lang="en-US" smtClean="0"/>
              <a:t>7</a:t>
            </a:fld>
            <a:endParaRPr lang="en-US"/>
          </a:p>
        </p:txBody>
      </p:sp>
    </p:spTree>
    <p:extLst>
      <p:ext uri="{BB962C8B-B14F-4D97-AF65-F5344CB8AC3E}">
        <p14:creationId xmlns:p14="http://schemas.microsoft.com/office/powerpoint/2010/main" val="2508598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891D7-5191-4889-AC4A-3A3B259BA270}" type="slidenum">
              <a:rPr lang="en-US" smtClean="0"/>
              <a:t>8</a:t>
            </a:fld>
            <a:endParaRPr lang="en-US"/>
          </a:p>
        </p:txBody>
      </p:sp>
    </p:spTree>
    <p:extLst>
      <p:ext uri="{BB962C8B-B14F-4D97-AF65-F5344CB8AC3E}">
        <p14:creationId xmlns:p14="http://schemas.microsoft.com/office/powerpoint/2010/main" val="3834978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891D7-5191-4889-AC4A-3A3B259BA270}" type="slidenum">
              <a:rPr lang="en-US" smtClean="0"/>
              <a:t>9</a:t>
            </a:fld>
            <a:endParaRPr lang="en-US"/>
          </a:p>
        </p:txBody>
      </p:sp>
    </p:spTree>
    <p:extLst>
      <p:ext uri="{BB962C8B-B14F-4D97-AF65-F5344CB8AC3E}">
        <p14:creationId xmlns:p14="http://schemas.microsoft.com/office/powerpoint/2010/main" val="160454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891D7-5191-4889-AC4A-3A3B259BA270}" type="slidenum">
              <a:rPr lang="en-US" smtClean="0"/>
              <a:t>10</a:t>
            </a:fld>
            <a:endParaRPr lang="en-US"/>
          </a:p>
        </p:txBody>
      </p:sp>
    </p:spTree>
    <p:extLst>
      <p:ext uri="{BB962C8B-B14F-4D97-AF65-F5344CB8AC3E}">
        <p14:creationId xmlns:p14="http://schemas.microsoft.com/office/powerpoint/2010/main" val="1121548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891D7-5191-4889-AC4A-3A3B259BA270}" type="slidenum">
              <a:rPr lang="en-US" smtClean="0"/>
              <a:t>11</a:t>
            </a:fld>
            <a:endParaRPr lang="en-US"/>
          </a:p>
        </p:txBody>
      </p:sp>
    </p:spTree>
    <p:extLst>
      <p:ext uri="{BB962C8B-B14F-4D97-AF65-F5344CB8AC3E}">
        <p14:creationId xmlns:p14="http://schemas.microsoft.com/office/powerpoint/2010/main" val="2790363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185" y="3863686"/>
            <a:ext cx="11115967"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494144" y="4976665"/>
            <a:ext cx="11185237"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493184" y="5769403"/>
            <a:ext cx="6153149"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pic>
        <p:nvPicPr>
          <p:cNvPr id="7" name="Picture 6"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5362523" y="0"/>
            <a:ext cx="6829477" cy="3749964"/>
          </a:xfrm>
          <a:prstGeom prst="rect">
            <a:avLst/>
          </a:prstGeom>
        </p:spPr>
      </p:pic>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71"/>
            <a:ext cx="105156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A74E8BE2-0ECA-4E81-9E00-211C7A883C56}" type="datetime1">
              <a:rPr lang="en-US" smtClean="0"/>
              <a:t>1/19/2024</a:t>
            </a:fld>
            <a:endParaRPr lang="en-US"/>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grpSp>
        <p:nvGrpSpPr>
          <p:cNvPr id="17" name="Group 16"/>
          <p:cNvGrpSpPr/>
          <p:nvPr userDrawn="1"/>
        </p:nvGrpSpPr>
        <p:grpSpPr>
          <a:xfrm>
            <a:off x="390656" y="206051"/>
            <a:ext cx="5166068" cy="1097280"/>
            <a:chOff x="390656" y="206051"/>
            <a:chExt cx="5166068" cy="109728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27924" y="514355"/>
              <a:ext cx="1828800" cy="424977"/>
            </a:xfrm>
            <a:prstGeom prst="rect">
              <a:avLst/>
            </a:prstGeom>
          </p:spPr>
        </p:pic>
      </p:grpSp>
      <p:pic>
        <p:nvPicPr>
          <p:cNvPr id="20" name="Picture 19" descr="Header triangles pattern"/>
          <p:cNvPicPr>
            <a:picLocks noChangeAspect="1"/>
          </p:cNvPicPr>
          <p:nvPr userDrawn="1"/>
        </p:nvPicPr>
        <p:blipFill rotWithShape="1">
          <a:blip r:embed="rId4" cstate="print">
            <a:extLst>
              <a:ext uri="{28A0092B-C50C-407E-A947-70E740481C1C}">
                <a14:useLocalDpi xmlns:a14="http://schemas.microsoft.com/office/drawing/2010/main" val="0"/>
              </a:ext>
            </a:extLst>
          </a:blip>
          <a:srcRect t="42267"/>
          <a:stretch/>
        </p:blipFill>
        <p:spPr>
          <a:xfrm>
            <a:off x="8124294" y="-14051"/>
            <a:ext cx="4067706" cy="1481791"/>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26F4DD0E-FD1F-4C5A-8EA0-E36EA3E780EB}" type="datetime1">
              <a:rPr lang="en-US" smtClean="0"/>
              <a:t>1/19/2024</a:t>
            </a:fld>
            <a:endParaRPr lang="en-US"/>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199"/>
            <a:ext cx="11069783"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692721" y="1174172"/>
            <a:ext cx="11115967"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789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1"/>
          <p:cNvSpPr>
            <a:spLocks noGrp="1"/>
          </p:cNvSpPr>
          <p:nvPr>
            <p:ph type="title"/>
          </p:nvPr>
        </p:nvSpPr>
        <p:spPr>
          <a:xfrm>
            <a:off x="715814" y="1549936"/>
            <a:ext cx="11115967"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715814" y="2415155"/>
            <a:ext cx="11115967"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D2EA77FC-7CF2-49EB-9F2F-0E5B83187088}" type="datetime1">
              <a:rPr lang="en-US" smtClean="0"/>
              <a:t>1/19/2024</a:t>
            </a:fld>
            <a:endParaRPr lang="en-US"/>
          </a:p>
        </p:txBody>
      </p:sp>
      <p:sp>
        <p:nvSpPr>
          <p:cNvPr id="16"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11208327" y="6483927"/>
            <a:ext cx="623453"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9" name="Picture 18"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051"/>
            <a:ext cx="4067706" cy="1481791"/>
          </a:xfrm>
          <a:prstGeom prst="rect">
            <a:avLst/>
          </a:prstGeom>
        </p:spPr>
      </p:pic>
      <p:grpSp>
        <p:nvGrpSpPr>
          <p:cNvPr id="20" name="Group 19"/>
          <p:cNvGrpSpPr/>
          <p:nvPr userDrawn="1"/>
        </p:nvGrpSpPr>
        <p:grpSpPr>
          <a:xfrm>
            <a:off x="390656" y="206051"/>
            <a:ext cx="5166068" cy="1097280"/>
            <a:chOff x="390656" y="206051"/>
            <a:chExt cx="5166068" cy="1097280"/>
          </a:xfrm>
        </p:grpSpPr>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27924" y="514355"/>
              <a:ext cx="1828800" cy="424977"/>
            </a:xfrm>
            <a:prstGeom prst="rect">
              <a:avLst/>
            </a:prstGeom>
          </p:spPr>
        </p:pic>
      </p:grpSp>
    </p:spTree>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1"/>
          <p:cNvSpPr>
            <a:spLocks noGrp="1"/>
          </p:cNvSpPr>
          <p:nvPr>
            <p:ph type="title"/>
          </p:nvPr>
        </p:nvSpPr>
        <p:spPr>
          <a:xfrm>
            <a:off x="776624" y="1709745"/>
            <a:ext cx="11027451"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776624" y="4589470"/>
            <a:ext cx="11027451"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12" name="Rectangle 11"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92C30E00-3D5E-4473-BA66-6B6372EC0CDD}" type="datetime1">
              <a:rPr lang="en-US" smtClean="0"/>
              <a:t>1/19/2024</a:t>
            </a:fld>
            <a:endParaRPr lang="en-US"/>
          </a:p>
        </p:txBody>
      </p:sp>
      <p:sp>
        <p:nvSpPr>
          <p:cNvPr id="16"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051"/>
            <a:ext cx="4067706" cy="1481791"/>
          </a:xfrm>
          <a:prstGeom prst="rect">
            <a:avLst/>
          </a:prstGeom>
        </p:spPr>
      </p:pic>
      <p:grpSp>
        <p:nvGrpSpPr>
          <p:cNvPr id="2" name="Group 1"/>
          <p:cNvGrpSpPr/>
          <p:nvPr userDrawn="1"/>
        </p:nvGrpSpPr>
        <p:grpSpPr>
          <a:xfrm>
            <a:off x="390656" y="206051"/>
            <a:ext cx="5166068" cy="1097280"/>
            <a:chOff x="390656" y="206051"/>
            <a:chExt cx="5166068" cy="1097280"/>
          </a:xfrm>
        </p:grpSpPr>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27924" y="514355"/>
              <a:ext cx="1828800" cy="424977"/>
            </a:xfrm>
            <a:prstGeom prst="rect">
              <a:avLst/>
            </a:prstGeom>
          </p:spPr>
        </p:pic>
      </p:grpSp>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itle 1"/>
          <p:cNvSpPr>
            <a:spLocks noGrp="1"/>
          </p:cNvSpPr>
          <p:nvPr>
            <p:ph type="title"/>
          </p:nvPr>
        </p:nvSpPr>
        <p:spPr>
          <a:xfrm>
            <a:off x="563415" y="1462241"/>
            <a:ext cx="11379204"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563415" y="2400301"/>
            <a:ext cx="5352476"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6345695" y="2400305"/>
            <a:ext cx="5596924"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1907B766-C2C4-4004-9003-DC897DF08D97}" type="datetime1">
              <a:rPr lang="en-US" smtClean="0"/>
              <a:t>1/19/2024</a:t>
            </a:fld>
            <a:endParaRPr lang="en-US"/>
          </a:p>
        </p:txBody>
      </p:sp>
      <p:sp>
        <p:nvSpPr>
          <p:cNvPr id="18"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grpSp>
        <p:nvGrpSpPr>
          <p:cNvPr id="21" name="Group 20"/>
          <p:cNvGrpSpPr/>
          <p:nvPr userDrawn="1"/>
        </p:nvGrpSpPr>
        <p:grpSpPr>
          <a:xfrm>
            <a:off x="390656" y="206051"/>
            <a:ext cx="5166068" cy="1097280"/>
            <a:chOff x="390656" y="206051"/>
            <a:chExt cx="5166068" cy="109728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27924" y="514355"/>
              <a:ext cx="1828800" cy="424977"/>
            </a:xfrm>
            <a:prstGeom prst="rect">
              <a:avLst/>
            </a:prstGeom>
          </p:spPr>
        </p:pic>
      </p:grpSp>
      <p:pic>
        <p:nvPicPr>
          <p:cNvPr id="24" name="Picture 23" descr="Header triangles pattern"/>
          <p:cNvPicPr>
            <a:picLocks noChangeAspect="1"/>
          </p:cNvPicPr>
          <p:nvPr userDrawn="1"/>
        </p:nvPicPr>
        <p:blipFill rotWithShape="1">
          <a:blip r:embed="rId4" cstate="print">
            <a:extLst>
              <a:ext uri="{28A0092B-C50C-407E-A947-70E740481C1C}">
                <a14:useLocalDpi xmlns:a14="http://schemas.microsoft.com/office/drawing/2010/main" val="0"/>
              </a:ext>
            </a:extLst>
          </a:blip>
          <a:srcRect t="42267"/>
          <a:stretch/>
        </p:blipFill>
        <p:spPr>
          <a:xfrm>
            <a:off x="8124294" y="-14051"/>
            <a:ext cx="4067706" cy="1481791"/>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Title 1"/>
          <p:cNvSpPr>
            <a:spLocks noGrp="1"/>
          </p:cNvSpPr>
          <p:nvPr>
            <p:ph type="title"/>
          </p:nvPr>
        </p:nvSpPr>
        <p:spPr>
          <a:xfrm>
            <a:off x="676368" y="1485854"/>
            <a:ext cx="11113851"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676371" y="2385435"/>
            <a:ext cx="5336504"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8" name="Content Placeholder 3"/>
          <p:cNvSpPr>
            <a:spLocks noGrp="1"/>
          </p:cNvSpPr>
          <p:nvPr>
            <p:ph sz="half" idx="2"/>
          </p:nvPr>
        </p:nvSpPr>
        <p:spPr>
          <a:xfrm>
            <a:off x="676371" y="3003841"/>
            <a:ext cx="5336504"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6386943" y="2385430"/>
            <a:ext cx="5403276"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20" name="Content Placeholder 5"/>
          <p:cNvSpPr>
            <a:spLocks noGrp="1"/>
          </p:cNvSpPr>
          <p:nvPr>
            <p:ph sz="quarter" idx="4"/>
          </p:nvPr>
        </p:nvSpPr>
        <p:spPr>
          <a:xfrm>
            <a:off x="6386943" y="3003841"/>
            <a:ext cx="5403276"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FF43756E-B7DF-472B-9B53-92A0B2F98153}" type="datetime1">
              <a:rPr lang="en-US" smtClean="0"/>
              <a:t>1/19/2024</a:t>
            </a:fld>
            <a:endParaRPr lang="en-US"/>
          </a:p>
        </p:txBody>
      </p:sp>
      <p:sp>
        <p:nvSpPr>
          <p:cNvPr id="22"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grpSp>
        <p:nvGrpSpPr>
          <p:cNvPr id="25" name="Group 24"/>
          <p:cNvGrpSpPr/>
          <p:nvPr userDrawn="1"/>
        </p:nvGrpSpPr>
        <p:grpSpPr>
          <a:xfrm>
            <a:off x="390656" y="206051"/>
            <a:ext cx="5166068" cy="1097280"/>
            <a:chOff x="390656" y="206051"/>
            <a:chExt cx="5166068" cy="1097280"/>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27924" y="514355"/>
              <a:ext cx="1828800" cy="424977"/>
            </a:xfrm>
            <a:prstGeom prst="rect">
              <a:avLst/>
            </a:prstGeom>
          </p:spPr>
        </p:pic>
      </p:grpSp>
      <p:pic>
        <p:nvPicPr>
          <p:cNvPr id="28" name="Picture 27" descr="Header triangles pattern"/>
          <p:cNvPicPr>
            <a:picLocks noChangeAspect="1"/>
          </p:cNvPicPr>
          <p:nvPr userDrawn="1"/>
        </p:nvPicPr>
        <p:blipFill rotWithShape="1">
          <a:blip r:embed="rId4" cstate="print">
            <a:extLst>
              <a:ext uri="{28A0092B-C50C-407E-A947-70E740481C1C}">
                <a14:useLocalDpi xmlns:a14="http://schemas.microsoft.com/office/drawing/2010/main" val="0"/>
              </a:ext>
            </a:extLst>
          </a:blip>
          <a:srcRect t="42267"/>
          <a:stretch/>
        </p:blipFill>
        <p:spPr>
          <a:xfrm>
            <a:off x="8124294" y="-14051"/>
            <a:ext cx="4067706" cy="1481791"/>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
          <p:cNvSpPr>
            <a:spLocks noGrp="1"/>
          </p:cNvSpPr>
          <p:nvPr>
            <p:ph type="title"/>
          </p:nvPr>
        </p:nvSpPr>
        <p:spPr>
          <a:xfrm>
            <a:off x="720436" y="1457982"/>
            <a:ext cx="11069783"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B22974B0-EF14-48AD-8FE0-5FC30CEB74ED}" type="datetime1">
              <a:rPr lang="en-US" smtClean="0"/>
              <a:t>1/19/2024</a:t>
            </a:fld>
            <a:endParaRPr lang="en-US"/>
          </a:p>
        </p:txBody>
      </p:sp>
      <p:sp>
        <p:nvSpPr>
          <p:cNvPr id="14"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grpSp>
        <p:nvGrpSpPr>
          <p:cNvPr id="17" name="Group 16"/>
          <p:cNvGrpSpPr/>
          <p:nvPr userDrawn="1"/>
        </p:nvGrpSpPr>
        <p:grpSpPr>
          <a:xfrm>
            <a:off x="390656" y="206051"/>
            <a:ext cx="5166068" cy="1097280"/>
            <a:chOff x="390656" y="206051"/>
            <a:chExt cx="5166068" cy="109728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27924" y="514355"/>
              <a:ext cx="1828800" cy="424977"/>
            </a:xfrm>
            <a:prstGeom prst="rect">
              <a:avLst/>
            </a:prstGeom>
          </p:spPr>
        </p:pic>
      </p:grpSp>
      <p:pic>
        <p:nvPicPr>
          <p:cNvPr id="20" name="Picture 19" descr="Header triangles pattern"/>
          <p:cNvPicPr>
            <a:picLocks noChangeAspect="1"/>
          </p:cNvPicPr>
          <p:nvPr userDrawn="1"/>
        </p:nvPicPr>
        <p:blipFill rotWithShape="1">
          <a:blip r:embed="rId4" cstate="print">
            <a:extLst>
              <a:ext uri="{28A0092B-C50C-407E-A947-70E740481C1C}">
                <a14:useLocalDpi xmlns:a14="http://schemas.microsoft.com/office/drawing/2010/main" val="0"/>
              </a:ext>
            </a:extLst>
          </a:blip>
          <a:srcRect t="42267"/>
          <a:stretch/>
        </p:blipFill>
        <p:spPr>
          <a:xfrm>
            <a:off x="8124294" y="-14051"/>
            <a:ext cx="4067706" cy="1481791"/>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CAF3D45B-C643-4C0C-B372-69E3F8F8D3E7}" type="datetime1">
              <a:rPr lang="en-US" smtClean="0"/>
              <a:t>1/19/2024</a:t>
            </a:fld>
            <a:endParaRPr lang="en-US"/>
          </a:p>
        </p:txBody>
      </p:sp>
      <p:sp>
        <p:nvSpPr>
          <p:cNvPr id="12"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grpSp>
        <p:nvGrpSpPr>
          <p:cNvPr id="15" name="Group 14"/>
          <p:cNvGrpSpPr/>
          <p:nvPr userDrawn="1"/>
        </p:nvGrpSpPr>
        <p:grpSpPr>
          <a:xfrm>
            <a:off x="390656" y="206051"/>
            <a:ext cx="5166068" cy="1097280"/>
            <a:chOff x="390656" y="206051"/>
            <a:chExt cx="5166068" cy="109728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27924" y="514355"/>
              <a:ext cx="1828800" cy="424977"/>
            </a:xfrm>
            <a:prstGeom prst="rect">
              <a:avLst/>
            </a:prstGeom>
          </p:spPr>
        </p:pic>
      </p:grpSp>
      <p:pic>
        <p:nvPicPr>
          <p:cNvPr id="18" name="Picture 17" descr="Header triangles pattern"/>
          <p:cNvPicPr>
            <a:picLocks noChangeAspect="1"/>
          </p:cNvPicPr>
          <p:nvPr userDrawn="1"/>
        </p:nvPicPr>
        <p:blipFill rotWithShape="1">
          <a:blip r:embed="rId4" cstate="print">
            <a:extLst>
              <a:ext uri="{28A0092B-C50C-407E-A947-70E740481C1C}">
                <a14:useLocalDpi xmlns:a14="http://schemas.microsoft.com/office/drawing/2010/main" val="0"/>
              </a:ext>
            </a:extLst>
          </a:blip>
          <a:srcRect t="42267"/>
          <a:stretch/>
        </p:blipFill>
        <p:spPr>
          <a:xfrm>
            <a:off x="8124294" y="-14051"/>
            <a:ext cx="4067706" cy="1481791"/>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Title 1"/>
          <p:cNvSpPr>
            <a:spLocks noGrp="1"/>
          </p:cNvSpPr>
          <p:nvPr>
            <p:ph type="title"/>
          </p:nvPr>
        </p:nvSpPr>
        <p:spPr>
          <a:xfrm>
            <a:off x="648659" y="1385541"/>
            <a:ext cx="4214287"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648659" y="2888673"/>
            <a:ext cx="4214287"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15" name="Content Placeholder 2"/>
          <p:cNvSpPr>
            <a:spLocks noGrp="1"/>
          </p:cNvSpPr>
          <p:nvPr>
            <p:ph idx="1"/>
          </p:nvPr>
        </p:nvSpPr>
        <p:spPr>
          <a:xfrm>
            <a:off x="5151387" y="1569027"/>
            <a:ext cx="672195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8F97DA53-30FD-45F5-B2C2-D17279900500}" type="datetime1">
              <a:rPr lang="en-US" smtClean="0"/>
              <a:t>1/19/2024</a:t>
            </a:fld>
            <a:endParaRPr lang="en-US"/>
          </a:p>
        </p:txBody>
      </p:sp>
      <p:sp>
        <p:nvSpPr>
          <p:cNvPr id="18"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grpSp>
        <p:nvGrpSpPr>
          <p:cNvPr id="21" name="Group 20"/>
          <p:cNvGrpSpPr/>
          <p:nvPr userDrawn="1"/>
        </p:nvGrpSpPr>
        <p:grpSpPr>
          <a:xfrm>
            <a:off x="390656" y="206051"/>
            <a:ext cx="5166068" cy="1097280"/>
            <a:chOff x="390656" y="206051"/>
            <a:chExt cx="5166068" cy="109728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27924" y="514355"/>
              <a:ext cx="1828800" cy="424977"/>
            </a:xfrm>
            <a:prstGeom prst="rect">
              <a:avLst/>
            </a:prstGeom>
          </p:spPr>
        </p:pic>
      </p:grpSp>
      <p:pic>
        <p:nvPicPr>
          <p:cNvPr id="24" name="Picture 23" descr="Header triangles pattern"/>
          <p:cNvPicPr>
            <a:picLocks noChangeAspect="1"/>
          </p:cNvPicPr>
          <p:nvPr userDrawn="1"/>
        </p:nvPicPr>
        <p:blipFill rotWithShape="1">
          <a:blip r:embed="rId4" cstate="print">
            <a:extLst>
              <a:ext uri="{28A0092B-C50C-407E-A947-70E740481C1C}">
                <a14:useLocalDpi xmlns:a14="http://schemas.microsoft.com/office/drawing/2010/main" val="0"/>
              </a:ext>
            </a:extLst>
          </a:blip>
          <a:srcRect t="42267"/>
          <a:stretch/>
        </p:blipFill>
        <p:spPr>
          <a:xfrm>
            <a:off x="8124294" y="-14051"/>
            <a:ext cx="4067706" cy="1481791"/>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Title 1"/>
          <p:cNvSpPr>
            <a:spLocks noGrp="1"/>
          </p:cNvSpPr>
          <p:nvPr>
            <p:ph type="title"/>
          </p:nvPr>
        </p:nvSpPr>
        <p:spPr>
          <a:xfrm>
            <a:off x="537827" y="1385541"/>
            <a:ext cx="447751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537827" y="2888674"/>
            <a:ext cx="447751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15" name="Content Placeholder 2"/>
          <p:cNvSpPr>
            <a:spLocks noGrp="1"/>
          </p:cNvSpPr>
          <p:nvPr>
            <p:ph idx="1"/>
          </p:nvPr>
        </p:nvSpPr>
        <p:spPr>
          <a:xfrm>
            <a:off x="5365396" y="1569027"/>
            <a:ext cx="6452531"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EBABA030-BA17-4E10-8CC4-176FD1CD7E19}" type="datetime1">
              <a:rPr lang="en-US" smtClean="0"/>
              <a:t>1/19/2024</a:t>
            </a:fld>
            <a:endParaRPr lang="en-US"/>
          </a:p>
        </p:txBody>
      </p:sp>
      <p:sp>
        <p:nvSpPr>
          <p:cNvPr id="18"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grpSp>
        <p:nvGrpSpPr>
          <p:cNvPr id="21" name="Group 20"/>
          <p:cNvGrpSpPr/>
          <p:nvPr userDrawn="1"/>
        </p:nvGrpSpPr>
        <p:grpSpPr>
          <a:xfrm>
            <a:off x="390656" y="206051"/>
            <a:ext cx="5166068" cy="1097280"/>
            <a:chOff x="390656" y="206051"/>
            <a:chExt cx="5166068" cy="109728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27924" y="514355"/>
              <a:ext cx="1828800" cy="424977"/>
            </a:xfrm>
            <a:prstGeom prst="rect">
              <a:avLst/>
            </a:prstGeom>
          </p:spPr>
        </p:pic>
      </p:grpSp>
      <p:pic>
        <p:nvPicPr>
          <p:cNvPr id="24" name="Picture 23" descr="Header triangles pattern"/>
          <p:cNvPicPr>
            <a:picLocks noChangeAspect="1"/>
          </p:cNvPicPr>
          <p:nvPr userDrawn="1"/>
        </p:nvPicPr>
        <p:blipFill rotWithShape="1">
          <a:blip r:embed="rId4" cstate="print">
            <a:extLst>
              <a:ext uri="{28A0092B-C50C-407E-A947-70E740481C1C}">
                <a14:useLocalDpi xmlns:a14="http://schemas.microsoft.com/office/drawing/2010/main" val="0"/>
              </a:ext>
            </a:extLst>
          </a:blip>
          <a:srcRect t="42267"/>
          <a:stretch/>
        </p:blipFill>
        <p:spPr>
          <a:xfrm>
            <a:off x="8124294" y="-14051"/>
            <a:ext cx="4067706" cy="1481791"/>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bctc.edu/resources/documents/colleges-staff/it-support/security/hcm-sod-matrix.xls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sbctc.edu/resources/documents/colleges-staff/it-support/security/hcm-sod-matrix.xlsx"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www.sbctc.edu/resources/documents/colleges-staff/it-support/security/fin-sod-matrix.xlsx"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sbctc.edu/resources/documents/colleges-staff/it-support/security/cs-sod-matrix.xlsx"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ctclinkreferencecenter.ctclink.us/m/79718/l/1514435-9-2-offboarding-security-procedure"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A View From Auditing: We are All in this Together</a:t>
            </a:r>
          </a:p>
        </p:txBody>
      </p:sp>
      <p:sp>
        <p:nvSpPr>
          <p:cNvPr id="4" name="Title 3"/>
          <p:cNvSpPr>
            <a:spLocks noGrp="1"/>
          </p:cNvSpPr>
          <p:nvPr>
            <p:ph type="title"/>
          </p:nvPr>
        </p:nvSpPr>
        <p:spPr/>
        <p:txBody>
          <a:bodyPr/>
          <a:lstStyle/>
          <a:p>
            <a:r>
              <a:rPr lang="en-US" dirty="0"/>
              <a:t>Making teamwork work</a:t>
            </a:r>
          </a:p>
        </p:txBody>
      </p:sp>
      <p:sp>
        <p:nvSpPr>
          <p:cNvPr id="6" name="Text Placeholder 5"/>
          <p:cNvSpPr>
            <a:spLocks noGrp="1"/>
          </p:cNvSpPr>
          <p:nvPr>
            <p:ph type="body" sz="quarter" idx="10"/>
          </p:nvPr>
        </p:nvSpPr>
        <p:spPr>
          <a:xfrm>
            <a:off x="493184" y="5769403"/>
            <a:ext cx="11315957" cy="758825"/>
          </a:xfrm>
        </p:spPr>
        <p:txBody>
          <a:bodyPr/>
          <a:lstStyle/>
          <a:p>
            <a:r>
              <a:rPr lang="en-US" dirty="0"/>
              <a:t>Presenter:  Shelia Sloan, SBCTC</a:t>
            </a:r>
          </a:p>
          <a:p>
            <a:r>
              <a:rPr lang="en-US" dirty="0"/>
              <a:t>Date:  July 13, 2023 </a:t>
            </a:r>
            <a:r>
              <a:rPr lang="en-US" i="1" dirty="0"/>
              <a:t>(revised Jan. 19, 2024, to add Separation of Duties matrix links)</a:t>
            </a:r>
          </a:p>
        </p:txBody>
      </p:sp>
    </p:spTree>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752D34-2122-4B5D-B662-67289F376A89}"/>
              </a:ext>
            </a:extLst>
          </p:cNvPr>
          <p:cNvSpPr>
            <a:spLocks noGrp="1"/>
          </p:cNvSpPr>
          <p:nvPr>
            <p:ph type="title"/>
          </p:nvPr>
        </p:nvSpPr>
        <p:spPr>
          <a:xfrm>
            <a:off x="838200" y="1591973"/>
            <a:ext cx="10515600" cy="688090"/>
          </a:xfrm>
        </p:spPr>
        <p:txBody>
          <a:bodyPr/>
          <a:lstStyle/>
          <a:p>
            <a:pPr algn="ctr"/>
            <a:r>
              <a:rPr lang="en-US" dirty="0"/>
              <a:t>Logical Access Risk </a:t>
            </a:r>
          </a:p>
        </p:txBody>
      </p:sp>
      <p:sp>
        <p:nvSpPr>
          <p:cNvPr id="11" name="TextBox 10">
            <a:extLst>
              <a:ext uri="{FF2B5EF4-FFF2-40B4-BE49-F238E27FC236}">
                <a16:creationId xmlns:a16="http://schemas.microsoft.com/office/drawing/2014/main" id="{3FE3DFE1-F693-4CDF-9475-CF2B5341EA1C}"/>
              </a:ext>
            </a:extLst>
          </p:cNvPr>
          <p:cNvSpPr txBox="1"/>
          <p:nvPr/>
        </p:nvSpPr>
        <p:spPr>
          <a:xfrm>
            <a:off x="1460276" y="2280063"/>
            <a:ext cx="9804624" cy="3625608"/>
          </a:xfrm>
          <a:prstGeom prst="rect">
            <a:avLst/>
          </a:prstGeom>
          <a:noFill/>
        </p:spPr>
        <p:txBody>
          <a:bodyPr wrap="square">
            <a:spAutoFit/>
          </a:bodyPr>
          <a:lstStyle/>
          <a:p>
            <a:pPr marL="342900" indent="-342900">
              <a:lnSpc>
                <a:spcPct val="120000"/>
              </a:lnSpc>
              <a:buFont typeface="Arial" panose="020B0604020202020204" pitchFamily="34" charset="0"/>
              <a:buChar char="•"/>
            </a:pPr>
            <a:r>
              <a:rPr lang="en-US" sz="2800" dirty="0"/>
              <a:t>The process used to access IT environment.</a:t>
            </a:r>
          </a:p>
          <a:p>
            <a:pPr marL="214313" indent="-214313"/>
            <a:endParaRPr lang="en-GB" sz="2800" dirty="0"/>
          </a:p>
          <a:p>
            <a:pPr marL="214313" indent="-214313"/>
            <a:r>
              <a:rPr lang="en-GB" sz="2800" dirty="0">
                <a:latin typeface="+mj-lt"/>
              </a:rPr>
              <a:t>Risks</a:t>
            </a:r>
          </a:p>
          <a:p>
            <a:pPr marL="342900" indent="-342900">
              <a:buFont typeface="Arial" panose="020B0604020202020204" pitchFamily="34" charset="0"/>
              <a:buChar char="•"/>
            </a:pPr>
            <a:r>
              <a:rPr lang="en-GB" sz="2800" dirty="0"/>
              <a:t>Unauthorized users have access to the system</a:t>
            </a:r>
          </a:p>
          <a:p>
            <a:pPr marL="342900" indent="-342900">
              <a:buFont typeface="Arial" panose="020B0604020202020204" pitchFamily="34" charset="0"/>
              <a:buChar char="•"/>
            </a:pPr>
            <a:r>
              <a:rPr lang="en-GB" sz="2800" dirty="0"/>
              <a:t>Authorized users with inappropriate access</a:t>
            </a:r>
          </a:p>
          <a:p>
            <a:pPr marL="342900" indent="-342900">
              <a:buFont typeface="Arial" panose="020B0604020202020204" pitchFamily="34" charset="0"/>
              <a:buChar char="•"/>
            </a:pPr>
            <a:r>
              <a:rPr lang="en-GB" sz="2800" dirty="0"/>
              <a:t>Inadequate segregation of duties</a:t>
            </a:r>
          </a:p>
          <a:p>
            <a:pPr marL="342900" indent="-342900">
              <a:buFont typeface="Arial" panose="020B0604020202020204" pitchFamily="34" charset="0"/>
              <a:buChar char="•"/>
            </a:pPr>
            <a:r>
              <a:rPr lang="en-GB" sz="2800" dirty="0"/>
              <a:t>Inappropriately configured password and/or security settings </a:t>
            </a:r>
          </a:p>
          <a:p>
            <a:pPr marL="342900" indent="-342900">
              <a:buFont typeface="Arial" panose="020B0604020202020204" pitchFamily="34" charset="0"/>
              <a:buChar char="•"/>
            </a:pPr>
            <a:r>
              <a:rPr lang="en-GB" sz="2800" dirty="0"/>
              <a:t>User access accountability </a:t>
            </a:r>
            <a:endParaRPr lang="en-US" sz="2800" dirty="0"/>
          </a:p>
        </p:txBody>
      </p:sp>
      <p:sp>
        <p:nvSpPr>
          <p:cNvPr id="2" name="Slide Number Placeholder 1">
            <a:extLst>
              <a:ext uri="{FF2B5EF4-FFF2-40B4-BE49-F238E27FC236}">
                <a16:creationId xmlns:a16="http://schemas.microsoft.com/office/drawing/2014/main" id="{E11A5AAC-6FCC-1F25-3F7F-47CDCA707937}"/>
              </a:ext>
            </a:extLst>
          </p:cNvPr>
          <p:cNvSpPr>
            <a:spLocks noGrp="1"/>
          </p:cNvSpPr>
          <p:nvPr>
            <p:ph type="sldNum" sz="quarter" idx="12"/>
          </p:nvPr>
        </p:nvSpPr>
        <p:spPr/>
        <p:txBody>
          <a:bodyPr/>
          <a:lstStyle/>
          <a:p>
            <a:fld id="{DEE5BC03-7CE3-4FE3-BC0A-0ACCA8AC1F24}" type="slidenum">
              <a:rPr lang="en-US" smtClean="0"/>
              <a:pPr/>
              <a:t>10</a:t>
            </a:fld>
            <a:endParaRPr lang="en-US" dirty="0"/>
          </a:p>
        </p:txBody>
      </p:sp>
    </p:spTree>
    <p:extLst>
      <p:ext uri="{BB962C8B-B14F-4D97-AF65-F5344CB8AC3E}">
        <p14:creationId xmlns:p14="http://schemas.microsoft.com/office/powerpoint/2010/main" val="406994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752D34-2122-4B5D-B662-67289F376A89}"/>
              </a:ext>
            </a:extLst>
          </p:cNvPr>
          <p:cNvSpPr>
            <a:spLocks noGrp="1"/>
          </p:cNvSpPr>
          <p:nvPr>
            <p:ph type="title"/>
          </p:nvPr>
        </p:nvSpPr>
        <p:spPr>
          <a:xfrm>
            <a:off x="748408" y="1756229"/>
            <a:ext cx="10515600" cy="999011"/>
          </a:xfrm>
        </p:spPr>
        <p:txBody>
          <a:bodyPr/>
          <a:lstStyle/>
          <a:p>
            <a:pPr algn="ctr"/>
            <a:r>
              <a:rPr lang="en-US" dirty="0"/>
              <a:t>Logical Access Internal Controls</a:t>
            </a:r>
          </a:p>
        </p:txBody>
      </p:sp>
      <p:sp>
        <p:nvSpPr>
          <p:cNvPr id="11" name="TextBox 10">
            <a:extLst>
              <a:ext uri="{FF2B5EF4-FFF2-40B4-BE49-F238E27FC236}">
                <a16:creationId xmlns:a16="http://schemas.microsoft.com/office/drawing/2014/main" id="{3FE3DFE1-F693-4CDF-9475-CF2B5341EA1C}"/>
              </a:ext>
            </a:extLst>
          </p:cNvPr>
          <p:cNvSpPr txBox="1"/>
          <p:nvPr/>
        </p:nvSpPr>
        <p:spPr>
          <a:xfrm>
            <a:off x="748408" y="2407453"/>
            <a:ext cx="10843135" cy="3970318"/>
          </a:xfrm>
          <a:prstGeom prst="rect">
            <a:avLst/>
          </a:prstGeom>
          <a:noFill/>
        </p:spPr>
        <p:txBody>
          <a:bodyPr wrap="square">
            <a:spAutoFit/>
          </a:bodyPr>
          <a:lstStyle/>
          <a:p>
            <a:pPr marL="342900" indent="-342900">
              <a:buFont typeface="Arial" panose="020B0604020202020204" pitchFamily="34" charset="0"/>
              <a:buChar char="•"/>
            </a:pPr>
            <a:r>
              <a:rPr lang="en-US" sz="2800" dirty="0"/>
              <a:t>Review controls around Logical Access to provide reasonable assurance that user access is restricted to functions in alignment with job responsibilities:</a:t>
            </a:r>
          </a:p>
          <a:p>
            <a:pPr marL="800100" lvl="1" indent="-342900">
              <a:buFont typeface="Arial" panose="020B0604020202020204" pitchFamily="34" charset="0"/>
              <a:buChar char="•"/>
            </a:pPr>
            <a:r>
              <a:rPr lang="en-US" sz="2400" dirty="0"/>
              <a:t>Passwords are configured appropriately </a:t>
            </a:r>
          </a:p>
          <a:p>
            <a:pPr marL="800100" lvl="1" indent="-342900">
              <a:buFont typeface="Arial" panose="020B0604020202020204" pitchFamily="34" charset="0"/>
              <a:buChar char="•"/>
            </a:pPr>
            <a:r>
              <a:rPr lang="en-US" sz="2400" dirty="0"/>
              <a:t>Privileged users' access is appropriate </a:t>
            </a:r>
          </a:p>
          <a:p>
            <a:pPr marL="800100" lvl="1" indent="-342900">
              <a:buFont typeface="Arial" panose="020B0604020202020204" pitchFamily="34" charset="0"/>
              <a:buChar char="•"/>
            </a:pPr>
            <a:r>
              <a:rPr lang="en-US" sz="2400" dirty="0"/>
              <a:t>Periodically review user access to ensure access remains appropriate for job responsibilities </a:t>
            </a:r>
          </a:p>
          <a:p>
            <a:pPr marL="800100" lvl="1" indent="-342900">
              <a:buFont typeface="Arial" panose="020B0604020202020204" pitchFamily="34" charset="0"/>
              <a:buChar char="•"/>
            </a:pPr>
            <a:r>
              <a:rPr lang="en-US" sz="2400" dirty="0"/>
              <a:t>Access is appropriately provisioned to users based on job 	responsibilities</a:t>
            </a:r>
          </a:p>
          <a:p>
            <a:pPr marL="800100" lvl="1" indent="-342900">
              <a:buFont typeface="Arial" panose="020B0604020202020204" pitchFamily="34" charset="0"/>
              <a:buChar char="•"/>
            </a:pPr>
            <a:r>
              <a:rPr lang="en-US" sz="2400" dirty="0"/>
              <a:t>Access is appropriately de-provisioned from users when job responsibilities change or upon termination </a:t>
            </a:r>
          </a:p>
        </p:txBody>
      </p:sp>
      <p:sp>
        <p:nvSpPr>
          <p:cNvPr id="2" name="Slide Number Placeholder 1">
            <a:extLst>
              <a:ext uri="{FF2B5EF4-FFF2-40B4-BE49-F238E27FC236}">
                <a16:creationId xmlns:a16="http://schemas.microsoft.com/office/drawing/2014/main" id="{AB0B5226-41BD-A5EF-9351-66FC6A3ED1EA}"/>
              </a:ext>
            </a:extLst>
          </p:cNvPr>
          <p:cNvSpPr>
            <a:spLocks noGrp="1"/>
          </p:cNvSpPr>
          <p:nvPr>
            <p:ph type="sldNum" sz="quarter" idx="12"/>
          </p:nvPr>
        </p:nvSpPr>
        <p:spPr/>
        <p:txBody>
          <a:bodyPr/>
          <a:lstStyle/>
          <a:p>
            <a:fld id="{DEE5BC03-7CE3-4FE3-BC0A-0ACCA8AC1F24}" type="slidenum">
              <a:rPr lang="en-US" smtClean="0"/>
              <a:pPr/>
              <a:t>11</a:t>
            </a:fld>
            <a:endParaRPr lang="en-US" dirty="0"/>
          </a:p>
        </p:txBody>
      </p:sp>
    </p:spTree>
    <p:extLst>
      <p:ext uri="{BB962C8B-B14F-4D97-AF65-F5344CB8AC3E}">
        <p14:creationId xmlns:p14="http://schemas.microsoft.com/office/powerpoint/2010/main" val="176069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752D34-2122-4B5D-B662-67289F376A89}"/>
              </a:ext>
            </a:extLst>
          </p:cNvPr>
          <p:cNvSpPr>
            <a:spLocks noGrp="1"/>
          </p:cNvSpPr>
          <p:nvPr>
            <p:ph type="title"/>
          </p:nvPr>
        </p:nvSpPr>
        <p:spPr>
          <a:xfrm>
            <a:off x="838200" y="1475469"/>
            <a:ext cx="10515600" cy="747032"/>
          </a:xfrm>
        </p:spPr>
        <p:txBody>
          <a:bodyPr/>
          <a:lstStyle/>
          <a:p>
            <a:pPr algn="ctr"/>
            <a:r>
              <a:rPr lang="en-US" dirty="0"/>
              <a:t>IT Operations Risk </a:t>
            </a:r>
          </a:p>
        </p:txBody>
      </p:sp>
      <p:sp>
        <p:nvSpPr>
          <p:cNvPr id="11" name="TextBox 10">
            <a:extLst>
              <a:ext uri="{FF2B5EF4-FFF2-40B4-BE49-F238E27FC236}">
                <a16:creationId xmlns:a16="http://schemas.microsoft.com/office/drawing/2014/main" id="{3FE3DFE1-F693-4CDF-9475-CF2B5341EA1C}"/>
              </a:ext>
            </a:extLst>
          </p:cNvPr>
          <p:cNvSpPr txBox="1"/>
          <p:nvPr/>
        </p:nvSpPr>
        <p:spPr>
          <a:xfrm>
            <a:off x="838200" y="2387587"/>
            <a:ext cx="9917083" cy="3970318"/>
          </a:xfrm>
          <a:prstGeom prst="rect">
            <a:avLst/>
          </a:prstGeom>
          <a:noFill/>
        </p:spPr>
        <p:txBody>
          <a:bodyPr wrap="square">
            <a:spAutoFit/>
          </a:bodyPr>
          <a:lstStyle/>
          <a:p>
            <a:pPr marL="342900" indent="-342900">
              <a:buFont typeface="Arial" panose="020B0604020202020204" pitchFamily="34" charset="0"/>
              <a:buChar char="•"/>
            </a:pPr>
            <a:r>
              <a:rPr lang="en-US" sz="2800" dirty="0"/>
              <a:t>Systems or programs may not be available for users or may not be processing accurately. </a:t>
            </a:r>
          </a:p>
          <a:p>
            <a:endParaRPr lang="en-US" sz="2800" dirty="0"/>
          </a:p>
          <a:p>
            <a:pPr marL="800100" lvl="1" indent="-342900">
              <a:buFont typeface="Arial" panose="020B0604020202020204" pitchFamily="34" charset="0"/>
              <a:buChar char="•"/>
            </a:pPr>
            <a:r>
              <a:rPr lang="en-US" sz="2800" dirty="0"/>
              <a:t>Data may be lost or corrupted resulting from improper migration/conversion or backup/recovery practices.</a:t>
            </a:r>
          </a:p>
          <a:p>
            <a:pPr marL="800100" lvl="1" indent="-342900">
              <a:buFont typeface="Arial" panose="020B0604020202020204" pitchFamily="34" charset="0"/>
              <a:buChar char="•"/>
            </a:pPr>
            <a:r>
              <a:rPr lang="en-US" sz="2800" dirty="0"/>
              <a:t>Errors in transaction processing are not corrected and/or identified resulting in the recording of inaccurate/incomplete financial data.</a:t>
            </a:r>
          </a:p>
          <a:p>
            <a:pPr marL="800100" lvl="1" indent="-342900">
              <a:buFont typeface="Arial" panose="020B0604020202020204" pitchFamily="34" charset="0"/>
              <a:buChar char="•"/>
            </a:pPr>
            <a:r>
              <a:rPr lang="en-US" sz="2800" dirty="0"/>
              <a:t>Interface/batch schedules may be inappropriately changed.</a:t>
            </a:r>
          </a:p>
        </p:txBody>
      </p:sp>
      <p:sp>
        <p:nvSpPr>
          <p:cNvPr id="2" name="Slide Number Placeholder 1">
            <a:extLst>
              <a:ext uri="{FF2B5EF4-FFF2-40B4-BE49-F238E27FC236}">
                <a16:creationId xmlns:a16="http://schemas.microsoft.com/office/drawing/2014/main" id="{80E05843-6955-3DC2-3B0F-4B83F77A79DA}"/>
              </a:ext>
            </a:extLst>
          </p:cNvPr>
          <p:cNvSpPr>
            <a:spLocks noGrp="1"/>
          </p:cNvSpPr>
          <p:nvPr>
            <p:ph type="sldNum" sz="quarter" idx="12"/>
          </p:nvPr>
        </p:nvSpPr>
        <p:spPr/>
        <p:txBody>
          <a:bodyPr/>
          <a:lstStyle/>
          <a:p>
            <a:fld id="{DEE5BC03-7CE3-4FE3-BC0A-0ACCA8AC1F24}" type="slidenum">
              <a:rPr lang="en-US" smtClean="0"/>
              <a:pPr/>
              <a:t>12</a:t>
            </a:fld>
            <a:endParaRPr lang="en-US" dirty="0"/>
          </a:p>
        </p:txBody>
      </p:sp>
    </p:spTree>
    <p:extLst>
      <p:ext uri="{BB962C8B-B14F-4D97-AF65-F5344CB8AC3E}">
        <p14:creationId xmlns:p14="http://schemas.microsoft.com/office/powerpoint/2010/main" val="2763496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752D34-2122-4B5D-B662-67289F376A89}"/>
              </a:ext>
            </a:extLst>
          </p:cNvPr>
          <p:cNvSpPr>
            <a:spLocks noGrp="1"/>
          </p:cNvSpPr>
          <p:nvPr>
            <p:ph type="title"/>
          </p:nvPr>
        </p:nvSpPr>
        <p:spPr>
          <a:xfrm>
            <a:off x="838200" y="1640239"/>
            <a:ext cx="10515600" cy="1031710"/>
          </a:xfrm>
        </p:spPr>
        <p:txBody>
          <a:bodyPr/>
          <a:lstStyle/>
          <a:p>
            <a:pPr algn="ctr"/>
            <a:r>
              <a:rPr lang="en-US" dirty="0"/>
              <a:t>IT Operations Internal Controls </a:t>
            </a:r>
          </a:p>
        </p:txBody>
      </p:sp>
      <p:sp>
        <p:nvSpPr>
          <p:cNvPr id="11" name="TextBox 10">
            <a:extLst>
              <a:ext uri="{FF2B5EF4-FFF2-40B4-BE49-F238E27FC236}">
                <a16:creationId xmlns:a16="http://schemas.microsoft.com/office/drawing/2014/main" id="{3FE3DFE1-F693-4CDF-9475-CF2B5341EA1C}"/>
              </a:ext>
            </a:extLst>
          </p:cNvPr>
          <p:cNvSpPr txBox="1"/>
          <p:nvPr/>
        </p:nvSpPr>
        <p:spPr>
          <a:xfrm>
            <a:off x="1436717" y="2414278"/>
            <a:ext cx="9318566" cy="4182171"/>
          </a:xfrm>
          <a:prstGeom prst="rect">
            <a:avLst/>
          </a:prstGeom>
          <a:noFill/>
        </p:spPr>
        <p:txBody>
          <a:bodyPr wrap="square">
            <a:spAutoFit/>
          </a:bodyPr>
          <a:lstStyle/>
          <a:p>
            <a:pPr marL="342900" indent="-342900">
              <a:lnSpc>
                <a:spcPct val="120000"/>
              </a:lnSpc>
              <a:buFont typeface="Arial" panose="020B0604020202020204" pitchFamily="34" charset="0"/>
              <a:buChar char="•"/>
            </a:pPr>
            <a:r>
              <a:rPr lang="en-US" sz="2800" dirty="0">
                <a:latin typeface="+mj-lt"/>
              </a:rPr>
              <a:t>IT Operations </a:t>
            </a:r>
            <a:r>
              <a:rPr lang="en-US" sz="2800" dirty="0"/>
              <a:t>– Review controls related to the complete and timely execution of data backups, scheduled jobs, interfaces, and incident/problem management.</a:t>
            </a:r>
          </a:p>
          <a:p>
            <a:pPr marL="800100" lvl="1" indent="-342900">
              <a:lnSpc>
                <a:spcPct val="120000"/>
              </a:lnSpc>
              <a:buFont typeface="Arial" panose="020B0604020202020204" pitchFamily="34" charset="0"/>
              <a:buChar char="•"/>
            </a:pPr>
            <a:r>
              <a:rPr lang="en-US" sz="2800" dirty="0"/>
              <a:t>Ensure scheduled jobs including backups are executed successfully</a:t>
            </a:r>
          </a:p>
          <a:p>
            <a:pPr marL="800100" lvl="1" indent="-342900">
              <a:lnSpc>
                <a:spcPct val="120000"/>
              </a:lnSpc>
              <a:buFont typeface="Arial" panose="020B0604020202020204" pitchFamily="34" charset="0"/>
              <a:buChar char="•"/>
            </a:pPr>
            <a:r>
              <a:rPr lang="en-US" sz="2800" dirty="0"/>
              <a:t>Make sure access is appropriate for users with the ability to modify backup and automated job schedules</a:t>
            </a:r>
          </a:p>
          <a:p>
            <a:pPr marL="800100" lvl="1" indent="-342900">
              <a:lnSpc>
                <a:spcPct val="120000"/>
              </a:lnSpc>
              <a:buFont typeface="Arial" panose="020B0604020202020204" pitchFamily="34" charset="0"/>
              <a:buChar char="•"/>
            </a:pPr>
            <a:r>
              <a:rPr lang="en-US" sz="2800" dirty="0"/>
              <a:t>Verify that backed-up data is recoverable</a:t>
            </a:r>
          </a:p>
        </p:txBody>
      </p:sp>
      <p:sp>
        <p:nvSpPr>
          <p:cNvPr id="2" name="Slide Number Placeholder 1">
            <a:extLst>
              <a:ext uri="{FF2B5EF4-FFF2-40B4-BE49-F238E27FC236}">
                <a16:creationId xmlns:a16="http://schemas.microsoft.com/office/drawing/2014/main" id="{B2C007FA-E2B4-5A6B-B3C5-A0FD2495343C}"/>
              </a:ext>
            </a:extLst>
          </p:cNvPr>
          <p:cNvSpPr>
            <a:spLocks noGrp="1"/>
          </p:cNvSpPr>
          <p:nvPr>
            <p:ph type="sldNum" sz="quarter" idx="12"/>
          </p:nvPr>
        </p:nvSpPr>
        <p:spPr/>
        <p:txBody>
          <a:bodyPr/>
          <a:lstStyle/>
          <a:p>
            <a:fld id="{DEE5BC03-7CE3-4FE3-BC0A-0ACCA8AC1F24}" type="slidenum">
              <a:rPr lang="en-US" smtClean="0"/>
              <a:pPr/>
              <a:t>13</a:t>
            </a:fld>
            <a:endParaRPr lang="en-US" dirty="0"/>
          </a:p>
        </p:txBody>
      </p:sp>
    </p:spTree>
    <p:extLst>
      <p:ext uri="{BB962C8B-B14F-4D97-AF65-F5344CB8AC3E}">
        <p14:creationId xmlns:p14="http://schemas.microsoft.com/office/powerpoint/2010/main" val="4021693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752D34-2122-4B5D-B662-67289F376A89}"/>
              </a:ext>
            </a:extLst>
          </p:cNvPr>
          <p:cNvSpPr>
            <a:spLocks noGrp="1"/>
          </p:cNvSpPr>
          <p:nvPr>
            <p:ph type="title"/>
          </p:nvPr>
        </p:nvSpPr>
        <p:spPr>
          <a:xfrm>
            <a:off x="838200" y="1450477"/>
            <a:ext cx="10515600" cy="856028"/>
          </a:xfrm>
        </p:spPr>
        <p:txBody>
          <a:bodyPr/>
          <a:lstStyle/>
          <a:p>
            <a:pPr algn="ctr"/>
            <a:r>
              <a:rPr lang="en-US" dirty="0"/>
              <a:t>Segregation of Duties (SOD)</a:t>
            </a:r>
          </a:p>
        </p:txBody>
      </p:sp>
      <p:sp>
        <p:nvSpPr>
          <p:cNvPr id="2" name="TextBox 1">
            <a:extLst>
              <a:ext uri="{FF2B5EF4-FFF2-40B4-BE49-F238E27FC236}">
                <a16:creationId xmlns:a16="http://schemas.microsoft.com/office/drawing/2014/main" id="{867E2FB7-7189-1634-14F3-FA6BCB64F6E2}"/>
              </a:ext>
            </a:extLst>
          </p:cNvPr>
          <p:cNvSpPr txBox="1"/>
          <p:nvPr/>
        </p:nvSpPr>
        <p:spPr>
          <a:xfrm>
            <a:off x="1209909" y="2399217"/>
            <a:ext cx="8988192" cy="3108543"/>
          </a:xfrm>
          <a:prstGeom prst="rect">
            <a:avLst/>
          </a:prstGeom>
          <a:noFill/>
        </p:spPr>
        <p:txBody>
          <a:bodyPr wrap="square">
            <a:spAutoFit/>
          </a:bodyPr>
          <a:lstStyle/>
          <a:p>
            <a:pPr marL="342900" indent="-342900">
              <a:buFont typeface="Arial" panose="020B0604020202020204" pitchFamily="34" charset="0"/>
              <a:buChar char="•"/>
            </a:pPr>
            <a:r>
              <a:rPr lang="en-US" sz="2800" dirty="0"/>
              <a:t>Key Component of Institution’s Internal Control</a:t>
            </a:r>
          </a:p>
          <a:p>
            <a:pPr marL="342900" indent="-342900">
              <a:buFont typeface="Arial" panose="020B0604020202020204" pitchFamily="34" charset="0"/>
              <a:buChar char="•"/>
            </a:pPr>
            <a:r>
              <a:rPr lang="en-US" sz="2800" dirty="0"/>
              <a:t>Assigning Key Duties/Responsibilities to different personnel to reduce risk</a:t>
            </a:r>
          </a:p>
          <a:p>
            <a:pPr marL="342900" indent="-342900">
              <a:buFont typeface="Arial" panose="020B0604020202020204" pitchFamily="34" charset="0"/>
              <a:buChar char="•"/>
            </a:pPr>
            <a:r>
              <a:rPr lang="en-US" sz="2800" dirty="0"/>
              <a:t>Risks include</a:t>
            </a:r>
          </a:p>
          <a:p>
            <a:pPr marL="800100" lvl="1" indent="-342900">
              <a:buFont typeface="Arial" panose="020B0604020202020204" pitchFamily="34" charset="0"/>
              <a:buChar char="•"/>
            </a:pPr>
            <a:r>
              <a:rPr lang="en-US" sz="2800" dirty="0"/>
              <a:t>Error</a:t>
            </a:r>
          </a:p>
          <a:p>
            <a:pPr marL="800100" lvl="1" indent="-342900">
              <a:buFont typeface="Arial" panose="020B0604020202020204" pitchFamily="34" charset="0"/>
              <a:buChar char="•"/>
            </a:pPr>
            <a:r>
              <a:rPr lang="en-US" sz="2800" dirty="0"/>
              <a:t>Misuse</a:t>
            </a:r>
          </a:p>
          <a:p>
            <a:pPr marL="800100" lvl="1" indent="-342900">
              <a:buFont typeface="Arial" panose="020B0604020202020204" pitchFamily="34" charset="0"/>
              <a:buChar char="•"/>
            </a:pPr>
            <a:r>
              <a:rPr lang="en-US" sz="2800" dirty="0"/>
              <a:t>Fraud</a:t>
            </a:r>
          </a:p>
        </p:txBody>
      </p:sp>
      <p:sp>
        <p:nvSpPr>
          <p:cNvPr id="3" name="Slide Number Placeholder 2">
            <a:extLst>
              <a:ext uri="{FF2B5EF4-FFF2-40B4-BE49-F238E27FC236}">
                <a16:creationId xmlns:a16="http://schemas.microsoft.com/office/drawing/2014/main" id="{8140DC1C-7F37-B93A-F85A-1023FC03099B}"/>
              </a:ext>
            </a:extLst>
          </p:cNvPr>
          <p:cNvSpPr>
            <a:spLocks noGrp="1"/>
          </p:cNvSpPr>
          <p:nvPr>
            <p:ph type="sldNum" sz="quarter" idx="12"/>
          </p:nvPr>
        </p:nvSpPr>
        <p:spPr/>
        <p:txBody>
          <a:bodyPr/>
          <a:lstStyle/>
          <a:p>
            <a:fld id="{DEE5BC03-7CE3-4FE3-BC0A-0ACCA8AC1F24}" type="slidenum">
              <a:rPr lang="en-US" smtClean="0"/>
              <a:pPr/>
              <a:t>14</a:t>
            </a:fld>
            <a:endParaRPr lang="en-US" dirty="0"/>
          </a:p>
        </p:txBody>
      </p:sp>
    </p:spTree>
    <p:extLst>
      <p:ext uri="{BB962C8B-B14F-4D97-AF65-F5344CB8AC3E}">
        <p14:creationId xmlns:p14="http://schemas.microsoft.com/office/powerpoint/2010/main" val="444177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752D34-2122-4B5D-B662-67289F376A89}"/>
              </a:ext>
            </a:extLst>
          </p:cNvPr>
          <p:cNvSpPr>
            <a:spLocks noGrp="1"/>
          </p:cNvSpPr>
          <p:nvPr>
            <p:ph type="title"/>
          </p:nvPr>
        </p:nvSpPr>
        <p:spPr>
          <a:xfrm>
            <a:off x="838200" y="1558503"/>
            <a:ext cx="10515600" cy="659254"/>
          </a:xfrm>
        </p:spPr>
        <p:txBody>
          <a:bodyPr/>
          <a:lstStyle/>
          <a:p>
            <a:pPr algn="ctr"/>
            <a:r>
              <a:rPr lang="en-US" dirty="0"/>
              <a:t>Segregation of Duties (SOD)</a:t>
            </a:r>
          </a:p>
        </p:txBody>
      </p:sp>
      <p:sp>
        <p:nvSpPr>
          <p:cNvPr id="2" name="TextBox 1">
            <a:extLst>
              <a:ext uri="{FF2B5EF4-FFF2-40B4-BE49-F238E27FC236}">
                <a16:creationId xmlns:a16="http://schemas.microsoft.com/office/drawing/2014/main" id="{867E2FB7-7189-1634-14F3-FA6BCB64F6E2}"/>
              </a:ext>
            </a:extLst>
          </p:cNvPr>
          <p:cNvSpPr txBox="1"/>
          <p:nvPr/>
        </p:nvSpPr>
        <p:spPr>
          <a:xfrm>
            <a:off x="749423" y="2217757"/>
            <a:ext cx="11016783" cy="4154984"/>
          </a:xfrm>
          <a:prstGeom prst="rect">
            <a:avLst/>
          </a:prstGeom>
          <a:noFill/>
        </p:spPr>
        <p:txBody>
          <a:bodyPr wrap="square">
            <a:spAutoFit/>
          </a:bodyPr>
          <a:lstStyle/>
          <a:p>
            <a:pPr marL="342900" indent="-342900">
              <a:buFont typeface="Arial" panose="020B0604020202020204" pitchFamily="34" charset="0"/>
              <a:buChar char="•"/>
            </a:pPr>
            <a:r>
              <a:rPr lang="en-US" sz="2400" dirty="0"/>
              <a:t>Prohibit assignment of responsibility to one person for the acquisition of assets, their custody, and the related recordkeeping. There should be at least two sets of eyes on each transaction.</a:t>
            </a:r>
          </a:p>
          <a:p>
            <a:pPr marL="342900" indent="-342900">
              <a:buFont typeface="Arial" panose="020B0604020202020204" pitchFamily="34" charset="0"/>
              <a:buChar char="•"/>
            </a:pPr>
            <a:r>
              <a:rPr lang="en-US" sz="2400" dirty="0"/>
              <a:t>No one person has sole control over the lifespan of a transaction. Ideally, no one person should: </a:t>
            </a:r>
          </a:p>
          <a:p>
            <a:pPr marL="800100" lvl="1" indent="-342900">
              <a:buFont typeface="Arial" panose="020B0604020202020204" pitchFamily="34" charset="0"/>
              <a:buChar char="•"/>
            </a:pPr>
            <a:r>
              <a:rPr lang="en-US" sz="2400" dirty="0"/>
              <a:t>Initiate the transaction </a:t>
            </a:r>
          </a:p>
          <a:p>
            <a:pPr marL="800100" lvl="1" indent="-342900">
              <a:buFont typeface="Arial" panose="020B0604020202020204" pitchFamily="34" charset="0"/>
              <a:buChar char="•"/>
            </a:pPr>
            <a:r>
              <a:rPr lang="en-US" sz="2400" dirty="0"/>
              <a:t>Approve the transaction </a:t>
            </a:r>
          </a:p>
          <a:p>
            <a:pPr marL="800100" lvl="1" indent="-342900">
              <a:buFont typeface="Arial" panose="020B0604020202020204" pitchFamily="34" charset="0"/>
              <a:buChar char="•"/>
            </a:pPr>
            <a:r>
              <a:rPr lang="en-US" sz="2400" dirty="0"/>
              <a:t>Record the transaction </a:t>
            </a:r>
          </a:p>
          <a:p>
            <a:pPr marL="800100" lvl="1" indent="-342900">
              <a:buFont typeface="Arial" panose="020B0604020202020204" pitchFamily="34" charset="0"/>
              <a:buChar char="•"/>
            </a:pPr>
            <a:r>
              <a:rPr lang="en-US" sz="2400" dirty="0"/>
              <a:t>Reconcile the transaction </a:t>
            </a:r>
          </a:p>
          <a:p>
            <a:pPr marL="800100" lvl="1" indent="-342900">
              <a:buFont typeface="Arial" panose="020B0604020202020204" pitchFamily="34" charset="0"/>
              <a:buChar char="•"/>
            </a:pPr>
            <a:r>
              <a:rPr lang="en-US" sz="2400" dirty="0"/>
              <a:t>Handle the related asset </a:t>
            </a:r>
          </a:p>
          <a:p>
            <a:pPr marL="800100" lvl="1" indent="-342900">
              <a:buFont typeface="Arial" panose="020B0604020202020204" pitchFamily="34" charset="0"/>
              <a:buChar char="•"/>
            </a:pPr>
            <a:r>
              <a:rPr lang="en-US" sz="2400" dirty="0"/>
              <a:t>Review reports </a:t>
            </a:r>
          </a:p>
        </p:txBody>
      </p:sp>
      <p:sp>
        <p:nvSpPr>
          <p:cNvPr id="3" name="Slide Number Placeholder 2">
            <a:extLst>
              <a:ext uri="{FF2B5EF4-FFF2-40B4-BE49-F238E27FC236}">
                <a16:creationId xmlns:a16="http://schemas.microsoft.com/office/drawing/2014/main" id="{BDE97D92-FA46-1624-E72A-77753E137C88}"/>
              </a:ext>
            </a:extLst>
          </p:cNvPr>
          <p:cNvSpPr>
            <a:spLocks noGrp="1"/>
          </p:cNvSpPr>
          <p:nvPr>
            <p:ph type="sldNum" sz="quarter" idx="12"/>
          </p:nvPr>
        </p:nvSpPr>
        <p:spPr/>
        <p:txBody>
          <a:bodyPr/>
          <a:lstStyle/>
          <a:p>
            <a:fld id="{DEE5BC03-7CE3-4FE3-BC0A-0ACCA8AC1F24}" type="slidenum">
              <a:rPr lang="en-US" smtClean="0"/>
              <a:pPr/>
              <a:t>15</a:t>
            </a:fld>
            <a:endParaRPr lang="en-US" dirty="0"/>
          </a:p>
        </p:txBody>
      </p:sp>
    </p:spTree>
    <p:extLst>
      <p:ext uri="{BB962C8B-B14F-4D97-AF65-F5344CB8AC3E}">
        <p14:creationId xmlns:p14="http://schemas.microsoft.com/office/powerpoint/2010/main" val="3330245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C5E3F-3091-4B1F-BE05-FF9AB19D2A46}"/>
              </a:ext>
            </a:extLst>
          </p:cNvPr>
          <p:cNvSpPr>
            <a:spLocks noGrp="1"/>
          </p:cNvSpPr>
          <p:nvPr>
            <p:ph type="title"/>
          </p:nvPr>
        </p:nvSpPr>
        <p:spPr/>
        <p:txBody>
          <a:bodyPr/>
          <a:lstStyle/>
          <a:p>
            <a:pPr algn="ctr"/>
            <a:r>
              <a:rPr lang="en-US" dirty="0"/>
              <a:t>Segregation of duties</a:t>
            </a:r>
            <a:br>
              <a:rPr lang="en-US" dirty="0"/>
            </a:br>
            <a:endParaRPr lang="en-US" dirty="0"/>
          </a:p>
        </p:txBody>
      </p:sp>
      <p:sp>
        <p:nvSpPr>
          <p:cNvPr id="5" name="Content Placeholder 4">
            <a:extLst>
              <a:ext uri="{FF2B5EF4-FFF2-40B4-BE49-F238E27FC236}">
                <a16:creationId xmlns:a16="http://schemas.microsoft.com/office/drawing/2014/main" id="{954D5B33-F059-48AF-9D43-830B12D3ACAB}"/>
              </a:ext>
            </a:extLst>
          </p:cNvPr>
          <p:cNvSpPr>
            <a:spLocks noGrp="1"/>
          </p:cNvSpPr>
          <p:nvPr>
            <p:ph idx="1"/>
          </p:nvPr>
        </p:nvSpPr>
        <p:spPr/>
        <p:txBody>
          <a:bodyPr/>
          <a:lstStyle/>
          <a:p>
            <a:r>
              <a:rPr lang="en-US" dirty="0"/>
              <a:t>Another example is to separate the following responsibilities in each business process:</a:t>
            </a:r>
          </a:p>
          <a:p>
            <a:pPr lvl="1"/>
            <a:r>
              <a:rPr lang="en-US" dirty="0"/>
              <a:t>Custody of Assets</a:t>
            </a:r>
          </a:p>
          <a:p>
            <a:pPr lvl="1"/>
            <a:r>
              <a:rPr lang="en-US" dirty="0"/>
              <a:t>Record Keeping </a:t>
            </a:r>
          </a:p>
          <a:p>
            <a:pPr lvl="1"/>
            <a:r>
              <a:rPr lang="en-US" dirty="0"/>
              <a:t>Authorization</a:t>
            </a:r>
          </a:p>
          <a:p>
            <a:pPr lvl="1"/>
            <a:r>
              <a:rPr lang="en-US" dirty="0"/>
              <a:t>Reconciliation</a:t>
            </a:r>
          </a:p>
          <a:p>
            <a:pPr lvl="1"/>
            <a:endParaRPr lang="en-US" dirty="0"/>
          </a:p>
          <a:p>
            <a:r>
              <a:rPr lang="en-US" dirty="0"/>
              <a:t>Ideally, no individual employee should handle more than one of the above noted functions in a process.</a:t>
            </a:r>
          </a:p>
          <a:p>
            <a:pPr lvl="1"/>
            <a:endParaRPr lang="en-US" dirty="0"/>
          </a:p>
          <a:p>
            <a:pPr marL="457200" lvl="1" indent="0">
              <a:buNone/>
            </a:pPr>
            <a:endParaRPr lang="en-US" dirty="0"/>
          </a:p>
        </p:txBody>
      </p:sp>
      <p:sp>
        <p:nvSpPr>
          <p:cNvPr id="3" name="Slide Number Placeholder 2">
            <a:extLst>
              <a:ext uri="{FF2B5EF4-FFF2-40B4-BE49-F238E27FC236}">
                <a16:creationId xmlns:a16="http://schemas.microsoft.com/office/drawing/2014/main" id="{46C9D8FC-692A-B5D7-3FF6-6A18062E0837}"/>
              </a:ext>
            </a:extLst>
          </p:cNvPr>
          <p:cNvSpPr>
            <a:spLocks noGrp="1"/>
          </p:cNvSpPr>
          <p:nvPr>
            <p:ph type="sldNum" sz="quarter" idx="12"/>
          </p:nvPr>
        </p:nvSpPr>
        <p:spPr/>
        <p:txBody>
          <a:bodyPr/>
          <a:lstStyle/>
          <a:p>
            <a:fld id="{DEE5BC03-7CE3-4FE3-BC0A-0ACCA8AC1F24}" type="slidenum">
              <a:rPr lang="en-US" smtClean="0"/>
              <a:pPr/>
              <a:t>16</a:t>
            </a:fld>
            <a:endParaRPr lang="en-US" dirty="0"/>
          </a:p>
        </p:txBody>
      </p:sp>
    </p:spTree>
    <p:extLst>
      <p:ext uri="{BB962C8B-B14F-4D97-AF65-F5344CB8AC3E}">
        <p14:creationId xmlns:p14="http://schemas.microsoft.com/office/powerpoint/2010/main" val="2202304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752D34-2122-4B5D-B662-67289F376A89}"/>
              </a:ext>
            </a:extLst>
          </p:cNvPr>
          <p:cNvSpPr>
            <a:spLocks noGrp="1"/>
          </p:cNvSpPr>
          <p:nvPr>
            <p:ph type="title"/>
          </p:nvPr>
        </p:nvSpPr>
        <p:spPr>
          <a:xfrm>
            <a:off x="838200" y="1408904"/>
            <a:ext cx="10515600" cy="757354"/>
          </a:xfrm>
        </p:spPr>
        <p:txBody>
          <a:bodyPr/>
          <a:lstStyle/>
          <a:p>
            <a:pPr algn="ctr"/>
            <a:r>
              <a:rPr lang="en-US" dirty="0"/>
              <a:t>Segregation of Duties </a:t>
            </a:r>
          </a:p>
        </p:txBody>
      </p:sp>
      <p:sp>
        <p:nvSpPr>
          <p:cNvPr id="11" name="TextBox 10">
            <a:extLst>
              <a:ext uri="{FF2B5EF4-FFF2-40B4-BE49-F238E27FC236}">
                <a16:creationId xmlns:a16="http://schemas.microsoft.com/office/drawing/2014/main" id="{7CA2BEE2-FE9E-4190-A4E4-0342650B025A}"/>
              </a:ext>
            </a:extLst>
          </p:cNvPr>
          <p:cNvSpPr txBox="1"/>
          <p:nvPr/>
        </p:nvSpPr>
        <p:spPr>
          <a:xfrm>
            <a:off x="1012075" y="2022153"/>
            <a:ext cx="10697326" cy="4770537"/>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mj-lt"/>
              </a:rPr>
              <a:t>Determine, both organizationally and logically, that different individuals/system resources perform the following duties related to granting user access</a:t>
            </a:r>
          </a:p>
          <a:p>
            <a:pPr marL="800100" lvl="1" indent="-342900">
              <a:buFont typeface="Arial" panose="020B0604020202020204" pitchFamily="34" charset="0"/>
              <a:buChar char="•"/>
            </a:pPr>
            <a:r>
              <a:rPr lang="en-US" sz="2400" dirty="0"/>
              <a:t>Requesting access</a:t>
            </a:r>
          </a:p>
          <a:p>
            <a:pPr marL="800100" lvl="1" indent="-342900">
              <a:buFont typeface="Arial" panose="020B0604020202020204" pitchFamily="34" charset="0"/>
              <a:buChar char="•"/>
            </a:pPr>
            <a:r>
              <a:rPr lang="en-US" sz="2400" dirty="0"/>
              <a:t>Approving access</a:t>
            </a:r>
          </a:p>
          <a:p>
            <a:pPr marL="800100" lvl="1" indent="-342900">
              <a:buFont typeface="Arial" panose="020B0604020202020204" pitchFamily="34" charset="0"/>
              <a:buChar char="•"/>
            </a:pPr>
            <a:r>
              <a:rPr lang="en-US" sz="2400" dirty="0"/>
              <a:t>Setting up access</a:t>
            </a:r>
          </a:p>
          <a:p>
            <a:pPr marL="800100" lvl="1" indent="-342900">
              <a:buFont typeface="Arial" panose="020B0604020202020204" pitchFamily="34" charset="0"/>
              <a:buChar char="•"/>
            </a:pPr>
            <a:r>
              <a:rPr lang="en-US" sz="2400" dirty="0"/>
              <a:t>Monitoring access</a:t>
            </a:r>
          </a:p>
          <a:p>
            <a:pPr marL="342900" indent="-342900">
              <a:buFont typeface="Arial" panose="020B0604020202020204" pitchFamily="34" charset="0"/>
              <a:buChar char="•"/>
            </a:pPr>
            <a:r>
              <a:rPr lang="en-US" sz="2800" dirty="0">
                <a:latin typeface="+mj-lt"/>
              </a:rPr>
              <a:t>Other examples of conflicting Segregation of Duties</a:t>
            </a:r>
          </a:p>
          <a:p>
            <a:pPr marL="800100" lvl="1" indent="-342900">
              <a:buFont typeface="Arial" panose="020B0604020202020204" pitchFamily="34" charset="0"/>
              <a:buChar char="•"/>
            </a:pPr>
            <a:r>
              <a:rPr lang="en-US" sz="2400" dirty="0"/>
              <a:t>Enter Employees </a:t>
            </a:r>
          </a:p>
          <a:p>
            <a:pPr marL="800100" lvl="1" indent="-342900">
              <a:buFont typeface="Arial" panose="020B0604020202020204" pitchFamily="34" charset="0"/>
              <a:buChar char="•"/>
            </a:pPr>
            <a:r>
              <a:rPr lang="en-US" sz="2400" dirty="0"/>
              <a:t>Change Compensation</a:t>
            </a:r>
          </a:p>
          <a:p>
            <a:pPr marL="800100" lvl="1" indent="-342900">
              <a:buFont typeface="Arial" panose="020B0604020202020204" pitchFamily="34" charset="0"/>
              <a:buChar char="•"/>
            </a:pPr>
            <a:r>
              <a:rPr lang="en-US" sz="2400" dirty="0"/>
              <a:t>Cut payroll checks</a:t>
            </a:r>
          </a:p>
          <a:p>
            <a:pPr marL="800100" lvl="1" indent="-342900">
              <a:buFont typeface="Arial" panose="020B0604020202020204" pitchFamily="34" charset="0"/>
              <a:buChar char="•"/>
            </a:pPr>
            <a:r>
              <a:rPr lang="en-US" sz="2400" dirty="0"/>
              <a:t>Modify user access </a:t>
            </a:r>
          </a:p>
        </p:txBody>
      </p:sp>
      <p:sp>
        <p:nvSpPr>
          <p:cNvPr id="2" name="Slide Number Placeholder 1">
            <a:extLst>
              <a:ext uri="{FF2B5EF4-FFF2-40B4-BE49-F238E27FC236}">
                <a16:creationId xmlns:a16="http://schemas.microsoft.com/office/drawing/2014/main" id="{0F0B4DC8-2CE5-465D-7FD9-2EE16C4DE1D0}"/>
              </a:ext>
            </a:extLst>
          </p:cNvPr>
          <p:cNvSpPr>
            <a:spLocks noGrp="1"/>
          </p:cNvSpPr>
          <p:nvPr>
            <p:ph type="sldNum" sz="quarter" idx="12"/>
          </p:nvPr>
        </p:nvSpPr>
        <p:spPr/>
        <p:txBody>
          <a:bodyPr/>
          <a:lstStyle/>
          <a:p>
            <a:fld id="{DEE5BC03-7CE3-4FE3-BC0A-0ACCA8AC1F24}" type="slidenum">
              <a:rPr lang="en-US" smtClean="0"/>
              <a:pPr/>
              <a:t>17</a:t>
            </a:fld>
            <a:endParaRPr lang="en-US" dirty="0"/>
          </a:p>
        </p:txBody>
      </p:sp>
    </p:spTree>
    <p:extLst>
      <p:ext uri="{BB962C8B-B14F-4D97-AF65-F5344CB8AC3E}">
        <p14:creationId xmlns:p14="http://schemas.microsoft.com/office/powerpoint/2010/main" val="988760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752D34-2122-4B5D-B662-67289F376A89}"/>
              </a:ext>
            </a:extLst>
          </p:cNvPr>
          <p:cNvSpPr>
            <a:spLocks noGrp="1"/>
          </p:cNvSpPr>
          <p:nvPr>
            <p:ph type="title"/>
          </p:nvPr>
        </p:nvSpPr>
        <p:spPr>
          <a:xfrm>
            <a:off x="838200" y="1524455"/>
            <a:ext cx="10515600" cy="750660"/>
          </a:xfrm>
        </p:spPr>
        <p:txBody>
          <a:bodyPr/>
          <a:lstStyle/>
          <a:p>
            <a:pPr algn="ctr"/>
            <a:r>
              <a:rPr lang="en-US" dirty="0"/>
              <a:t>Segregation of Duties –HCM</a:t>
            </a:r>
            <a:br>
              <a:rPr lang="en-US" b="1" dirty="0">
                <a:latin typeface="Verdana" panose="020B0604030504040204" pitchFamily="34" charset="0"/>
                <a:ea typeface="Verdana" panose="020B0604030504040204" pitchFamily="34" charset="0"/>
                <a:cs typeface="Verdana" panose="020B0604030504040204" pitchFamily="34" charset="0"/>
              </a:rPr>
            </a:br>
            <a:br>
              <a:rPr lang="en-US" dirty="0"/>
            </a:b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7CA2BEE2-FE9E-4190-A4E4-0342650B025A}"/>
              </a:ext>
            </a:extLst>
          </p:cNvPr>
          <p:cNvSpPr txBox="1"/>
          <p:nvPr/>
        </p:nvSpPr>
        <p:spPr>
          <a:xfrm>
            <a:off x="1086317" y="2275115"/>
            <a:ext cx="10267483" cy="4031873"/>
          </a:xfrm>
          <a:prstGeom prst="rect">
            <a:avLst/>
          </a:prstGeom>
          <a:noFill/>
        </p:spPr>
        <p:txBody>
          <a:bodyPr wrap="square">
            <a:spAutoFit/>
          </a:bodyPr>
          <a:lstStyle/>
          <a:p>
            <a:pPr marL="0" lvl="1" indent="-57150"/>
            <a:r>
              <a:rPr lang="en-US" sz="3200" dirty="0">
                <a:latin typeface="+mj-lt"/>
                <a:ea typeface="Verdana" panose="020B0604030504040204" pitchFamily="34" charset="0"/>
                <a:cs typeface="Verdana" panose="020B0604030504040204" pitchFamily="34" charset="0"/>
              </a:rPr>
              <a:t>More Examples</a:t>
            </a:r>
            <a:endParaRPr lang="en-US" sz="2800" dirty="0">
              <a:latin typeface="+mj-lt"/>
              <a:ea typeface="Verdana" panose="020B0604030504040204" pitchFamily="34" charset="0"/>
              <a:cs typeface="Verdana" panose="020B0604030504040204" pitchFamily="34" charset="0"/>
            </a:endParaRPr>
          </a:p>
          <a:p>
            <a:pPr marL="1200150" lvl="3" indent="-342900">
              <a:buFont typeface="Arial" panose="020B0604020202020204" pitchFamily="34" charset="0"/>
              <a:buChar char="•"/>
            </a:pPr>
            <a:r>
              <a:rPr lang="en-US" sz="3200" dirty="0">
                <a:ea typeface="Verdana" panose="020B0604030504040204" pitchFamily="34" charset="0"/>
                <a:cs typeface="Verdana" panose="020B0604030504040204" pitchFamily="34" charset="0"/>
              </a:rPr>
              <a:t>ZZ HR Employee Maintenance</a:t>
            </a:r>
          </a:p>
          <a:p>
            <a:pPr marL="1200150" lvl="3" indent="-342900">
              <a:buFont typeface="Arial" panose="020B0604020202020204" pitchFamily="34" charset="0"/>
              <a:buChar char="•"/>
            </a:pPr>
            <a:r>
              <a:rPr lang="en-US" sz="3200" b="1" dirty="0">
                <a:ea typeface="Verdana" panose="020B0604030504040204" pitchFamily="34" charset="0"/>
                <a:cs typeface="Verdana" panose="020B0604030504040204" pitchFamily="34" charset="0"/>
              </a:rPr>
              <a:t>OR</a:t>
            </a:r>
            <a:r>
              <a:rPr lang="en-US" sz="3200" dirty="0">
                <a:ea typeface="Verdana" panose="020B0604030504040204" pitchFamily="34" charset="0"/>
                <a:cs typeface="Verdana" panose="020B0604030504040204" pitchFamily="34" charset="0"/>
              </a:rPr>
              <a:t> </a:t>
            </a:r>
            <a:r>
              <a:rPr lang="en-US" sz="3200" dirty="0"/>
              <a:t>ZZ Payroll Data Maintenance </a:t>
            </a:r>
            <a:endParaRPr lang="en-US" sz="3200" dirty="0">
              <a:ea typeface="Verdana" panose="020B0604030504040204" pitchFamily="34" charset="0"/>
              <a:cs typeface="Verdana" panose="020B0604030504040204" pitchFamily="34" charset="0"/>
            </a:endParaRPr>
          </a:p>
          <a:p>
            <a:pPr marL="1200150" lvl="3" indent="-342900">
              <a:buFont typeface="Arial" panose="020B0604020202020204" pitchFamily="34" charset="0"/>
              <a:buChar char="•"/>
            </a:pPr>
            <a:r>
              <a:rPr lang="en-US" sz="3200" b="1" dirty="0">
                <a:ea typeface="Verdana" panose="020B0604030504040204" pitchFamily="34" charset="0"/>
                <a:cs typeface="Verdana" panose="020B0604030504040204" pitchFamily="34" charset="0"/>
              </a:rPr>
              <a:t>PLUS, ANY of these:</a:t>
            </a:r>
          </a:p>
          <a:p>
            <a:pPr marL="2571750" lvl="6" indent="-342900">
              <a:buFont typeface="Arial" panose="020B0604020202020204" pitchFamily="34" charset="0"/>
              <a:buChar char="•"/>
            </a:pPr>
            <a:r>
              <a:rPr lang="en-US" sz="2400" dirty="0">
                <a:ea typeface="Verdana" panose="020B0604030504040204" pitchFamily="34" charset="0"/>
                <a:cs typeface="Verdana" panose="020B0604030504040204" pitchFamily="34" charset="0"/>
              </a:rPr>
              <a:t>ZZ Time and Labor Admin</a:t>
            </a:r>
          </a:p>
          <a:p>
            <a:pPr marL="2571750" lvl="6" indent="-342900">
              <a:buFont typeface="Arial" panose="020B0604020202020204" pitchFamily="34" charset="0"/>
              <a:buChar char="•"/>
            </a:pPr>
            <a:r>
              <a:rPr lang="en-US" sz="2400" dirty="0">
                <a:ea typeface="Verdana" panose="020B0604030504040204" pitchFamily="34" charset="0"/>
                <a:cs typeface="Verdana" panose="020B0604030504040204" pitchFamily="34" charset="0"/>
              </a:rPr>
              <a:t>ZZ TL Process Time</a:t>
            </a:r>
          </a:p>
          <a:p>
            <a:pPr marL="2571750" lvl="6" indent="-342900">
              <a:buFont typeface="Arial" panose="020B0604020202020204" pitchFamily="34" charset="0"/>
              <a:buChar char="•"/>
            </a:pPr>
            <a:r>
              <a:rPr lang="en-US" sz="2400" dirty="0">
                <a:ea typeface="Verdana" panose="020B0604030504040204" pitchFamily="34" charset="0"/>
                <a:cs typeface="Verdana" panose="020B0604030504040204" pitchFamily="34" charset="0"/>
              </a:rPr>
              <a:t>ZC Admin Enroll Time Reporters</a:t>
            </a:r>
          </a:p>
          <a:p>
            <a:pPr marL="2571750" lvl="6" indent="-342900">
              <a:buFont typeface="Arial" panose="020B0604020202020204" pitchFamily="34" charset="0"/>
              <a:buChar char="•"/>
            </a:pPr>
            <a:endParaRPr lang="en-US" sz="2400" dirty="0">
              <a:ea typeface="Verdana" panose="020B0604030504040204" pitchFamily="34" charset="0"/>
              <a:cs typeface="Verdana" panose="020B0604030504040204" pitchFamily="34" charset="0"/>
            </a:endParaRPr>
          </a:p>
          <a:p>
            <a:pPr lvl="1" indent="-457200">
              <a:buFont typeface="Arial" panose="020B0604020202020204" pitchFamily="34" charset="0"/>
              <a:buChar char="•"/>
            </a:pPr>
            <a:r>
              <a:rPr lang="en-US" sz="3200" dirty="0">
                <a:ea typeface="Verdana" panose="020B0604030504040204" pitchFamily="34" charset="0"/>
                <a:cs typeface="Verdana" panose="020B0604030504040204" pitchFamily="34" charset="0"/>
                <a:hlinkClick r:id="rId3"/>
              </a:rPr>
              <a:t>Segregation of Duties Matrix for HCM</a:t>
            </a:r>
            <a:endParaRPr lang="en-US" sz="3200" dirty="0">
              <a:ea typeface="Verdana" panose="020B0604030504040204" pitchFamily="34" charset="0"/>
              <a:cs typeface="Verdana" panose="020B0604030504040204" pitchFamily="34" charset="0"/>
            </a:endParaRPr>
          </a:p>
        </p:txBody>
      </p:sp>
      <p:sp>
        <p:nvSpPr>
          <p:cNvPr id="2" name="Slide Number Placeholder 1">
            <a:extLst>
              <a:ext uri="{FF2B5EF4-FFF2-40B4-BE49-F238E27FC236}">
                <a16:creationId xmlns:a16="http://schemas.microsoft.com/office/drawing/2014/main" id="{96B16BB8-1B2C-4C7B-5D21-02A5BE46AEB8}"/>
              </a:ext>
            </a:extLst>
          </p:cNvPr>
          <p:cNvSpPr>
            <a:spLocks noGrp="1"/>
          </p:cNvSpPr>
          <p:nvPr>
            <p:ph type="sldNum" sz="quarter" idx="12"/>
          </p:nvPr>
        </p:nvSpPr>
        <p:spPr/>
        <p:txBody>
          <a:bodyPr/>
          <a:lstStyle/>
          <a:p>
            <a:fld id="{DEE5BC03-7CE3-4FE3-BC0A-0ACCA8AC1F24}" type="slidenum">
              <a:rPr lang="en-US" smtClean="0"/>
              <a:pPr/>
              <a:t>18</a:t>
            </a:fld>
            <a:endParaRPr lang="en-US" dirty="0"/>
          </a:p>
        </p:txBody>
      </p:sp>
    </p:spTree>
    <p:extLst>
      <p:ext uri="{BB962C8B-B14F-4D97-AF65-F5344CB8AC3E}">
        <p14:creationId xmlns:p14="http://schemas.microsoft.com/office/powerpoint/2010/main" val="2584948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752D34-2122-4B5D-B662-67289F376A89}"/>
              </a:ext>
            </a:extLst>
          </p:cNvPr>
          <p:cNvSpPr>
            <a:spLocks noGrp="1"/>
          </p:cNvSpPr>
          <p:nvPr>
            <p:ph type="title"/>
          </p:nvPr>
        </p:nvSpPr>
        <p:spPr>
          <a:xfrm>
            <a:off x="838200" y="1685699"/>
            <a:ext cx="10515600" cy="745218"/>
          </a:xfrm>
        </p:spPr>
        <p:txBody>
          <a:bodyPr/>
          <a:lstStyle/>
          <a:p>
            <a:pPr algn="ctr"/>
            <a:r>
              <a:rPr lang="en-US" dirty="0"/>
              <a:t>Segregation of Duties - HCM</a:t>
            </a:r>
          </a:p>
        </p:txBody>
      </p:sp>
      <p:sp>
        <p:nvSpPr>
          <p:cNvPr id="11" name="TextBox 10">
            <a:extLst>
              <a:ext uri="{FF2B5EF4-FFF2-40B4-BE49-F238E27FC236}">
                <a16:creationId xmlns:a16="http://schemas.microsoft.com/office/drawing/2014/main" id="{7CA2BEE2-FE9E-4190-A4E4-0342650B025A}"/>
              </a:ext>
            </a:extLst>
          </p:cNvPr>
          <p:cNvSpPr txBox="1"/>
          <p:nvPr/>
        </p:nvSpPr>
        <p:spPr>
          <a:xfrm>
            <a:off x="718457" y="2430917"/>
            <a:ext cx="11016783" cy="2985433"/>
          </a:xfrm>
          <a:prstGeom prst="rect">
            <a:avLst/>
          </a:prstGeom>
          <a:noFill/>
        </p:spPr>
        <p:txBody>
          <a:bodyPr wrap="square">
            <a:spAutoFit/>
          </a:bodyPr>
          <a:lstStyle/>
          <a:p>
            <a:pPr marL="0" lvl="1" indent="-57150"/>
            <a:r>
              <a:rPr lang="en-US" sz="3200" dirty="0">
                <a:latin typeface="+mj-lt"/>
                <a:ea typeface="Verdana" panose="020B0604030504040204" pitchFamily="34" charset="0"/>
                <a:cs typeface="Verdana" panose="020B0604030504040204" pitchFamily="34" charset="0"/>
              </a:rPr>
              <a:t>More Examples</a:t>
            </a:r>
          </a:p>
          <a:p>
            <a:pPr marL="1314450" lvl="3" indent="-457200">
              <a:buFont typeface="Arial" panose="020B0604020202020204" pitchFamily="34" charset="0"/>
              <a:buChar char="•"/>
            </a:pPr>
            <a:r>
              <a:rPr lang="en-US" sz="3200" dirty="0">
                <a:ea typeface="Verdana" panose="020B0604030504040204" pitchFamily="34" charset="0"/>
                <a:cs typeface="Verdana" panose="020B0604030504040204" pitchFamily="34" charset="0"/>
              </a:rPr>
              <a:t>ZZ HR Employee Maintenance</a:t>
            </a:r>
          </a:p>
          <a:p>
            <a:pPr marL="1314450" lvl="3" indent="-457200">
              <a:buFont typeface="Arial" panose="020B0604020202020204" pitchFamily="34" charset="0"/>
              <a:buChar char="•"/>
            </a:pPr>
            <a:r>
              <a:rPr lang="en-US" sz="3200" b="1" dirty="0">
                <a:ea typeface="Verdana" panose="020B0604030504040204" pitchFamily="34" charset="0"/>
                <a:cs typeface="Verdana" panose="020B0604030504040204" pitchFamily="34" charset="0"/>
              </a:rPr>
              <a:t>OR</a:t>
            </a:r>
            <a:r>
              <a:rPr lang="en-US" sz="3200" dirty="0">
                <a:ea typeface="Verdana" panose="020B0604030504040204" pitchFamily="34" charset="0"/>
                <a:cs typeface="Verdana" panose="020B0604030504040204" pitchFamily="34" charset="0"/>
              </a:rPr>
              <a:t> </a:t>
            </a:r>
            <a:r>
              <a:rPr lang="en-US" sz="3200" dirty="0"/>
              <a:t>ZZ Payroll Data Maintenance </a:t>
            </a:r>
            <a:endParaRPr lang="en-US" sz="3200" dirty="0">
              <a:ea typeface="Verdana" panose="020B0604030504040204" pitchFamily="34" charset="0"/>
              <a:cs typeface="Verdana" panose="020B0604030504040204" pitchFamily="34" charset="0"/>
            </a:endParaRPr>
          </a:p>
          <a:p>
            <a:pPr marL="1314450" lvl="3" indent="-457200">
              <a:buFont typeface="Arial" panose="020B0604020202020204" pitchFamily="34" charset="0"/>
              <a:buChar char="•"/>
            </a:pPr>
            <a:r>
              <a:rPr lang="en-US" sz="3200" b="1" dirty="0">
                <a:ea typeface="Verdana" panose="020B0604030504040204" pitchFamily="34" charset="0"/>
                <a:cs typeface="Verdana" panose="020B0604030504040204" pitchFamily="34" charset="0"/>
              </a:rPr>
              <a:t>PLUS, ANY of these:</a:t>
            </a:r>
          </a:p>
          <a:p>
            <a:pPr marL="2381235" lvl="5" indent="-457200"/>
            <a:r>
              <a:rPr lang="en-US" sz="2800" dirty="0">
                <a:ea typeface="Verdana" panose="020B0604030504040204" pitchFamily="34" charset="0"/>
                <a:cs typeface="Arial" panose="020B0604020202020204" pitchFamily="34" charset="0"/>
              </a:rPr>
              <a:t>ZZ Central Payroll Processing (SBCTC role only)</a:t>
            </a:r>
          </a:p>
          <a:p>
            <a:pPr marL="2381235" lvl="5" indent="-457200"/>
            <a:r>
              <a:rPr lang="en-US" sz="2800" dirty="0">
                <a:ea typeface="Verdana" panose="020B0604030504040204" pitchFamily="34" charset="0"/>
                <a:cs typeface="Arial" panose="020B0604020202020204" pitchFamily="34" charset="0"/>
              </a:rPr>
              <a:t>ZZ Payroll Support (SBCTC role only)</a:t>
            </a:r>
            <a:endParaRPr lang="en-US" sz="3200" dirty="0">
              <a:ea typeface="Verdana" panose="020B0604030504040204" pitchFamily="34" charset="0"/>
            </a:endParaRPr>
          </a:p>
        </p:txBody>
      </p:sp>
      <p:sp>
        <p:nvSpPr>
          <p:cNvPr id="2" name="Slide Number Placeholder 1">
            <a:extLst>
              <a:ext uri="{FF2B5EF4-FFF2-40B4-BE49-F238E27FC236}">
                <a16:creationId xmlns:a16="http://schemas.microsoft.com/office/drawing/2014/main" id="{EBC990EF-14AE-8023-999A-6DE3BA4C13FB}"/>
              </a:ext>
            </a:extLst>
          </p:cNvPr>
          <p:cNvSpPr>
            <a:spLocks noGrp="1"/>
          </p:cNvSpPr>
          <p:nvPr>
            <p:ph type="sldNum" sz="quarter" idx="12"/>
          </p:nvPr>
        </p:nvSpPr>
        <p:spPr/>
        <p:txBody>
          <a:bodyPr/>
          <a:lstStyle/>
          <a:p>
            <a:fld id="{DEE5BC03-7CE3-4FE3-BC0A-0ACCA8AC1F24}" type="slidenum">
              <a:rPr lang="en-US" smtClean="0"/>
              <a:pPr/>
              <a:t>19</a:t>
            </a:fld>
            <a:endParaRPr lang="en-US" dirty="0"/>
          </a:p>
        </p:txBody>
      </p:sp>
    </p:spTree>
    <p:extLst>
      <p:ext uri="{BB962C8B-B14F-4D97-AF65-F5344CB8AC3E}">
        <p14:creationId xmlns:p14="http://schemas.microsoft.com/office/powerpoint/2010/main" val="131689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752D34-2122-4B5D-B662-67289F376A89}"/>
              </a:ext>
            </a:extLst>
          </p:cNvPr>
          <p:cNvSpPr>
            <a:spLocks noGrp="1"/>
          </p:cNvSpPr>
          <p:nvPr>
            <p:ph type="title"/>
          </p:nvPr>
        </p:nvSpPr>
        <p:spPr>
          <a:xfrm>
            <a:off x="998899" y="1493532"/>
            <a:ext cx="10515600" cy="923991"/>
          </a:xfrm>
        </p:spPr>
        <p:txBody>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Housekeeping</a:t>
            </a:r>
          </a:p>
        </p:txBody>
      </p:sp>
      <p:sp>
        <p:nvSpPr>
          <p:cNvPr id="6" name="TextBox 5">
            <a:extLst>
              <a:ext uri="{FF2B5EF4-FFF2-40B4-BE49-F238E27FC236}">
                <a16:creationId xmlns:a16="http://schemas.microsoft.com/office/drawing/2014/main" id="{6251C820-815D-4AC9-9B45-26F15D737316}"/>
              </a:ext>
            </a:extLst>
          </p:cNvPr>
          <p:cNvSpPr txBox="1"/>
          <p:nvPr/>
        </p:nvSpPr>
        <p:spPr>
          <a:xfrm>
            <a:off x="915772" y="2343302"/>
            <a:ext cx="5069392" cy="3216265"/>
          </a:xfrm>
          <a:prstGeom prst="rect">
            <a:avLst/>
          </a:prstGeom>
          <a:solidFill>
            <a:schemeClr val="bg1">
              <a:lumMod val="85000"/>
            </a:schemeClr>
          </a:solidFill>
        </p:spPr>
        <p:txBody>
          <a:bodyPr wrap="square" rtlCol="0">
            <a:spAutoFit/>
          </a:bodyPr>
          <a:lstStyle/>
          <a:p>
            <a:pPr lvl="1"/>
            <a:endParaRPr lang="en-US" sz="1100" i="1" dirty="0"/>
          </a:p>
          <a:p>
            <a:pPr marL="285750" indent="-285750">
              <a:buFont typeface="Wingdings" panose="05000000000000000000" pitchFamily="2" charset="2"/>
              <a:buChar char="ü"/>
            </a:pPr>
            <a:r>
              <a:rPr lang="en-US" sz="2400" b="1" i="1" dirty="0"/>
              <a:t>Please ensure your line is muted</a:t>
            </a:r>
          </a:p>
          <a:p>
            <a:pPr marL="285750" indent="-285750">
              <a:buFont typeface="Wingdings" panose="05000000000000000000" pitchFamily="2" charset="2"/>
              <a:buChar char="ü"/>
            </a:pPr>
            <a:r>
              <a:rPr lang="en-US" sz="2400" i="1" dirty="0"/>
              <a:t>Please use the </a:t>
            </a:r>
            <a:r>
              <a:rPr lang="en-US" sz="2400" b="1" i="1" dirty="0"/>
              <a:t>Chat</a:t>
            </a:r>
            <a:r>
              <a:rPr lang="en-US" sz="2400" i="1" dirty="0"/>
              <a:t> function to ask questions during the presentation</a:t>
            </a:r>
          </a:p>
          <a:p>
            <a:pPr marL="285750" indent="-285750">
              <a:buFont typeface="Wingdings" panose="05000000000000000000" pitchFamily="2" charset="2"/>
              <a:buChar char="ü"/>
            </a:pPr>
            <a:r>
              <a:rPr lang="en-US" sz="2400" i="1" dirty="0"/>
              <a:t>Questions will be monitored and addressed during the presentation</a:t>
            </a:r>
          </a:p>
          <a:p>
            <a:pPr marL="285750" indent="-285750">
              <a:buFont typeface="Wingdings" panose="05000000000000000000" pitchFamily="2" charset="2"/>
              <a:buChar char="ü"/>
            </a:pPr>
            <a:r>
              <a:rPr lang="en-US" sz="2400" i="1" dirty="0"/>
              <a:t>There will be an additional Q&amp;A at the end of the presentation as time allows</a:t>
            </a:r>
            <a:r>
              <a:rPr lang="en-US" sz="2000" i="1" dirty="0"/>
              <a:t>.</a:t>
            </a:r>
          </a:p>
        </p:txBody>
      </p:sp>
      <p:pic>
        <p:nvPicPr>
          <p:cNvPr id="10" name="Picture 9" descr="Audit team man says to audit team woman, &quot;Steve takes evidence gathering very seriously.&quot; Auditor Steve has a magnifying glass and bloodhound."/>
          <p:cNvPicPr/>
          <p:nvPr/>
        </p:nvPicPr>
        <p:blipFill>
          <a:blip r:embed="rId3"/>
          <a:stretch>
            <a:fillRect/>
          </a:stretch>
        </p:blipFill>
        <p:spPr>
          <a:xfrm>
            <a:off x="6831919" y="2478328"/>
            <a:ext cx="4829175" cy="3924300"/>
          </a:xfrm>
          <a:prstGeom prst="rect">
            <a:avLst/>
          </a:prstGeom>
        </p:spPr>
      </p:pic>
      <p:sp>
        <p:nvSpPr>
          <p:cNvPr id="2" name="Slide Number Placeholder 1">
            <a:extLst>
              <a:ext uri="{FF2B5EF4-FFF2-40B4-BE49-F238E27FC236}">
                <a16:creationId xmlns:a16="http://schemas.microsoft.com/office/drawing/2014/main" id="{97A522C8-375E-CB05-8609-B5C58F0D9E8B}"/>
              </a:ext>
            </a:extLst>
          </p:cNvPr>
          <p:cNvSpPr>
            <a:spLocks noGrp="1"/>
          </p:cNvSpPr>
          <p:nvPr>
            <p:ph type="sldNum" sz="quarter" idx="12"/>
          </p:nvPr>
        </p:nvSpPr>
        <p:spPr/>
        <p:txBody>
          <a:bodyPr/>
          <a:lstStyle/>
          <a:p>
            <a:fld id="{DEE5BC03-7CE3-4FE3-BC0A-0ACCA8AC1F24}" type="slidenum">
              <a:rPr lang="en-US" smtClean="0"/>
              <a:pPr/>
              <a:t>2</a:t>
            </a:fld>
            <a:endParaRPr lang="en-US" dirty="0"/>
          </a:p>
        </p:txBody>
      </p:sp>
    </p:spTree>
    <p:extLst>
      <p:ext uri="{BB962C8B-B14F-4D97-AF65-F5344CB8AC3E}">
        <p14:creationId xmlns:p14="http://schemas.microsoft.com/office/powerpoint/2010/main" val="416241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752D34-2122-4B5D-B662-67289F376A89}"/>
              </a:ext>
            </a:extLst>
          </p:cNvPr>
          <p:cNvSpPr>
            <a:spLocks noGrp="1"/>
          </p:cNvSpPr>
          <p:nvPr>
            <p:ph type="title"/>
          </p:nvPr>
        </p:nvSpPr>
        <p:spPr>
          <a:xfrm>
            <a:off x="838200" y="1499846"/>
            <a:ext cx="10515600" cy="646331"/>
          </a:xfrm>
        </p:spPr>
        <p:txBody>
          <a:bodyPr/>
          <a:lstStyle/>
          <a:p>
            <a:pPr algn="ctr"/>
            <a:r>
              <a:rPr lang="en-US" dirty="0"/>
              <a:t>Segregation of Duties - HCM</a:t>
            </a:r>
          </a:p>
        </p:txBody>
      </p:sp>
      <p:graphicFrame>
        <p:nvGraphicFramePr>
          <p:cNvPr id="12" name="Table 11"/>
          <p:cNvGraphicFramePr>
            <a:graphicFrameLocks noGrp="1"/>
          </p:cNvGraphicFramePr>
          <p:nvPr>
            <p:extLst>
              <p:ext uri="{D42A27DB-BD31-4B8C-83A1-F6EECF244321}">
                <p14:modId xmlns:p14="http://schemas.microsoft.com/office/powerpoint/2010/main" val="837154228"/>
              </p:ext>
            </p:extLst>
          </p:nvPr>
        </p:nvGraphicFramePr>
        <p:xfrm>
          <a:off x="1216429" y="2280032"/>
          <a:ext cx="9759142" cy="4247442"/>
        </p:xfrm>
        <a:graphic>
          <a:graphicData uri="http://schemas.openxmlformats.org/drawingml/2006/table">
            <a:tbl>
              <a:tblPr firstRow="1" bandRow="1">
                <a:tableStyleId>{5C22544A-7EE6-4342-B048-85BDC9FD1C3A}</a:tableStyleId>
              </a:tblPr>
              <a:tblGrid>
                <a:gridCol w="4617643">
                  <a:extLst>
                    <a:ext uri="{9D8B030D-6E8A-4147-A177-3AD203B41FA5}">
                      <a16:colId xmlns:a16="http://schemas.microsoft.com/office/drawing/2014/main" val="2729327988"/>
                    </a:ext>
                  </a:extLst>
                </a:gridCol>
                <a:gridCol w="5141499">
                  <a:extLst>
                    <a:ext uri="{9D8B030D-6E8A-4147-A177-3AD203B41FA5}">
                      <a16:colId xmlns:a16="http://schemas.microsoft.com/office/drawing/2014/main" val="3523241298"/>
                    </a:ext>
                  </a:extLst>
                </a:gridCol>
              </a:tblGrid>
              <a:tr h="718174">
                <a:tc>
                  <a:txBody>
                    <a:bodyPr/>
                    <a:lstStyle/>
                    <a:p>
                      <a:r>
                        <a:rPr lang="en-US" sz="2200" baseline="0" dirty="0">
                          <a:latin typeface="Verdana" panose="020B0604030504040204" pitchFamily="34" charset="0"/>
                          <a:ea typeface="Verdana" panose="020B0604030504040204" pitchFamily="34" charset="0"/>
                          <a:cs typeface="Verdana" panose="020B0604030504040204" pitchFamily="34" charset="0"/>
                        </a:rPr>
                        <a:t>HCM Security Role</a:t>
                      </a:r>
                      <a:endPar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88234" marR="88234" marT="44117" marB="44117">
                    <a:solidFill>
                      <a:schemeClr val="accent1">
                        <a:lumMod val="50000"/>
                      </a:schemeClr>
                    </a:solidFill>
                  </a:tcPr>
                </a:tc>
                <a:tc>
                  <a:txBody>
                    <a:bodyPr/>
                    <a:lstStyle/>
                    <a:p>
                      <a:r>
                        <a:rPr lang="en-US" sz="2200" kern="1200" dirty="0">
                          <a:latin typeface="Verdana" panose="020B0604030504040204" pitchFamily="34" charset="0"/>
                          <a:ea typeface="Verdana" panose="020B0604030504040204" pitchFamily="34" charset="0"/>
                          <a:cs typeface="Verdana" panose="020B0604030504040204" pitchFamily="34" charset="0"/>
                        </a:rPr>
                        <a:t>Examples of System</a:t>
                      </a:r>
                      <a:r>
                        <a:rPr lang="en-US" sz="2200" kern="1200" baseline="0" dirty="0">
                          <a:latin typeface="Verdana" panose="020B0604030504040204" pitchFamily="34" charset="0"/>
                          <a:ea typeface="Verdana" panose="020B0604030504040204" pitchFamily="34" charset="0"/>
                          <a:cs typeface="Verdana" panose="020B0604030504040204" pitchFamily="34" charset="0"/>
                        </a:rPr>
                        <a:t> </a:t>
                      </a:r>
                      <a:r>
                        <a:rPr lang="en-US" sz="2200" kern="1200" dirty="0">
                          <a:latin typeface="Verdana" panose="020B0604030504040204" pitchFamily="34" charset="0"/>
                          <a:ea typeface="Verdana" panose="020B0604030504040204" pitchFamily="34" charset="0"/>
                          <a:cs typeface="Verdana" panose="020B0604030504040204" pitchFamily="34" charset="0"/>
                        </a:rPr>
                        <a:t>Access </a:t>
                      </a:r>
                      <a:endParaRPr lang="en-US" sz="2200" b="1"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88234" marR="88234" marT="44117" marB="44117">
                    <a:solidFill>
                      <a:schemeClr val="accent1">
                        <a:lumMod val="50000"/>
                      </a:schemeClr>
                    </a:solidFill>
                  </a:tcPr>
                </a:tc>
                <a:extLst>
                  <a:ext uri="{0D108BD9-81ED-4DB2-BD59-A6C34878D82A}">
                    <a16:rowId xmlns:a16="http://schemas.microsoft.com/office/drawing/2014/main" val="2195748817"/>
                  </a:ext>
                </a:extLst>
              </a:tr>
              <a:tr h="1134188">
                <a:tc>
                  <a:txBody>
                    <a:bodyPr/>
                    <a:lstStyle/>
                    <a:p>
                      <a:pPr marL="342900" indent="-342900">
                        <a:buFont typeface="Arial" panose="020B0604020202020204" pitchFamily="34" charset="0"/>
                        <a:buChar char="•"/>
                      </a:pPr>
                      <a:r>
                        <a:rPr lang="en-US" sz="2000" b="0" dirty="0">
                          <a:solidFill>
                            <a:srgbClr val="2D3F50"/>
                          </a:solidFill>
                          <a:latin typeface="Verdana" panose="020B0604030504040204" pitchFamily="34" charset="0"/>
                          <a:ea typeface="Verdana" panose="020B0604030504040204" pitchFamily="34" charset="0"/>
                          <a:cs typeface="Verdana" panose="020B0604030504040204" pitchFamily="34" charset="0"/>
                        </a:rPr>
                        <a:t>ZZ HR Employee Data Maintenance</a:t>
                      </a:r>
                    </a:p>
                  </a:txBody>
                  <a:tcPr marL="88234" marR="88234" marT="44117" marB="44117"/>
                </a:tc>
                <a:tc>
                  <a:txBody>
                    <a:bodyPr/>
                    <a:lstStyle/>
                    <a:p>
                      <a:pPr marL="342900" indent="-342900">
                        <a:buFont typeface="Arial" panose="020B0604020202020204" pitchFamily="34" charset="0"/>
                        <a:buChar char="•"/>
                      </a:pPr>
                      <a:r>
                        <a:rPr lang="en-US" sz="2000" b="0" dirty="0">
                          <a:solidFill>
                            <a:srgbClr val="2D3F50"/>
                          </a:solidFill>
                          <a:latin typeface="Verdana" panose="020B0604030504040204" pitchFamily="34" charset="0"/>
                          <a:ea typeface="Verdana" panose="020B0604030504040204" pitchFamily="34" charset="0"/>
                          <a:cs typeface="Verdana" panose="020B0604030504040204" pitchFamily="34" charset="0"/>
                        </a:rPr>
                        <a:t>Access to Employee Master File</a:t>
                      </a:r>
                      <a:r>
                        <a:rPr lang="en-US" sz="2000" b="0" baseline="0" dirty="0">
                          <a:solidFill>
                            <a:srgbClr val="2D3F50"/>
                          </a:solidFill>
                          <a:latin typeface="Verdana" panose="020B0604030504040204" pitchFamily="34" charset="0"/>
                          <a:ea typeface="Verdana" panose="020B0604030504040204" pitchFamily="34" charset="0"/>
                          <a:cs typeface="Verdana" panose="020B0604030504040204" pitchFamily="34" charset="0"/>
                        </a:rPr>
                        <a:t> (adding/modifying/terminating employees, changes to compensation)</a:t>
                      </a:r>
                      <a:endParaRPr lang="en-US" sz="2000" b="0" dirty="0">
                        <a:solidFill>
                          <a:srgbClr val="2D3F50"/>
                        </a:solidFill>
                        <a:latin typeface="Verdana" panose="020B0604030504040204" pitchFamily="34" charset="0"/>
                        <a:ea typeface="Verdana" panose="020B0604030504040204" pitchFamily="34" charset="0"/>
                        <a:cs typeface="Verdana" panose="020B0604030504040204" pitchFamily="34" charset="0"/>
                      </a:endParaRPr>
                    </a:p>
                  </a:txBody>
                  <a:tcPr marL="88234" marR="88234" marT="44117" marB="44117"/>
                </a:tc>
                <a:extLst>
                  <a:ext uri="{0D108BD9-81ED-4DB2-BD59-A6C34878D82A}">
                    <a16:rowId xmlns:a16="http://schemas.microsoft.com/office/drawing/2014/main" val="755060351"/>
                  </a:ext>
                </a:extLst>
              </a:tr>
              <a:tr h="2188090">
                <a:tc>
                  <a:txBody>
                    <a:bodyPr/>
                    <a:lstStyle/>
                    <a:p>
                      <a:pPr marL="342900" indent="-342900">
                        <a:buFont typeface="Arial" panose="020B0604020202020204" pitchFamily="34" charset="0"/>
                        <a:buChar char="•"/>
                      </a:pPr>
                      <a:r>
                        <a:rPr lang="en-US" sz="2000" b="0" dirty="0">
                          <a:solidFill>
                            <a:srgbClr val="2D3F50"/>
                          </a:solidFill>
                          <a:latin typeface="Verdana" panose="020B0604030504040204" pitchFamily="34" charset="0"/>
                          <a:ea typeface="Verdana" panose="020B0604030504040204" pitchFamily="34" charset="0"/>
                          <a:cs typeface="Verdana" panose="020B0604030504040204" pitchFamily="34" charset="0"/>
                        </a:rPr>
                        <a:t>ZZ Payroll Data Maintenance</a:t>
                      </a:r>
                    </a:p>
                  </a:txBody>
                  <a:tcPr marL="88234" marR="88234" marT="44117" marB="44117"/>
                </a:tc>
                <a:tc>
                  <a:txBody>
                    <a:bodyPr/>
                    <a:lstStyle/>
                    <a:p>
                      <a:pPr marL="342900" indent="-342900">
                        <a:buFont typeface="Arial" panose="020B0604020202020204" pitchFamily="34" charset="0"/>
                        <a:buChar char="•"/>
                      </a:pPr>
                      <a:r>
                        <a:rPr lang="en-US" sz="2000" b="0" dirty="0">
                          <a:solidFill>
                            <a:srgbClr val="2D3F50"/>
                          </a:solidFill>
                          <a:latin typeface="Verdana" panose="020B0604030504040204" pitchFamily="34" charset="0"/>
                          <a:ea typeface="Verdana" panose="020B0604030504040204" pitchFamily="34" charset="0"/>
                          <a:cs typeface="Verdana" panose="020B0604030504040204" pitchFamily="34" charset="0"/>
                        </a:rPr>
                        <a:t>Access to add/change/delete</a:t>
                      </a:r>
                      <a:r>
                        <a:rPr lang="en-US" sz="2000" b="0" baseline="0" dirty="0">
                          <a:solidFill>
                            <a:srgbClr val="2D3F50"/>
                          </a:solidFill>
                          <a:latin typeface="Verdana" panose="020B0604030504040204" pitchFamily="34" charset="0"/>
                          <a:ea typeface="Verdana" panose="020B0604030504040204" pitchFamily="34" charset="0"/>
                          <a:cs typeface="Verdana" panose="020B0604030504040204" pitchFamily="34" charset="0"/>
                        </a:rPr>
                        <a:t> items in payroll module</a:t>
                      </a:r>
                    </a:p>
                    <a:p>
                      <a:pPr marL="342900" indent="-342900">
                        <a:buFont typeface="Arial" panose="020B0604020202020204" pitchFamily="34" charset="0"/>
                        <a:buChar char="•"/>
                      </a:pPr>
                      <a:r>
                        <a:rPr lang="en-US" sz="2000" b="0" baseline="0" dirty="0">
                          <a:solidFill>
                            <a:srgbClr val="2D3F50"/>
                          </a:solidFill>
                          <a:latin typeface="Verdana" panose="020B0604030504040204" pitchFamily="34" charset="0"/>
                          <a:ea typeface="Verdana" panose="020B0604030504040204" pitchFamily="34" charset="0"/>
                          <a:cs typeface="Verdana" panose="020B0604030504040204" pitchFamily="34" charset="0"/>
                        </a:rPr>
                        <a:t>Prepare or authorize payroll</a:t>
                      </a:r>
                    </a:p>
                    <a:p>
                      <a:pPr marL="342900" indent="-342900">
                        <a:buFont typeface="Arial" panose="020B0604020202020204" pitchFamily="34" charset="0"/>
                        <a:buChar char="•"/>
                      </a:pPr>
                      <a:r>
                        <a:rPr lang="en-US" sz="2000" b="0" baseline="0" dirty="0">
                          <a:solidFill>
                            <a:srgbClr val="2D3F50"/>
                          </a:solidFill>
                          <a:latin typeface="Verdana" panose="020B0604030504040204" pitchFamily="34" charset="0"/>
                          <a:ea typeface="Verdana" panose="020B0604030504040204" pitchFamily="34" charset="0"/>
                          <a:cs typeface="Verdana" panose="020B0604030504040204" pitchFamily="34" charset="0"/>
                        </a:rPr>
                        <a:t>Involved in payroll process</a:t>
                      </a:r>
                    </a:p>
                    <a:p>
                      <a:pPr marL="342900" indent="-342900">
                        <a:buFont typeface="Arial" panose="020B0604020202020204" pitchFamily="34" charset="0"/>
                        <a:buChar char="•"/>
                      </a:pPr>
                      <a:r>
                        <a:rPr lang="en-US" sz="2000" b="0" baseline="0" dirty="0">
                          <a:solidFill>
                            <a:srgbClr val="2D3F50"/>
                          </a:solidFill>
                          <a:latin typeface="Verdana" panose="020B0604030504040204" pitchFamily="34" charset="0"/>
                          <a:ea typeface="Verdana" panose="020B0604030504040204" pitchFamily="34" charset="0"/>
                          <a:cs typeface="Verdana" panose="020B0604030504040204" pitchFamily="34" charset="0"/>
                        </a:rPr>
                        <a:t>Generate/Distribute payroll checks </a:t>
                      </a:r>
                    </a:p>
                    <a:p>
                      <a:pPr marL="342900" indent="-342900">
                        <a:buFont typeface="Arial" panose="020B0604020202020204" pitchFamily="34" charset="0"/>
                        <a:buChar char="•"/>
                      </a:pPr>
                      <a:r>
                        <a:rPr lang="en-US" sz="2000" b="0" baseline="0" dirty="0">
                          <a:solidFill>
                            <a:srgbClr val="2D3F50"/>
                          </a:solidFill>
                          <a:latin typeface="Verdana" panose="020B0604030504040204" pitchFamily="34" charset="0"/>
                          <a:ea typeface="Verdana" panose="020B0604030504040204" pitchFamily="34" charset="0"/>
                          <a:cs typeface="Verdana" panose="020B0604030504040204" pitchFamily="34" charset="0"/>
                        </a:rPr>
                        <a:t>Review/Approve final payroll reports</a:t>
                      </a:r>
                    </a:p>
                  </a:txBody>
                  <a:tcPr marL="88234" marR="88234" marT="44117" marB="44117"/>
                </a:tc>
                <a:extLst>
                  <a:ext uri="{0D108BD9-81ED-4DB2-BD59-A6C34878D82A}">
                    <a16:rowId xmlns:a16="http://schemas.microsoft.com/office/drawing/2014/main" val="3076290372"/>
                  </a:ext>
                </a:extLst>
              </a:tr>
            </a:tbl>
          </a:graphicData>
        </a:graphic>
      </p:graphicFrame>
      <p:sp>
        <p:nvSpPr>
          <p:cNvPr id="2" name="Slide Number Placeholder 1">
            <a:extLst>
              <a:ext uri="{FF2B5EF4-FFF2-40B4-BE49-F238E27FC236}">
                <a16:creationId xmlns:a16="http://schemas.microsoft.com/office/drawing/2014/main" id="{AD387D66-1EFB-86DB-26A1-908CCC4171E9}"/>
              </a:ext>
            </a:extLst>
          </p:cNvPr>
          <p:cNvSpPr>
            <a:spLocks noGrp="1"/>
          </p:cNvSpPr>
          <p:nvPr>
            <p:ph type="sldNum" sz="quarter" idx="12"/>
          </p:nvPr>
        </p:nvSpPr>
        <p:spPr/>
        <p:txBody>
          <a:bodyPr/>
          <a:lstStyle/>
          <a:p>
            <a:fld id="{DEE5BC03-7CE3-4FE3-BC0A-0ACCA8AC1F24}" type="slidenum">
              <a:rPr lang="en-US" smtClean="0"/>
              <a:pPr/>
              <a:t>20</a:t>
            </a:fld>
            <a:endParaRPr lang="en-US" dirty="0"/>
          </a:p>
        </p:txBody>
      </p:sp>
    </p:spTree>
    <p:extLst>
      <p:ext uri="{BB962C8B-B14F-4D97-AF65-F5344CB8AC3E}">
        <p14:creationId xmlns:p14="http://schemas.microsoft.com/office/powerpoint/2010/main" val="1278433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752D34-2122-4B5D-B662-67289F376A89}"/>
              </a:ext>
            </a:extLst>
          </p:cNvPr>
          <p:cNvSpPr>
            <a:spLocks noGrp="1"/>
          </p:cNvSpPr>
          <p:nvPr>
            <p:ph type="title"/>
          </p:nvPr>
        </p:nvSpPr>
        <p:spPr>
          <a:xfrm>
            <a:off x="838200" y="1491703"/>
            <a:ext cx="10515600" cy="1325563"/>
          </a:xfrm>
        </p:spPr>
        <p:txBody>
          <a:bodyPr/>
          <a:lstStyle/>
          <a:p>
            <a:pPr algn="ctr"/>
            <a:r>
              <a:rPr lang="en-US" dirty="0"/>
              <a:t>Segregation of Duties - HCM</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7CA2BEE2-FE9E-4190-A4E4-0342650B025A}"/>
              </a:ext>
            </a:extLst>
          </p:cNvPr>
          <p:cNvSpPr txBox="1"/>
          <p:nvPr/>
        </p:nvSpPr>
        <p:spPr>
          <a:xfrm>
            <a:off x="838200" y="1508154"/>
            <a:ext cx="11016783" cy="646331"/>
          </a:xfrm>
          <a:prstGeom prst="rect">
            <a:avLst/>
          </a:prstGeom>
          <a:noFill/>
        </p:spPr>
        <p:txBody>
          <a:bodyPr wrap="square">
            <a:spAutoFit/>
          </a:bodyPr>
          <a:lstStyle/>
          <a:p>
            <a:endParaRPr lang="en-US" dirty="0">
              <a:latin typeface="Verdana" panose="020B0604030504040204" pitchFamily="34" charset="0"/>
              <a:ea typeface="Verdana" panose="020B0604030504040204" pitchFamily="34" charset="0"/>
            </a:endParaRPr>
          </a:p>
          <a:p>
            <a:pPr marL="342900" indent="-342900">
              <a:buFont typeface="+mj-lt"/>
              <a:buAutoNum type="arabicPeriod"/>
            </a:pPr>
            <a:endParaRPr lang="en-US" dirty="0">
              <a:latin typeface="Verdana" panose="020B0604030504040204" pitchFamily="34" charset="0"/>
              <a:ea typeface="Verdana" panose="020B060403050404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589733366"/>
              </p:ext>
            </p:extLst>
          </p:nvPr>
        </p:nvGraphicFramePr>
        <p:xfrm>
          <a:off x="1501796" y="2569441"/>
          <a:ext cx="9188408" cy="3730924"/>
        </p:xfrm>
        <a:graphic>
          <a:graphicData uri="http://schemas.openxmlformats.org/drawingml/2006/table">
            <a:tbl>
              <a:tblPr firstRow="1" bandRow="1">
                <a:tableStyleId>{5C22544A-7EE6-4342-B048-85BDC9FD1C3A}</a:tableStyleId>
              </a:tblPr>
              <a:tblGrid>
                <a:gridCol w="4594204">
                  <a:extLst>
                    <a:ext uri="{9D8B030D-6E8A-4147-A177-3AD203B41FA5}">
                      <a16:colId xmlns:a16="http://schemas.microsoft.com/office/drawing/2014/main" val="4049687509"/>
                    </a:ext>
                  </a:extLst>
                </a:gridCol>
                <a:gridCol w="4594204">
                  <a:extLst>
                    <a:ext uri="{9D8B030D-6E8A-4147-A177-3AD203B41FA5}">
                      <a16:colId xmlns:a16="http://schemas.microsoft.com/office/drawing/2014/main" val="2258626002"/>
                    </a:ext>
                  </a:extLst>
                </a:gridCol>
              </a:tblGrid>
              <a:tr h="1207275">
                <a:tc>
                  <a:txBody>
                    <a:bodyPr/>
                    <a:lstStyle/>
                    <a:p>
                      <a:r>
                        <a:rPr lang="en-US" sz="2800" baseline="0" dirty="0">
                          <a:latin typeface="Verdana" panose="020B0604030504040204" pitchFamily="34" charset="0"/>
                          <a:ea typeface="Verdana" panose="020B0604030504040204" pitchFamily="34" charset="0"/>
                          <a:cs typeface="Verdana" panose="020B0604030504040204" pitchFamily="34" charset="0"/>
                        </a:rPr>
                        <a:t>HCM Security Role</a:t>
                      </a:r>
                      <a:endPar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14533" marR="114533" marT="57267" marB="57267">
                    <a:solidFill>
                      <a:schemeClr val="accent1">
                        <a:lumMod val="50000"/>
                      </a:schemeClr>
                    </a:solidFill>
                  </a:tcPr>
                </a:tc>
                <a:tc>
                  <a:txBody>
                    <a:bodyPr/>
                    <a:lstStyle/>
                    <a:p>
                      <a:r>
                        <a:rPr lang="en-US" sz="2800" kern="1200" dirty="0">
                          <a:latin typeface="Verdana" panose="020B0604030504040204" pitchFamily="34" charset="0"/>
                          <a:ea typeface="Verdana" panose="020B0604030504040204" pitchFamily="34" charset="0"/>
                          <a:cs typeface="Verdana" panose="020B0604030504040204" pitchFamily="34" charset="0"/>
                        </a:rPr>
                        <a:t>Examples of System</a:t>
                      </a:r>
                      <a:r>
                        <a:rPr lang="en-US" sz="2800" kern="1200" baseline="0" dirty="0">
                          <a:latin typeface="Verdana" panose="020B0604030504040204" pitchFamily="34" charset="0"/>
                          <a:ea typeface="Verdana" panose="020B0604030504040204" pitchFamily="34" charset="0"/>
                          <a:cs typeface="Verdana" panose="020B0604030504040204" pitchFamily="34" charset="0"/>
                        </a:rPr>
                        <a:t> </a:t>
                      </a:r>
                      <a:r>
                        <a:rPr lang="en-US" sz="2800" kern="1200" dirty="0">
                          <a:latin typeface="Verdana" panose="020B0604030504040204" pitchFamily="34" charset="0"/>
                          <a:ea typeface="Verdana" panose="020B0604030504040204" pitchFamily="34" charset="0"/>
                          <a:cs typeface="Verdana" panose="020B0604030504040204" pitchFamily="34" charset="0"/>
                        </a:rPr>
                        <a:t>Access </a:t>
                      </a:r>
                      <a:endParaRPr lang="en-US" sz="2800" b="1"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14533" marR="114533" marT="57267" marB="57267">
                    <a:solidFill>
                      <a:schemeClr val="accent1">
                        <a:lumMod val="50000"/>
                      </a:schemeClr>
                    </a:solidFill>
                  </a:tcPr>
                </a:tc>
                <a:extLst>
                  <a:ext uri="{0D108BD9-81ED-4DB2-BD59-A6C34878D82A}">
                    <a16:rowId xmlns:a16="http://schemas.microsoft.com/office/drawing/2014/main" val="4033135654"/>
                  </a:ext>
                </a:extLst>
              </a:tr>
              <a:tr h="2523649">
                <a:tc>
                  <a:txBody>
                    <a:bodyPr/>
                    <a:lstStyle/>
                    <a:p>
                      <a:pPr marL="342900" marR="0" lvl="0" indent="-3429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kern="1200" dirty="0">
                          <a:solidFill>
                            <a:srgbClr val="2D3F50"/>
                          </a:solidFill>
                          <a:latin typeface="Verdana" panose="020B0604030504040204" pitchFamily="34" charset="0"/>
                          <a:ea typeface="Verdana" panose="020B0604030504040204" pitchFamily="34" charset="0"/>
                          <a:cs typeface="Verdana" panose="020B0604030504040204" pitchFamily="34" charset="0"/>
                        </a:rPr>
                        <a:t>ZZ Central Payroll Processing (SBCTC only)</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500" kern="1200" dirty="0">
                        <a:solidFill>
                          <a:srgbClr val="2D3F50"/>
                        </a:solidFill>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kern="1200" dirty="0">
                          <a:solidFill>
                            <a:srgbClr val="2D3F50"/>
                          </a:solidFill>
                          <a:latin typeface="Verdana" panose="020B0604030504040204" pitchFamily="34" charset="0"/>
                          <a:ea typeface="Verdana" panose="020B0604030504040204" pitchFamily="34" charset="0"/>
                          <a:cs typeface="Verdana" panose="020B0604030504040204" pitchFamily="34" charset="0"/>
                        </a:rPr>
                        <a:t>ZZ Payroll Support (SBCTC only)</a:t>
                      </a:r>
                    </a:p>
                  </a:txBody>
                  <a:tcPr marL="114533" marR="114533" marT="57267" marB="57267"/>
                </a:tc>
                <a:tc>
                  <a:txBody>
                    <a:bodyPr/>
                    <a:lstStyle/>
                    <a:p>
                      <a:pPr marL="342900" indent="-342900">
                        <a:buFont typeface="Arial" panose="020B0604020202020204" pitchFamily="34" charset="0"/>
                        <a:buChar char="•"/>
                      </a:pPr>
                      <a:r>
                        <a:rPr lang="en-US" sz="2500" dirty="0">
                          <a:solidFill>
                            <a:srgbClr val="2D3F50"/>
                          </a:solidFill>
                          <a:latin typeface="Verdana" panose="020B0604030504040204" pitchFamily="34" charset="0"/>
                          <a:ea typeface="Verdana" panose="020B0604030504040204" pitchFamily="34" charset="0"/>
                          <a:cs typeface="Verdana" panose="020B0604030504040204" pitchFamily="34" charset="0"/>
                        </a:rPr>
                        <a:t>Reconcile payroll</a:t>
                      </a:r>
                      <a:r>
                        <a:rPr lang="en-US" sz="2500" baseline="0" dirty="0">
                          <a:solidFill>
                            <a:srgbClr val="2D3F50"/>
                          </a:solidFill>
                          <a:latin typeface="Verdana" panose="020B0604030504040204" pitchFamily="34" charset="0"/>
                          <a:ea typeface="Verdana" panose="020B0604030504040204" pitchFamily="34" charset="0"/>
                          <a:cs typeface="Verdana" panose="020B0604030504040204" pitchFamily="34" charset="0"/>
                        </a:rPr>
                        <a:t> to general ledger</a:t>
                      </a:r>
                    </a:p>
                    <a:p>
                      <a:pPr marL="342900" indent="-342900">
                        <a:buFont typeface="Arial" panose="020B0604020202020204" pitchFamily="34" charset="0"/>
                        <a:buChar char="•"/>
                      </a:pPr>
                      <a:r>
                        <a:rPr lang="en-US" sz="2500" dirty="0">
                          <a:solidFill>
                            <a:srgbClr val="2D3F50"/>
                          </a:solidFill>
                          <a:latin typeface="Verdana" panose="020B0604030504040204" pitchFamily="34" charset="0"/>
                          <a:ea typeface="Verdana" panose="020B0604030504040204" pitchFamily="34" charset="0"/>
                          <a:cs typeface="Verdana" panose="020B0604030504040204" pitchFamily="34" charset="0"/>
                        </a:rPr>
                        <a:t>Post</a:t>
                      </a:r>
                      <a:r>
                        <a:rPr lang="en-US" sz="2500" baseline="0" dirty="0">
                          <a:solidFill>
                            <a:srgbClr val="2D3F50"/>
                          </a:solidFill>
                          <a:latin typeface="Verdana" panose="020B0604030504040204" pitchFamily="34" charset="0"/>
                          <a:ea typeface="Verdana" panose="020B0604030504040204" pitchFamily="34" charset="0"/>
                          <a:cs typeface="Verdana" panose="020B0604030504040204" pitchFamily="34" charset="0"/>
                        </a:rPr>
                        <a:t> payroll journal entries to general ledger</a:t>
                      </a:r>
                      <a:endParaRPr lang="en-US" sz="2500" dirty="0">
                        <a:solidFill>
                          <a:srgbClr val="2D3F50"/>
                        </a:solidFill>
                        <a:latin typeface="Verdana" panose="020B0604030504040204" pitchFamily="34" charset="0"/>
                        <a:ea typeface="Verdana" panose="020B0604030504040204" pitchFamily="34" charset="0"/>
                        <a:cs typeface="Verdana" panose="020B0604030504040204" pitchFamily="34" charset="0"/>
                      </a:endParaRPr>
                    </a:p>
                  </a:txBody>
                  <a:tcPr marL="114533" marR="114533" marT="57267" marB="57267"/>
                </a:tc>
                <a:extLst>
                  <a:ext uri="{0D108BD9-81ED-4DB2-BD59-A6C34878D82A}">
                    <a16:rowId xmlns:a16="http://schemas.microsoft.com/office/drawing/2014/main" val="3533633226"/>
                  </a:ext>
                </a:extLst>
              </a:tr>
            </a:tbl>
          </a:graphicData>
        </a:graphic>
      </p:graphicFrame>
      <p:sp>
        <p:nvSpPr>
          <p:cNvPr id="2" name="Slide Number Placeholder 1">
            <a:extLst>
              <a:ext uri="{FF2B5EF4-FFF2-40B4-BE49-F238E27FC236}">
                <a16:creationId xmlns:a16="http://schemas.microsoft.com/office/drawing/2014/main" id="{D111EB33-46DF-771A-18C4-AF7F41C15210}"/>
              </a:ext>
            </a:extLst>
          </p:cNvPr>
          <p:cNvSpPr>
            <a:spLocks noGrp="1"/>
          </p:cNvSpPr>
          <p:nvPr>
            <p:ph type="sldNum" sz="quarter" idx="12"/>
          </p:nvPr>
        </p:nvSpPr>
        <p:spPr/>
        <p:txBody>
          <a:bodyPr/>
          <a:lstStyle/>
          <a:p>
            <a:fld id="{DEE5BC03-7CE3-4FE3-BC0A-0ACCA8AC1F24}" type="slidenum">
              <a:rPr lang="en-US" smtClean="0"/>
              <a:pPr/>
              <a:t>21</a:t>
            </a:fld>
            <a:endParaRPr lang="en-US" dirty="0"/>
          </a:p>
        </p:txBody>
      </p:sp>
    </p:spTree>
    <p:extLst>
      <p:ext uri="{BB962C8B-B14F-4D97-AF65-F5344CB8AC3E}">
        <p14:creationId xmlns:p14="http://schemas.microsoft.com/office/powerpoint/2010/main" val="2020516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752D34-2122-4B5D-B662-67289F376A89}"/>
              </a:ext>
            </a:extLst>
          </p:cNvPr>
          <p:cNvSpPr>
            <a:spLocks noGrp="1"/>
          </p:cNvSpPr>
          <p:nvPr>
            <p:ph type="title"/>
          </p:nvPr>
        </p:nvSpPr>
        <p:spPr>
          <a:xfrm>
            <a:off x="538016" y="1407432"/>
            <a:ext cx="11115967" cy="797070"/>
          </a:xfrm>
        </p:spPr>
        <p:txBody>
          <a:bodyPr>
            <a:normAutofit/>
          </a:bodyPr>
          <a:lstStyle/>
          <a:p>
            <a:pPr algn="ctr"/>
            <a:r>
              <a:rPr lang="en-US" dirty="0"/>
              <a:t>Segregation of Duties - HCM</a:t>
            </a:r>
            <a:endParaRPr lang="en-US"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629667437"/>
              </p:ext>
            </p:extLst>
          </p:nvPr>
        </p:nvGraphicFramePr>
        <p:xfrm>
          <a:off x="1387750" y="2074789"/>
          <a:ext cx="9966050" cy="4625546"/>
        </p:xfrm>
        <a:graphic>
          <a:graphicData uri="http://schemas.openxmlformats.org/drawingml/2006/table">
            <a:tbl>
              <a:tblPr firstRow="1" bandRow="1">
                <a:tableStyleId>{5C22544A-7EE6-4342-B048-85BDC9FD1C3A}</a:tableStyleId>
              </a:tblPr>
              <a:tblGrid>
                <a:gridCol w="4983025">
                  <a:extLst>
                    <a:ext uri="{9D8B030D-6E8A-4147-A177-3AD203B41FA5}">
                      <a16:colId xmlns:a16="http://schemas.microsoft.com/office/drawing/2014/main" val="1256964340"/>
                    </a:ext>
                  </a:extLst>
                </a:gridCol>
                <a:gridCol w="4983025">
                  <a:extLst>
                    <a:ext uri="{9D8B030D-6E8A-4147-A177-3AD203B41FA5}">
                      <a16:colId xmlns:a16="http://schemas.microsoft.com/office/drawing/2014/main" val="3115816780"/>
                    </a:ext>
                  </a:extLst>
                </a:gridCol>
              </a:tblGrid>
              <a:tr h="651657">
                <a:tc>
                  <a:txBody>
                    <a:bodyPr/>
                    <a:lstStyle/>
                    <a:p>
                      <a:r>
                        <a:rPr lang="en-US" sz="2200" baseline="0" dirty="0">
                          <a:latin typeface="Verdana" panose="020B0604030504040204" pitchFamily="34" charset="0"/>
                          <a:ea typeface="Verdana" panose="020B0604030504040204" pitchFamily="34" charset="0"/>
                          <a:cs typeface="Verdana" panose="020B0604030504040204" pitchFamily="34" charset="0"/>
                        </a:rPr>
                        <a:t>HCM Security Role</a:t>
                      </a:r>
                      <a:endPar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85145" marR="85145" marT="42572" marB="42572">
                    <a:solidFill>
                      <a:schemeClr val="accent1">
                        <a:lumMod val="50000"/>
                      </a:schemeClr>
                    </a:solidFill>
                  </a:tcPr>
                </a:tc>
                <a:tc>
                  <a:txBody>
                    <a:bodyPr/>
                    <a:lstStyle/>
                    <a:p>
                      <a:r>
                        <a:rPr lang="en-US" sz="2200" kern="1200" dirty="0">
                          <a:latin typeface="Verdana" panose="020B0604030504040204" pitchFamily="34" charset="0"/>
                          <a:ea typeface="Verdana" panose="020B0604030504040204" pitchFamily="34" charset="0"/>
                          <a:cs typeface="Verdana" panose="020B0604030504040204" pitchFamily="34" charset="0"/>
                        </a:rPr>
                        <a:t>Examples of System</a:t>
                      </a:r>
                      <a:r>
                        <a:rPr lang="en-US" sz="2200" kern="1200" baseline="0" dirty="0">
                          <a:latin typeface="Verdana" panose="020B0604030504040204" pitchFamily="34" charset="0"/>
                          <a:ea typeface="Verdana" panose="020B0604030504040204" pitchFamily="34" charset="0"/>
                          <a:cs typeface="Verdana" panose="020B0604030504040204" pitchFamily="34" charset="0"/>
                        </a:rPr>
                        <a:t> </a:t>
                      </a:r>
                      <a:r>
                        <a:rPr lang="en-US" sz="2200" kern="1200" dirty="0">
                          <a:latin typeface="Verdana" panose="020B0604030504040204" pitchFamily="34" charset="0"/>
                          <a:ea typeface="Verdana" panose="020B0604030504040204" pitchFamily="34" charset="0"/>
                          <a:cs typeface="Verdana" panose="020B0604030504040204" pitchFamily="34" charset="0"/>
                        </a:rPr>
                        <a:t>Access </a:t>
                      </a:r>
                      <a:endParaRPr lang="en-US" sz="2200" b="1"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85145" marR="85145" marT="42572" marB="42572">
                    <a:solidFill>
                      <a:schemeClr val="accent1">
                        <a:lumMod val="50000"/>
                      </a:schemeClr>
                    </a:solidFill>
                  </a:tcPr>
                </a:tc>
                <a:extLst>
                  <a:ext uri="{0D108BD9-81ED-4DB2-BD59-A6C34878D82A}">
                    <a16:rowId xmlns:a16="http://schemas.microsoft.com/office/drawing/2014/main" val="768953216"/>
                  </a:ext>
                </a:extLst>
              </a:tr>
              <a:tr h="1788659">
                <a:tc>
                  <a:txBody>
                    <a:bodyPr/>
                    <a:lstStyle/>
                    <a:p>
                      <a:pPr marL="285750" lvl="1" indent="-342900">
                        <a:buFont typeface="Arial" panose="020B0604020202020204" pitchFamily="34" charset="0"/>
                        <a:buChar char="•"/>
                      </a:pPr>
                      <a:r>
                        <a:rPr lang="en-US" sz="1900" dirty="0">
                          <a:solidFill>
                            <a:srgbClr val="2D3F50"/>
                          </a:solidFill>
                          <a:latin typeface="Verdana" panose="020B0604030504040204" pitchFamily="34" charset="0"/>
                          <a:ea typeface="Verdana" panose="020B0604030504040204" pitchFamily="34" charset="0"/>
                          <a:cs typeface="Verdana" panose="020B0604030504040204" pitchFamily="34" charset="0"/>
                        </a:rPr>
                        <a:t>ZZ Time and Labor Admin </a:t>
                      </a:r>
                    </a:p>
                  </a:txBody>
                  <a:tcPr marL="85145" marR="85145" marT="42572" marB="42572"/>
                </a:tc>
                <a:tc>
                  <a:txBody>
                    <a:bodyPr/>
                    <a:lstStyle/>
                    <a:p>
                      <a:pPr marL="342900" indent="-342900">
                        <a:buFont typeface="Arial" panose="020B0604020202020204" pitchFamily="34" charset="0"/>
                        <a:buChar char="•"/>
                      </a:pPr>
                      <a:r>
                        <a:rPr lang="en-US" sz="1900" dirty="0">
                          <a:solidFill>
                            <a:srgbClr val="2D3F50"/>
                          </a:solidFill>
                          <a:latin typeface="Verdana" panose="020B0604030504040204" pitchFamily="34" charset="0"/>
                          <a:ea typeface="Verdana" panose="020B0604030504040204" pitchFamily="34" charset="0"/>
                          <a:cs typeface="Verdana" panose="020B0604030504040204" pitchFamily="34" charset="0"/>
                        </a:rPr>
                        <a:t>Adjust Paid Time</a:t>
                      </a:r>
                    </a:p>
                    <a:p>
                      <a:pPr marL="342900" indent="-342900">
                        <a:buFont typeface="Arial" panose="020B0604020202020204" pitchFamily="34" charset="0"/>
                        <a:buChar char="•"/>
                      </a:pPr>
                      <a:r>
                        <a:rPr lang="en-US" sz="1900" dirty="0">
                          <a:latin typeface="Verdana" panose="020B0604030504040204" pitchFamily="34" charset="0"/>
                          <a:ea typeface="Verdana" panose="020B0604030504040204" pitchFamily="34" charset="0"/>
                        </a:rPr>
                        <a:t>Generate Absence Payable Time</a:t>
                      </a:r>
                    </a:p>
                    <a:p>
                      <a:pPr marL="342900" indent="-342900">
                        <a:buFont typeface="Arial" panose="020B0604020202020204" pitchFamily="34" charset="0"/>
                        <a:buChar char="•"/>
                      </a:pPr>
                      <a:r>
                        <a:rPr lang="en-US" sz="1900" dirty="0">
                          <a:latin typeface="Verdana" panose="020B0604030504040204" pitchFamily="34" charset="0"/>
                          <a:ea typeface="Verdana" panose="020B0604030504040204" pitchFamily="34" charset="0"/>
                        </a:rPr>
                        <a:t>Request Batch Approval Process</a:t>
                      </a:r>
                    </a:p>
                    <a:p>
                      <a:pPr marL="342900" indent="-342900">
                        <a:buFont typeface="Arial" panose="020B0604020202020204" pitchFamily="34" charset="0"/>
                        <a:buChar char="•"/>
                      </a:pPr>
                      <a:r>
                        <a:rPr lang="en-US" sz="1900" dirty="0">
                          <a:latin typeface="Verdana" panose="020B0604030504040204" pitchFamily="34" charset="0"/>
                          <a:ea typeface="Verdana" panose="020B0604030504040204" pitchFamily="34" charset="0"/>
                        </a:rPr>
                        <a:t>Maintain Time Reporter Data</a:t>
                      </a:r>
                    </a:p>
                    <a:p>
                      <a:pPr marL="342900" indent="-342900">
                        <a:buFont typeface="Arial" panose="020B0604020202020204" pitchFamily="34" charset="0"/>
                        <a:buChar char="•"/>
                      </a:pPr>
                      <a:r>
                        <a:rPr lang="en-US" sz="1900" dirty="0">
                          <a:latin typeface="Verdana" panose="020B0604030504040204" pitchFamily="34" charset="0"/>
                          <a:ea typeface="Verdana" panose="020B0604030504040204" pitchFamily="34" charset="0"/>
                        </a:rPr>
                        <a:t>Assign Schedule to Group</a:t>
                      </a:r>
                      <a:endParaRPr lang="en-US" sz="1900" dirty="0">
                        <a:solidFill>
                          <a:srgbClr val="2D3F50"/>
                        </a:solidFill>
                        <a:latin typeface="Verdana" panose="020B0604030504040204" pitchFamily="34" charset="0"/>
                        <a:ea typeface="Verdana" panose="020B0604030504040204" pitchFamily="34" charset="0"/>
                        <a:cs typeface="Verdana" panose="020B0604030504040204" pitchFamily="34" charset="0"/>
                      </a:endParaRPr>
                    </a:p>
                  </a:txBody>
                  <a:tcPr marL="85145" marR="85145" marT="42572" marB="42572"/>
                </a:tc>
                <a:extLst>
                  <a:ext uri="{0D108BD9-81ED-4DB2-BD59-A6C34878D82A}">
                    <a16:rowId xmlns:a16="http://schemas.microsoft.com/office/drawing/2014/main" val="133744493"/>
                  </a:ext>
                </a:extLst>
              </a:tr>
              <a:tr h="1362731">
                <a:tc>
                  <a:txBody>
                    <a:bodyPr/>
                    <a:lstStyle/>
                    <a:p>
                      <a:pPr marL="285750" lvl="1" indent="-342900">
                        <a:buFont typeface="Arial" panose="020B0604020202020204" pitchFamily="34" charset="0"/>
                        <a:buChar char="•"/>
                      </a:pPr>
                      <a:r>
                        <a:rPr lang="en-US" sz="1900" dirty="0">
                          <a:solidFill>
                            <a:srgbClr val="2D3F50"/>
                          </a:solidFill>
                          <a:latin typeface="Verdana" panose="020B0604030504040204" pitchFamily="34" charset="0"/>
                          <a:ea typeface="Verdana" panose="020B0604030504040204" pitchFamily="34" charset="0"/>
                          <a:cs typeface="Verdana" panose="020B0604030504040204" pitchFamily="34" charset="0"/>
                        </a:rPr>
                        <a:t>ZZ TL Process Time</a:t>
                      </a:r>
                    </a:p>
                  </a:txBody>
                  <a:tcPr marL="85145" marR="85145" marT="42572" marB="42572"/>
                </a:tc>
                <a:tc>
                  <a:txBody>
                    <a:bodyPr/>
                    <a:lstStyle/>
                    <a:p>
                      <a:pPr marL="342900" indent="-342900">
                        <a:buFont typeface="Arial" panose="020B0604020202020204" pitchFamily="34" charset="0"/>
                        <a:buChar char="•"/>
                      </a:pPr>
                      <a:r>
                        <a:rPr lang="en-US" sz="1900" dirty="0">
                          <a:latin typeface="Verdana" panose="020B0604030504040204" pitchFamily="34" charset="0"/>
                          <a:ea typeface="Verdana" panose="020B0604030504040204" pitchFamily="34" charset="0"/>
                        </a:rPr>
                        <a:t>Request Batch Approval Process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solidFill>
                            <a:srgbClr val="2D3F50"/>
                          </a:solidFill>
                          <a:latin typeface="Verdana" panose="020B0604030504040204" pitchFamily="34" charset="0"/>
                          <a:ea typeface="Verdana" panose="020B0604030504040204" pitchFamily="34" charset="0"/>
                          <a:cs typeface="Verdana" panose="020B0604030504040204" pitchFamily="34" charset="0"/>
                        </a:rPr>
                        <a:t>Adjust Paid Time</a:t>
                      </a:r>
                    </a:p>
                    <a:p>
                      <a:pPr marL="342900" indent="-342900">
                        <a:buFont typeface="Arial" panose="020B0604020202020204" pitchFamily="34" charset="0"/>
                        <a:buChar char="•"/>
                      </a:pPr>
                      <a:r>
                        <a:rPr lang="en-US" sz="1900" baseline="0" dirty="0">
                          <a:solidFill>
                            <a:srgbClr val="2D3F50"/>
                          </a:solidFill>
                          <a:latin typeface="Verdana" panose="020B0604030504040204" pitchFamily="34" charset="0"/>
                          <a:ea typeface="Verdana" panose="020B0604030504040204" pitchFamily="34" charset="0"/>
                          <a:cs typeface="Verdana" panose="020B0604030504040204" pitchFamily="34" charset="0"/>
                        </a:rPr>
                        <a:t>Report/Approve Time</a:t>
                      </a:r>
                    </a:p>
                    <a:p>
                      <a:pPr marL="342900" indent="-342900">
                        <a:buFont typeface="Arial" panose="020B0604020202020204" pitchFamily="34" charset="0"/>
                        <a:buChar char="•"/>
                      </a:pPr>
                      <a:r>
                        <a:rPr lang="en-US" sz="1900" baseline="0" dirty="0">
                          <a:solidFill>
                            <a:srgbClr val="2D3F50"/>
                          </a:solidFill>
                          <a:latin typeface="Verdana" panose="020B0604030504040204" pitchFamily="34" charset="0"/>
                          <a:ea typeface="Verdana" panose="020B0604030504040204" pitchFamily="34" charset="0"/>
                          <a:cs typeface="Verdana" panose="020B0604030504040204" pitchFamily="34" charset="0"/>
                        </a:rPr>
                        <a:t>Timesheet</a:t>
                      </a:r>
                    </a:p>
                  </a:txBody>
                  <a:tcPr marL="85145" marR="85145" marT="42572" marB="42572"/>
                </a:tc>
                <a:extLst>
                  <a:ext uri="{0D108BD9-81ED-4DB2-BD59-A6C34878D82A}">
                    <a16:rowId xmlns:a16="http://schemas.microsoft.com/office/drawing/2014/main" val="2548256366"/>
                  </a:ext>
                </a:extLst>
              </a:tr>
              <a:tr h="822499">
                <a:tc>
                  <a:txBody>
                    <a:bodyPr/>
                    <a:lstStyle/>
                    <a:p>
                      <a:pPr marL="342900" marR="0" lvl="0" indent="-3429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solidFill>
                            <a:srgbClr val="2D3F50"/>
                          </a:solidFill>
                          <a:latin typeface="Verdana" panose="020B0604030504040204" pitchFamily="34" charset="0"/>
                          <a:ea typeface="Verdana" panose="020B0604030504040204" pitchFamily="34" charset="0"/>
                          <a:cs typeface="Verdana" panose="020B0604030504040204" pitchFamily="34" charset="0"/>
                        </a:rPr>
                        <a:t>ZC Admin Enroll Time Reporters</a:t>
                      </a:r>
                    </a:p>
                  </a:txBody>
                  <a:tcPr marL="85145" marR="85145" marT="42572" marB="42572"/>
                </a:tc>
                <a:tc>
                  <a:txBody>
                    <a:bodyPr/>
                    <a:lstStyle/>
                    <a:p>
                      <a:pPr marL="342900" indent="-342900">
                        <a:buFont typeface="Arial" panose="020B0604020202020204" pitchFamily="34" charset="0"/>
                        <a:buChar char="•"/>
                      </a:pPr>
                      <a:r>
                        <a:rPr lang="en-US" sz="1900" baseline="0" dirty="0">
                          <a:solidFill>
                            <a:srgbClr val="2D3F50"/>
                          </a:solidFill>
                          <a:latin typeface="Verdana" panose="020B0604030504040204" pitchFamily="34" charset="0"/>
                          <a:ea typeface="Verdana" panose="020B0604030504040204" pitchFamily="34" charset="0"/>
                          <a:cs typeface="Verdana" panose="020B0604030504040204" pitchFamily="34" charset="0"/>
                        </a:rPr>
                        <a:t>Assign Work Schedule</a:t>
                      </a:r>
                    </a:p>
                    <a:p>
                      <a:pPr marL="342900" indent="-342900">
                        <a:buFont typeface="Arial" panose="020B0604020202020204" pitchFamily="34" charset="0"/>
                        <a:buChar char="•"/>
                      </a:pPr>
                      <a:r>
                        <a:rPr lang="en-US" sz="1900" baseline="0" dirty="0">
                          <a:solidFill>
                            <a:srgbClr val="2D3F50"/>
                          </a:solidFill>
                          <a:latin typeface="Verdana" panose="020B0604030504040204" pitchFamily="34" charset="0"/>
                          <a:ea typeface="Verdana" panose="020B0604030504040204" pitchFamily="34" charset="0"/>
                          <a:cs typeface="Verdana" panose="020B0604030504040204" pitchFamily="34" charset="0"/>
                        </a:rPr>
                        <a:t>Create/Maintain Time Reporter Data</a:t>
                      </a:r>
                    </a:p>
                  </a:txBody>
                  <a:tcPr marL="85145" marR="85145" marT="42572" marB="42572"/>
                </a:tc>
                <a:extLst>
                  <a:ext uri="{0D108BD9-81ED-4DB2-BD59-A6C34878D82A}">
                    <a16:rowId xmlns:a16="http://schemas.microsoft.com/office/drawing/2014/main" val="643526074"/>
                  </a:ext>
                </a:extLst>
              </a:tr>
            </a:tbl>
          </a:graphicData>
        </a:graphic>
      </p:graphicFrame>
      <p:sp>
        <p:nvSpPr>
          <p:cNvPr id="2" name="Slide Number Placeholder 1">
            <a:extLst>
              <a:ext uri="{FF2B5EF4-FFF2-40B4-BE49-F238E27FC236}">
                <a16:creationId xmlns:a16="http://schemas.microsoft.com/office/drawing/2014/main" id="{3480342E-4318-AE48-4B78-4EEA7741E0F1}"/>
              </a:ext>
            </a:extLst>
          </p:cNvPr>
          <p:cNvSpPr>
            <a:spLocks noGrp="1"/>
          </p:cNvSpPr>
          <p:nvPr>
            <p:ph type="sldNum" sz="quarter" idx="12"/>
          </p:nvPr>
        </p:nvSpPr>
        <p:spPr/>
        <p:txBody>
          <a:bodyPr/>
          <a:lstStyle/>
          <a:p>
            <a:fld id="{DEE5BC03-7CE3-4FE3-BC0A-0ACCA8AC1F24}" type="slidenum">
              <a:rPr lang="en-US" smtClean="0"/>
              <a:pPr/>
              <a:t>22</a:t>
            </a:fld>
            <a:endParaRPr lang="en-US" dirty="0"/>
          </a:p>
        </p:txBody>
      </p:sp>
    </p:spTree>
    <p:extLst>
      <p:ext uri="{BB962C8B-B14F-4D97-AF65-F5344CB8AC3E}">
        <p14:creationId xmlns:p14="http://schemas.microsoft.com/office/powerpoint/2010/main" val="97058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BB372-AE4E-4C07-8664-A56F9E6E099B}"/>
              </a:ext>
            </a:extLst>
          </p:cNvPr>
          <p:cNvSpPr>
            <a:spLocks noGrp="1"/>
          </p:cNvSpPr>
          <p:nvPr>
            <p:ph type="title"/>
          </p:nvPr>
        </p:nvSpPr>
        <p:spPr>
          <a:xfrm>
            <a:off x="538016" y="1671387"/>
            <a:ext cx="11115967" cy="797070"/>
          </a:xfrm>
        </p:spPr>
        <p:txBody>
          <a:bodyPr/>
          <a:lstStyle/>
          <a:p>
            <a:pPr algn="ctr"/>
            <a:r>
              <a:rPr lang="en-US" sz="3600" dirty="0"/>
              <a:t>SOD/Employee Compensation (HCM)</a:t>
            </a:r>
            <a:endParaRPr lang="en-US" dirty="0"/>
          </a:p>
        </p:txBody>
      </p:sp>
      <p:graphicFrame>
        <p:nvGraphicFramePr>
          <p:cNvPr id="4" name="Table 3">
            <a:extLst>
              <a:ext uri="{FF2B5EF4-FFF2-40B4-BE49-F238E27FC236}">
                <a16:creationId xmlns:a16="http://schemas.microsoft.com/office/drawing/2014/main" id="{8CCCD4F5-145E-88D6-A80D-83483CB1562E}"/>
              </a:ext>
            </a:extLst>
          </p:cNvPr>
          <p:cNvGraphicFramePr>
            <a:graphicFrameLocks noGrp="1"/>
          </p:cNvGraphicFramePr>
          <p:nvPr>
            <p:extLst>
              <p:ext uri="{D42A27DB-BD31-4B8C-83A1-F6EECF244321}">
                <p14:modId xmlns:p14="http://schemas.microsoft.com/office/powerpoint/2010/main" val="1374667954"/>
              </p:ext>
            </p:extLst>
          </p:nvPr>
        </p:nvGraphicFramePr>
        <p:xfrm>
          <a:off x="1977900" y="2468457"/>
          <a:ext cx="8236198" cy="4051780"/>
        </p:xfrm>
        <a:graphic>
          <a:graphicData uri="http://schemas.openxmlformats.org/drawingml/2006/table">
            <a:tbl>
              <a:tblPr firstRow="1" bandRow="1">
                <a:tableStyleId>{912C8C85-51F0-491E-9774-3900AFEF0FD7}</a:tableStyleId>
              </a:tblPr>
              <a:tblGrid>
                <a:gridCol w="4118099">
                  <a:extLst>
                    <a:ext uri="{9D8B030D-6E8A-4147-A177-3AD203B41FA5}">
                      <a16:colId xmlns:a16="http://schemas.microsoft.com/office/drawing/2014/main" val="242125456"/>
                    </a:ext>
                  </a:extLst>
                </a:gridCol>
                <a:gridCol w="4118099">
                  <a:extLst>
                    <a:ext uri="{9D8B030D-6E8A-4147-A177-3AD203B41FA5}">
                      <a16:colId xmlns:a16="http://schemas.microsoft.com/office/drawing/2014/main" val="3566246036"/>
                    </a:ext>
                  </a:extLst>
                </a:gridCol>
              </a:tblGrid>
              <a:tr h="567249">
                <a:tc>
                  <a:txBody>
                    <a:bodyPr/>
                    <a:lstStyle/>
                    <a:p>
                      <a:r>
                        <a:rPr lang="en-US" sz="2000" b="1" dirty="0"/>
                        <a:t>Control Consideration</a:t>
                      </a:r>
                      <a:r>
                        <a:rPr lang="en-US" sz="1800" b="1" dirty="0"/>
                        <a:t>	</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Recommendation</a:t>
                      </a:r>
                    </a:p>
                  </a:txBody>
                  <a:tcPr anchor="ctr"/>
                </a:tc>
                <a:extLst>
                  <a:ext uri="{0D108BD9-81ED-4DB2-BD59-A6C34878D82A}">
                    <a16:rowId xmlns:a16="http://schemas.microsoft.com/office/drawing/2014/main" val="713022925"/>
                  </a:ext>
                </a:extLst>
              </a:tr>
              <a:tr h="3484531">
                <a:tc>
                  <a:txBody>
                    <a:bodyPr/>
                    <a:lstStyle/>
                    <a:p>
                      <a:r>
                        <a:rPr lang="en-US" sz="2000" dirty="0"/>
                        <a:t>Does the employee responsible for initiating modifications (e.g., add/delete employees, changes to employee information) in HCM also have the ability to approve or record these changes?</a:t>
                      </a:r>
                    </a:p>
                    <a:p>
                      <a:endParaRPr lang="en-US" sz="2000" dirty="0"/>
                    </a:p>
                  </a:txBody>
                  <a:tcPr/>
                </a:tc>
                <a:tc>
                  <a:txBody>
                    <a:bodyPr/>
                    <a:lstStyle/>
                    <a:p>
                      <a:r>
                        <a:rPr lang="en-US" sz="2000" dirty="0"/>
                        <a:t>All changes to HCM should be reviewed and approved by a supervisor-level employee (other than the </a:t>
                      </a:r>
                      <a:r>
                        <a:rPr lang="en-US" sz="2400" dirty="0"/>
                        <a:t>employee</a:t>
                      </a:r>
                      <a:r>
                        <a:rPr lang="en-US" sz="2000" dirty="0"/>
                        <a:t> initiating the change) in the Human Resources department prior to being recorded in the system</a:t>
                      </a:r>
                    </a:p>
                  </a:txBody>
                  <a:tcPr/>
                </a:tc>
                <a:extLst>
                  <a:ext uri="{0D108BD9-81ED-4DB2-BD59-A6C34878D82A}">
                    <a16:rowId xmlns:a16="http://schemas.microsoft.com/office/drawing/2014/main" val="2436804324"/>
                  </a:ext>
                </a:extLst>
              </a:tr>
            </a:tbl>
          </a:graphicData>
        </a:graphic>
      </p:graphicFrame>
      <p:sp>
        <p:nvSpPr>
          <p:cNvPr id="3" name="Slide Number Placeholder 2">
            <a:extLst>
              <a:ext uri="{FF2B5EF4-FFF2-40B4-BE49-F238E27FC236}">
                <a16:creationId xmlns:a16="http://schemas.microsoft.com/office/drawing/2014/main" id="{34264BC1-D397-4E97-AA5D-733108D065F1}"/>
              </a:ext>
            </a:extLst>
          </p:cNvPr>
          <p:cNvSpPr>
            <a:spLocks noGrp="1"/>
          </p:cNvSpPr>
          <p:nvPr>
            <p:ph type="sldNum" sz="quarter" idx="12"/>
          </p:nvPr>
        </p:nvSpPr>
        <p:spPr/>
        <p:txBody>
          <a:bodyPr/>
          <a:lstStyle/>
          <a:p>
            <a:fld id="{DEE5BC03-7CE3-4FE3-BC0A-0ACCA8AC1F24}" type="slidenum">
              <a:rPr lang="en-US" smtClean="0"/>
              <a:pPr/>
              <a:t>23</a:t>
            </a:fld>
            <a:endParaRPr lang="en-US" dirty="0"/>
          </a:p>
        </p:txBody>
      </p:sp>
    </p:spTree>
    <p:extLst>
      <p:ext uri="{BB962C8B-B14F-4D97-AF65-F5344CB8AC3E}">
        <p14:creationId xmlns:p14="http://schemas.microsoft.com/office/powerpoint/2010/main" val="2693629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7C82-6FF7-1F1E-8396-FA401CCECE38}"/>
              </a:ext>
            </a:extLst>
          </p:cNvPr>
          <p:cNvSpPr>
            <a:spLocks noGrp="1"/>
          </p:cNvSpPr>
          <p:nvPr>
            <p:ph type="title"/>
          </p:nvPr>
        </p:nvSpPr>
        <p:spPr/>
        <p:txBody>
          <a:bodyPr/>
          <a:lstStyle/>
          <a:p>
            <a:pPr algn="ctr"/>
            <a:r>
              <a:rPr lang="en-US" sz="3200" dirty="0"/>
              <a:t>SOD/Employee Compensation (HCM)</a:t>
            </a:r>
            <a:endParaRPr lang="en-US" dirty="0"/>
          </a:p>
        </p:txBody>
      </p:sp>
      <p:sp>
        <p:nvSpPr>
          <p:cNvPr id="3" name="Content Placeholder 2">
            <a:extLst>
              <a:ext uri="{FF2B5EF4-FFF2-40B4-BE49-F238E27FC236}">
                <a16:creationId xmlns:a16="http://schemas.microsoft.com/office/drawing/2014/main" id="{6A8E3192-34C3-4CA8-BBD5-9C3C92403F44}"/>
              </a:ext>
            </a:extLst>
          </p:cNvPr>
          <p:cNvSpPr>
            <a:spLocks noGrp="1"/>
          </p:cNvSpPr>
          <p:nvPr>
            <p:ph idx="1"/>
          </p:nvPr>
        </p:nvSpPr>
        <p:spPr/>
        <p:txBody>
          <a:bodyPr/>
          <a:lstStyle/>
          <a:p>
            <a:pPr marL="0" indent="0">
              <a:buNone/>
            </a:pPr>
            <a:r>
              <a:rPr lang="en-US" b="1" i="1" dirty="0"/>
              <a:t>NOTE</a:t>
            </a:r>
            <a:r>
              <a:rPr lang="en-US" i="1" dirty="0"/>
              <a:t>: Best practices suggest that no one employee should be able to record modifications to HCM.  The modifications should be initiated by one employee and reviewed and authorized in the system by a separate employee.</a:t>
            </a:r>
          </a:p>
          <a:p>
            <a:pPr marL="0" indent="0">
              <a:buNone/>
            </a:pPr>
            <a:r>
              <a:rPr lang="en-US" b="1" dirty="0"/>
              <a:t>Compensating Controls Example</a:t>
            </a:r>
          </a:p>
          <a:p>
            <a:pPr marL="0" indent="0">
              <a:buNone/>
            </a:pPr>
            <a:r>
              <a:rPr lang="en-US" dirty="0"/>
              <a:t>A system report of all changes to HCM should be generated for review.  A supervisory-level employee who does not have access to modify HCM should review this report and match the changes to approved Personnel Action Forms.</a:t>
            </a:r>
          </a:p>
        </p:txBody>
      </p:sp>
      <p:sp>
        <p:nvSpPr>
          <p:cNvPr id="4" name="Slide Number Placeholder 3">
            <a:extLst>
              <a:ext uri="{FF2B5EF4-FFF2-40B4-BE49-F238E27FC236}">
                <a16:creationId xmlns:a16="http://schemas.microsoft.com/office/drawing/2014/main" id="{F4004C09-103D-F86A-6A98-375E7AB07B1E}"/>
              </a:ext>
            </a:extLst>
          </p:cNvPr>
          <p:cNvSpPr>
            <a:spLocks noGrp="1"/>
          </p:cNvSpPr>
          <p:nvPr>
            <p:ph type="sldNum" sz="quarter" idx="12"/>
          </p:nvPr>
        </p:nvSpPr>
        <p:spPr/>
        <p:txBody>
          <a:bodyPr/>
          <a:lstStyle/>
          <a:p>
            <a:fld id="{DEE5BC03-7CE3-4FE3-BC0A-0ACCA8AC1F24}" type="slidenum">
              <a:rPr lang="en-US" smtClean="0"/>
              <a:pPr/>
              <a:t>24</a:t>
            </a:fld>
            <a:endParaRPr lang="en-US" dirty="0"/>
          </a:p>
        </p:txBody>
      </p:sp>
    </p:spTree>
    <p:extLst>
      <p:ext uri="{BB962C8B-B14F-4D97-AF65-F5344CB8AC3E}">
        <p14:creationId xmlns:p14="http://schemas.microsoft.com/office/powerpoint/2010/main" val="1762321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83DEB-8183-B19E-CD62-641358E50968}"/>
              </a:ext>
            </a:extLst>
          </p:cNvPr>
          <p:cNvSpPr>
            <a:spLocks noGrp="1"/>
          </p:cNvSpPr>
          <p:nvPr>
            <p:ph type="title"/>
          </p:nvPr>
        </p:nvSpPr>
        <p:spPr>
          <a:xfrm>
            <a:off x="1452993" y="1446901"/>
            <a:ext cx="8707916" cy="797070"/>
          </a:xfrm>
        </p:spPr>
        <p:txBody>
          <a:bodyPr/>
          <a:lstStyle/>
          <a:p>
            <a:pPr algn="ctr"/>
            <a:r>
              <a:rPr lang="en-US" sz="3600" dirty="0"/>
              <a:t>SOD/Employee Compensation 1 (HCM</a:t>
            </a:r>
            <a:endParaRPr lang="en-US" dirty="0"/>
          </a:p>
        </p:txBody>
      </p:sp>
      <p:graphicFrame>
        <p:nvGraphicFramePr>
          <p:cNvPr id="4" name="Table 3">
            <a:extLst>
              <a:ext uri="{FF2B5EF4-FFF2-40B4-BE49-F238E27FC236}">
                <a16:creationId xmlns:a16="http://schemas.microsoft.com/office/drawing/2014/main" id="{98B2C7DA-728C-B6D6-B28C-7F3693407FE7}"/>
              </a:ext>
            </a:extLst>
          </p:cNvPr>
          <p:cNvGraphicFramePr>
            <a:graphicFrameLocks noGrp="1"/>
          </p:cNvGraphicFramePr>
          <p:nvPr>
            <p:extLst>
              <p:ext uri="{D42A27DB-BD31-4B8C-83A1-F6EECF244321}">
                <p14:modId xmlns:p14="http://schemas.microsoft.com/office/powerpoint/2010/main" val="1497541977"/>
              </p:ext>
            </p:extLst>
          </p:nvPr>
        </p:nvGraphicFramePr>
        <p:xfrm>
          <a:off x="1688852" y="2243971"/>
          <a:ext cx="8236198" cy="4224849"/>
        </p:xfrm>
        <a:graphic>
          <a:graphicData uri="http://schemas.openxmlformats.org/drawingml/2006/table">
            <a:tbl>
              <a:tblPr firstRow="1" bandRow="1">
                <a:tableStyleId>{912C8C85-51F0-491E-9774-3900AFEF0FD7}</a:tableStyleId>
              </a:tblPr>
              <a:tblGrid>
                <a:gridCol w="4118099">
                  <a:extLst>
                    <a:ext uri="{9D8B030D-6E8A-4147-A177-3AD203B41FA5}">
                      <a16:colId xmlns:a16="http://schemas.microsoft.com/office/drawing/2014/main" val="242125456"/>
                    </a:ext>
                  </a:extLst>
                </a:gridCol>
                <a:gridCol w="4118099">
                  <a:extLst>
                    <a:ext uri="{9D8B030D-6E8A-4147-A177-3AD203B41FA5}">
                      <a16:colId xmlns:a16="http://schemas.microsoft.com/office/drawing/2014/main" val="3566246036"/>
                    </a:ext>
                  </a:extLst>
                </a:gridCol>
              </a:tblGrid>
              <a:tr h="567249">
                <a:tc>
                  <a:txBody>
                    <a:bodyPr/>
                    <a:lstStyle/>
                    <a:p>
                      <a:r>
                        <a:rPr lang="en-US" sz="2000" b="1" dirty="0"/>
                        <a:t>Control Consideration</a:t>
                      </a:r>
                      <a:r>
                        <a:rPr lang="en-US" sz="1800" b="1" dirty="0"/>
                        <a:t>	</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Recommendation</a:t>
                      </a:r>
                    </a:p>
                  </a:txBody>
                  <a:tcPr anchor="ctr"/>
                </a:tc>
                <a:extLst>
                  <a:ext uri="{0D108BD9-81ED-4DB2-BD59-A6C34878D82A}">
                    <a16:rowId xmlns:a16="http://schemas.microsoft.com/office/drawing/2014/main" val="713022925"/>
                  </a:ext>
                </a:extLst>
              </a:tr>
              <a:tr h="3484531">
                <a:tc>
                  <a:txBody>
                    <a:bodyPr/>
                    <a:lstStyle/>
                    <a:p>
                      <a:r>
                        <a:rPr lang="en-US" dirty="0"/>
                        <a:t>Do the employees responsible for maintaining HR data in HCM (e.g., adding/deleting employees, changes to compensation) also perform any of the following functions:</a:t>
                      </a:r>
                    </a:p>
                    <a:p>
                      <a:pPr marL="285750" indent="-285750">
                        <a:buFont typeface="Arial" panose="020B0604020202020204" pitchFamily="34" charset="0"/>
                        <a:buChar char="•"/>
                      </a:pPr>
                      <a:r>
                        <a:rPr lang="en-US" dirty="0"/>
                        <a:t>Make decisions regarding hiring/termination of personnel</a:t>
                      </a:r>
                    </a:p>
                    <a:p>
                      <a:pPr marL="285750" indent="-285750">
                        <a:buFont typeface="Arial" panose="020B0604020202020204" pitchFamily="34" charset="0"/>
                        <a:buChar char="•"/>
                      </a:pPr>
                      <a:r>
                        <a:rPr lang="en-US" dirty="0"/>
                        <a:t>Have access to payroll system or payroll module</a:t>
                      </a:r>
                    </a:p>
                    <a:p>
                      <a:pPr marL="285750" indent="-285750">
                        <a:buFont typeface="Arial" panose="020B0604020202020204" pitchFamily="34" charset="0"/>
                        <a:buChar char="•"/>
                      </a:pPr>
                      <a:r>
                        <a:rPr lang="en-US" dirty="0"/>
                        <a:t>Involved in the payroll process</a:t>
                      </a:r>
                    </a:p>
                    <a:p>
                      <a:pPr marL="285750" indent="-285750">
                        <a:buFont typeface="Arial" panose="020B0604020202020204" pitchFamily="34" charset="0"/>
                        <a:buChar char="•"/>
                      </a:pPr>
                      <a:r>
                        <a:rPr lang="en-US" dirty="0"/>
                        <a:t>Generate payroll checks</a:t>
                      </a:r>
                    </a:p>
                    <a:p>
                      <a:pPr marL="285750" indent="-285750">
                        <a:buFont typeface="Arial" panose="020B0604020202020204" pitchFamily="34" charset="0"/>
                        <a:buChar char="•"/>
                      </a:pPr>
                      <a:r>
                        <a:rPr lang="en-US" dirty="0"/>
                        <a:t>Receive payroll checks for distribution</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Employees responsible for modifying HR data in HCM should not have access to the payroll system, be involved in the payroll process, distribute payroll checks or make hiring or termination decisions.</a:t>
                      </a:r>
                    </a:p>
                  </a:txBody>
                  <a:tcPr/>
                </a:tc>
                <a:extLst>
                  <a:ext uri="{0D108BD9-81ED-4DB2-BD59-A6C34878D82A}">
                    <a16:rowId xmlns:a16="http://schemas.microsoft.com/office/drawing/2014/main" val="2436804324"/>
                  </a:ext>
                </a:extLst>
              </a:tr>
            </a:tbl>
          </a:graphicData>
        </a:graphic>
      </p:graphicFrame>
      <p:sp>
        <p:nvSpPr>
          <p:cNvPr id="3" name="Slide Number Placeholder 2">
            <a:extLst>
              <a:ext uri="{FF2B5EF4-FFF2-40B4-BE49-F238E27FC236}">
                <a16:creationId xmlns:a16="http://schemas.microsoft.com/office/drawing/2014/main" id="{97C8FDE7-2AB1-AEE3-2608-B9D4C8CC2EEC}"/>
              </a:ext>
            </a:extLst>
          </p:cNvPr>
          <p:cNvSpPr>
            <a:spLocks noGrp="1"/>
          </p:cNvSpPr>
          <p:nvPr>
            <p:ph type="sldNum" sz="quarter" idx="12"/>
          </p:nvPr>
        </p:nvSpPr>
        <p:spPr/>
        <p:txBody>
          <a:bodyPr/>
          <a:lstStyle/>
          <a:p>
            <a:fld id="{DEE5BC03-7CE3-4FE3-BC0A-0ACCA8AC1F24}" type="slidenum">
              <a:rPr lang="en-US" smtClean="0"/>
              <a:pPr/>
              <a:t>25</a:t>
            </a:fld>
            <a:endParaRPr lang="en-US" dirty="0"/>
          </a:p>
        </p:txBody>
      </p:sp>
    </p:spTree>
    <p:extLst>
      <p:ext uri="{BB962C8B-B14F-4D97-AF65-F5344CB8AC3E}">
        <p14:creationId xmlns:p14="http://schemas.microsoft.com/office/powerpoint/2010/main" val="1787742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5A4C66-D20D-01CD-774B-E5CACBB9F083}"/>
              </a:ext>
            </a:extLst>
          </p:cNvPr>
          <p:cNvSpPr txBox="1"/>
          <p:nvPr/>
        </p:nvSpPr>
        <p:spPr>
          <a:xfrm>
            <a:off x="1476058" y="2208863"/>
            <a:ext cx="9449242" cy="4216539"/>
          </a:xfrm>
          <a:prstGeom prst="rect">
            <a:avLst/>
          </a:prstGeom>
          <a:noFill/>
        </p:spPr>
        <p:txBody>
          <a:bodyPr wrap="square" rtlCol="0">
            <a:spAutoFit/>
          </a:bodyPr>
          <a:lstStyle/>
          <a:p>
            <a:r>
              <a:rPr lang="en-US" sz="2800" b="1" dirty="0"/>
              <a:t>Compensating Controls Example</a:t>
            </a:r>
          </a:p>
          <a:p>
            <a:r>
              <a:rPr lang="en-US" sz="2400" dirty="0"/>
              <a:t>To enhance controls over the payroll process, the following compensating controls can be used:</a:t>
            </a:r>
          </a:p>
          <a:p>
            <a:pPr marL="342900" indent="-342900">
              <a:buFont typeface="Arial" panose="020B0604020202020204" pitchFamily="34" charset="0"/>
              <a:buChar char="•"/>
            </a:pPr>
            <a:r>
              <a:rPr lang="en-US" sz="2400" dirty="0"/>
              <a:t>A supervisory-level employee who is not involved in the payroll process reviews and approves the pre-payment payroll report as well as the final payroll reports after the payroll has been processed.</a:t>
            </a:r>
          </a:p>
          <a:p>
            <a:pPr marL="342900" indent="-342900">
              <a:buFont typeface="Arial" panose="020B0604020202020204" pitchFamily="34" charset="0"/>
              <a:buChar char="•"/>
            </a:pPr>
            <a:r>
              <a:rPr lang="en-US" sz="2400" dirty="0"/>
              <a:t>Distribution of payroll checks is conducted by a supervisory-level employee without payroll responsibilities and checks not distributed are investigated.</a:t>
            </a:r>
          </a:p>
          <a:p>
            <a:pPr marL="342900" indent="-342900">
              <a:buFont typeface="Arial" panose="020B0604020202020204" pitchFamily="34" charset="0"/>
              <a:buChar char="•"/>
            </a:pPr>
            <a:r>
              <a:rPr lang="en-US" sz="2400" dirty="0"/>
              <a:t>Gross wages, per the payroll journals and the general ledger, are reconciled to the W-2s.</a:t>
            </a:r>
          </a:p>
        </p:txBody>
      </p:sp>
      <p:sp>
        <p:nvSpPr>
          <p:cNvPr id="2" name="Title 1">
            <a:extLst>
              <a:ext uri="{FF2B5EF4-FFF2-40B4-BE49-F238E27FC236}">
                <a16:creationId xmlns:a16="http://schemas.microsoft.com/office/drawing/2014/main" id="{8456D7EC-A71B-7EA9-D400-D05A9DDA7B83}"/>
              </a:ext>
            </a:extLst>
          </p:cNvPr>
          <p:cNvSpPr>
            <a:spLocks noGrp="1"/>
          </p:cNvSpPr>
          <p:nvPr>
            <p:ph type="title"/>
          </p:nvPr>
        </p:nvSpPr>
        <p:spPr>
          <a:xfrm>
            <a:off x="1380832" y="1388015"/>
            <a:ext cx="9544468" cy="820847"/>
          </a:xfrm>
        </p:spPr>
        <p:txBody>
          <a:bodyPr/>
          <a:lstStyle/>
          <a:p>
            <a:pPr algn="ctr"/>
            <a:r>
              <a:rPr lang="en-US" dirty="0"/>
              <a:t>SOD/Employee Compensation 2 (HCM)</a:t>
            </a:r>
          </a:p>
        </p:txBody>
      </p:sp>
      <p:sp>
        <p:nvSpPr>
          <p:cNvPr id="4" name="Slide Number Placeholder 3">
            <a:extLst>
              <a:ext uri="{FF2B5EF4-FFF2-40B4-BE49-F238E27FC236}">
                <a16:creationId xmlns:a16="http://schemas.microsoft.com/office/drawing/2014/main" id="{F797A0A4-7055-B2B8-45D4-05B631A6C096}"/>
              </a:ext>
            </a:extLst>
          </p:cNvPr>
          <p:cNvSpPr>
            <a:spLocks noGrp="1"/>
          </p:cNvSpPr>
          <p:nvPr>
            <p:ph type="sldNum" sz="quarter" idx="12"/>
          </p:nvPr>
        </p:nvSpPr>
        <p:spPr/>
        <p:txBody>
          <a:bodyPr/>
          <a:lstStyle/>
          <a:p>
            <a:fld id="{DEE5BC03-7CE3-4FE3-BC0A-0ACCA8AC1F24}" type="slidenum">
              <a:rPr lang="en-US" smtClean="0"/>
              <a:pPr/>
              <a:t>26</a:t>
            </a:fld>
            <a:endParaRPr lang="en-US" dirty="0"/>
          </a:p>
        </p:txBody>
      </p:sp>
    </p:spTree>
    <p:extLst>
      <p:ext uri="{BB962C8B-B14F-4D97-AF65-F5344CB8AC3E}">
        <p14:creationId xmlns:p14="http://schemas.microsoft.com/office/powerpoint/2010/main" val="1318070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0649-C00A-92FE-9A23-7170CA75892B}"/>
              </a:ext>
            </a:extLst>
          </p:cNvPr>
          <p:cNvSpPr>
            <a:spLocks noGrp="1"/>
          </p:cNvSpPr>
          <p:nvPr>
            <p:ph type="title"/>
          </p:nvPr>
        </p:nvSpPr>
        <p:spPr/>
        <p:txBody>
          <a:bodyPr/>
          <a:lstStyle/>
          <a:p>
            <a:pPr algn="ctr"/>
            <a:r>
              <a:rPr lang="en-US" dirty="0"/>
              <a:t>SOD/Employee Compensation 3 (HCM)</a:t>
            </a:r>
          </a:p>
        </p:txBody>
      </p:sp>
      <p:graphicFrame>
        <p:nvGraphicFramePr>
          <p:cNvPr id="6" name="Table 5">
            <a:extLst>
              <a:ext uri="{FF2B5EF4-FFF2-40B4-BE49-F238E27FC236}">
                <a16:creationId xmlns:a16="http://schemas.microsoft.com/office/drawing/2014/main" id="{C3FEE988-2F76-382F-70A3-E6A38181CF1B}"/>
              </a:ext>
            </a:extLst>
          </p:cNvPr>
          <p:cNvGraphicFramePr>
            <a:graphicFrameLocks noGrp="1"/>
          </p:cNvGraphicFramePr>
          <p:nvPr>
            <p:extLst>
              <p:ext uri="{D42A27DB-BD31-4B8C-83A1-F6EECF244321}">
                <p14:modId xmlns:p14="http://schemas.microsoft.com/office/powerpoint/2010/main" val="303347183"/>
              </p:ext>
            </p:extLst>
          </p:nvPr>
        </p:nvGraphicFramePr>
        <p:xfrm>
          <a:off x="1859149" y="2347006"/>
          <a:ext cx="8236198" cy="4051780"/>
        </p:xfrm>
        <a:graphic>
          <a:graphicData uri="http://schemas.openxmlformats.org/drawingml/2006/table">
            <a:tbl>
              <a:tblPr firstRow="1" bandRow="1">
                <a:tableStyleId>{912C8C85-51F0-491E-9774-3900AFEF0FD7}</a:tableStyleId>
              </a:tblPr>
              <a:tblGrid>
                <a:gridCol w="4118099">
                  <a:extLst>
                    <a:ext uri="{9D8B030D-6E8A-4147-A177-3AD203B41FA5}">
                      <a16:colId xmlns:a16="http://schemas.microsoft.com/office/drawing/2014/main" val="242125456"/>
                    </a:ext>
                  </a:extLst>
                </a:gridCol>
                <a:gridCol w="4118099">
                  <a:extLst>
                    <a:ext uri="{9D8B030D-6E8A-4147-A177-3AD203B41FA5}">
                      <a16:colId xmlns:a16="http://schemas.microsoft.com/office/drawing/2014/main" val="3566246036"/>
                    </a:ext>
                  </a:extLst>
                </a:gridCol>
              </a:tblGrid>
              <a:tr h="567249">
                <a:tc>
                  <a:txBody>
                    <a:bodyPr/>
                    <a:lstStyle/>
                    <a:p>
                      <a:r>
                        <a:rPr lang="en-US" sz="2000" b="1" dirty="0"/>
                        <a:t>Control Consideration</a:t>
                      </a:r>
                      <a:r>
                        <a:rPr lang="en-US" sz="1800" b="1" dirty="0"/>
                        <a:t>	</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Recommendation</a:t>
                      </a:r>
                    </a:p>
                  </a:txBody>
                  <a:tcPr anchor="ctr"/>
                </a:tc>
                <a:extLst>
                  <a:ext uri="{0D108BD9-81ED-4DB2-BD59-A6C34878D82A}">
                    <a16:rowId xmlns:a16="http://schemas.microsoft.com/office/drawing/2014/main" val="713022925"/>
                  </a:ext>
                </a:extLst>
              </a:tr>
              <a:tr h="3484531">
                <a:tc>
                  <a:txBody>
                    <a:bodyPr/>
                    <a:lstStyle/>
                    <a:p>
                      <a:r>
                        <a:rPr lang="en-US" sz="2000" kern="1200" dirty="0">
                          <a:solidFill>
                            <a:schemeClr val="tx1"/>
                          </a:solidFill>
                          <a:effectLst/>
                          <a:latin typeface="+mn-lt"/>
                          <a:ea typeface="+mn-ea"/>
                          <a:cs typeface="+mn-cs"/>
                        </a:rPr>
                        <a:t>Are employees able to review and approve their own hours worked or time entered in the timekeeping system?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Hours worked should be reviewed and approved by the employee’s supervisor prior to being recorded or transmitted to the payroll department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t>
                      </a:r>
                    </a:p>
                  </a:txBody>
                  <a:tcPr/>
                </a:tc>
                <a:extLst>
                  <a:ext uri="{0D108BD9-81ED-4DB2-BD59-A6C34878D82A}">
                    <a16:rowId xmlns:a16="http://schemas.microsoft.com/office/drawing/2014/main" val="2436804324"/>
                  </a:ext>
                </a:extLst>
              </a:tr>
            </a:tbl>
          </a:graphicData>
        </a:graphic>
      </p:graphicFrame>
      <p:sp>
        <p:nvSpPr>
          <p:cNvPr id="3" name="Slide Number Placeholder 2">
            <a:extLst>
              <a:ext uri="{FF2B5EF4-FFF2-40B4-BE49-F238E27FC236}">
                <a16:creationId xmlns:a16="http://schemas.microsoft.com/office/drawing/2014/main" id="{52FE445B-E15E-94B1-222E-AB469B67BA05}"/>
              </a:ext>
            </a:extLst>
          </p:cNvPr>
          <p:cNvSpPr>
            <a:spLocks noGrp="1"/>
          </p:cNvSpPr>
          <p:nvPr>
            <p:ph type="sldNum" sz="quarter" idx="12"/>
          </p:nvPr>
        </p:nvSpPr>
        <p:spPr/>
        <p:txBody>
          <a:bodyPr/>
          <a:lstStyle/>
          <a:p>
            <a:fld id="{DEE5BC03-7CE3-4FE3-BC0A-0ACCA8AC1F24}" type="slidenum">
              <a:rPr lang="en-US" smtClean="0"/>
              <a:pPr/>
              <a:t>27</a:t>
            </a:fld>
            <a:endParaRPr lang="en-US" dirty="0"/>
          </a:p>
        </p:txBody>
      </p:sp>
    </p:spTree>
    <p:extLst>
      <p:ext uri="{BB962C8B-B14F-4D97-AF65-F5344CB8AC3E}">
        <p14:creationId xmlns:p14="http://schemas.microsoft.com/office/powerpoint/2010/main" val="2842470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2D1F4F1-60D3-E65E-6E1C-76ED1FC5AE3E}"/>
              </a:ext>
            </a:extLst>
          </p:cNvPr>
          <p:cNvGraphicFramePr>
            <a:graphicFrameLocks noGrp="1"/>
          </p:cNvGraphicFramePr>
          <p:nvPr>
            <p:extLst>
              <p:ext uri="{D42A27DB-BD31-4B8C-83A1-F6EECF244321}">
                <p14:modId xmlns:p14="http://schemas.microsoft.com/office/powerpoint/2010/main" val="1346586373"/>
              </p:ext>
            </p:extLst>
          </p:nvPr>
        </p:nvGraphicFramePr>
        <p:xfrm>
          <a:off x="1859149" y="2347006"/>
          <a:ext cx="8236198" cy="4051780"/>
        </p:xfrm>
        <a:graphic>
          <a:graphicData uri="http://schemas.openxmlformats.org/drawingml/2006/table">
            <a:tbl>
              <a:tblPr firstRow="1" bandRow="1">
                <a:tableStyleId>{912C8C85-51F0-491E-9774-3900AFEF0FD7}</a:tableStyleId>
              </a:tblPr>
              <a:tblGrid>
                <a:gridCol w="4118099">
                  <a:extLst>
                    <a:ext uri="{9D8B030D-6E8A-4147-A177-3AD203B41FA5}">
                      <a16:colId xmlns:a16="http://schemas.microsoft.com/office/drawing/2014/main" val="242125456"/>
                    </a:ext>
                  </a:extLst>
                </a:gridCol>
                <a:gridCol w="4118099">
                  <a:extLst>
                    <a:ext uri="{9D8B030D-6E8A-4147-A177-3AD203B41FA5}">
                      <a16:colId xmlns:a16="http://schemas.microsoft.com/office/drawing/2014/main" val="3566246036"/>
                    </a:ext>
                  </a:extLst>
                </a:gridCol>
              </a:tblGrid>
              <a:tr h="567249">
                <a:tc>
                  <a:txBody>
                    <a:bodyPr/>
                    <a:lstStyle/>
                    <a:p>
                      <a:r>
                        <a:rPr lang="en-US" sz="2000" b="1" dirty="0"/>
                        <a:t>Control Consideration</a:t>
                      </a:r>
                      <a:r>
                        <a:rPr lang="en-US" sz="1800" b="1" dirty="0"/>
                        <a:t>	</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Recommendation</a:t>
                      </a:r>
                    </a:p>
                  </a:txBody>
                  <a:tcPr anchor="ctr"/>
                </a:tc>
                <a:extLst>
                  <a:ext uri="{0D108BD9-81ED-4DB2-BD59-A6C34878D82A}">
                    <a16:rowId xmlns:a16="http://schemas.microsoft.com/office/drawing/2014/main" val="713022925"/>
                  </a:ext>
                </a:extLst>
              </a:tr>
              <a:tr h="3484531">
                <a:tc>
                  <a:txBody>
                    <a:bodyPr/>
                    <a:lstStyle/>
                    <a:p>
                      <a:r>
                        <a:rPr lang="en-US" sz="1800" dirty="0"/>
                        <a:t>Do the same employees responsible for preparing payroll for processing also perform any of the following duties?</a:t>
                      </a:r>
                    </a:p>
                    <a:p>
                      <a:endParaRPr lang="en-US" sz="1800" dirty="0"/>
                    </a:p>
                    <a:p>
                      <a:pPr marL="285750" indent="-285750">
                        <a:buFont typeface="Arial" panose="020B0604020202020204" pitchFamily="34" charset="0"/>
                        <a:buChar char="•"/>
                      </a:pPr>
                      <a:r>
                        <a:rPr lang="en-US" sz="1800" dirty="0"/>
                        <a:t>Modify the Employee Master File</a:t>
                      </a:r>
                    </a:p>
                    <a:p>
                      <a:pPr marL="285750" indent="-285750">
                        <a:buFont typeface="Arial" panose="020B0604020202020204" pitchFamily="34" charset="0"/>
                        <a:buChar char="•"/>
                      </a:pPr>
                      <a:r>
                        <a:rPr lang="en-US" sz="1800" dirty="0"/>
                        <a:t>Approve the payroll</a:t>
                      </a:r>
                    </a:p>
                    <a:p>
                      <a:pPr marL="285750" indent="-285750">
                        <a:buFont typeface="Arial" panose="020B0604020202020204" pitchFamily="34" charset="0"/>
                        <a:buChar char="•"/>
                      </a:pPr>
                      <a:r>
                        <a:rPr lang="en-US" sz="1800" dirty="0"/>
                        <a:t>Generate payroll checks</a:t>
                      </a:r>
                    </a:p>
                    <a:p>
                      <a:pPr marL="285750" indent="-285750">
                        <a:buFont typeface="Arial" panose="020B0604020202020204" pitchFamily="34" charset="0"/>
                        <a:buChar char="•"/>
                      </a:pPr>
                      <a:r>
                        <a:rPr lang="en-US" sz="1800" dirty="0"/>
                        <a:t>Distribute payroll checks</a:t>
                      </a:r>
                    </a:p>
                    <a:p>
                      <a:pPr marL="285750" indent="-285750">
                        <a:buFont typeface="Arial" panose="020B0604020202020204" pitchFamily="34" charset="0"/>
                        <a:buChar char="•"/>
                      </a:pPr>
                      <a:r>
                        <a:rPr lang="en-US" sz="1800" dirty="0"/>
                        <a:t>Receive final payroll reports (e.g., payroll registers) for review and approval</a:t>
                      </a:r>
                    </a:p>
                  </a:txBody>
                  <a:tcPr/>
                </a:tc>
                <a:tc>
                  <a:txBody>
                    <a:bodyPr/>
                    <a:lstStyle/>
                    <a:p>
                      <a:r>
                        <a:rPr lang="en-US" sz="1800" dirty="0"/>
                        <a:t>The file prepared for processing payroll should be reviewed and approved by an employee who is not in the preparation of this payroll file of part of the human resource function.</a:t>
                      </a:r>
                    </a:p>
                  </a:txBody>
                  <a:tcPr/>
                </a:tc>
                <a:extLst>
                  <a:ext uri="{0D108BD9-81ED-4DB2-BD59-A6C34878D82A}">
                    <a16:rowId xmlns:a16="http://schemas.microsoft.com/office/drawing/2014/main" val="2436804324"/>
                  </a:ext>
                </a:extLst>
              </a:tr>
            </a:tbl>
          </a:graphicData>
        </a:graphic>
      </p:graphicFrame>
      <p:sp>
        <p:nvSpPr>
          <p:cNvPr id="4" name="Title 3">
            <a:extLst>
              <a:ext uri="{FF2B5EF4-FFF2-40B4-BE49-F238E27FC236}">
                <a16:creationId xmlns:a16="http://schemas.microsoft.com/office/drawing/2014/main" id="{68C666A8-3EFD-FC72-F8C5-E7DB6504C0FC}"/>
              </a:ext>
            </a:extLst>
          </p:cNvPr>
          <p:cNvSpPr>
            <a:spLocks noGrp="1"/>
          </p:cNvSpPr>
          <p:nvPr>
            <p:ph type="title"/>
          </p:nvPr>
        </p:nvSpPr>
        <p:spPr>
          <a:xfrm>
            <a:off x="1282307" y="1549936"/>
            <a:ext cx="9627386" cy="797070"/>
          </a:xfrm>
        </p:spPr>
        <p:txBody>
          <a:bodyPr/>
          <a:lstStyle/>
          <a:p>
            <a:pPr algn="ctr"/>
            <a:r>
              <a:rPr lang="en-US" dirty="0"/>
              <a:t>SOD/Employee Compensation 4 (HCM)</a:t>
            </a:r>
          </a:p>
        </p:txBody>
      </p:sp>
      <p:sp>
        <p:nvSpPr>
          <p:cNvPr id="2" name="Slide Number Placeholder 1">
            <a:extLst>
              <a:ext uri="{FF2B5EF4-FFF2-40B4-BE49-F238E27FC236}">
                <a16:creationId xmlns:a16="http://schemas.microsoft.com/office/drawing/2014/main" id="{885AFCF1-0AF5-F993-10DC-39C99AF8D6C1}"/>
              </a:ext>
            </a:extLst>
          </p:cNvPr>
          <p:cNvSpPr>
            <a:spLocks noGrp="1"/>
          </p:cNvSpPr>
          <p:nvPr>
            <p:ph type="sldNum" sz="quarter" idx="12"/>
          </p:nvPr>
        </p:nvSpPr>
        <p:spPr/>
        <p:txBody>
          <a:bodyPr/>
          <a:lstStyle/>
          <a:p>
            <a:fld id="{DEE5BC03-7CE3-4FE3-BC0A-0ACCA8AC1F24}" type="slidenum">
              <a:rPr lang="en-US" smtClean="0"/>
              <a:pPr/>
              <a:t>28</a:t>
            </a:fld>
            <a:endParaRPr lang="en-US" dirty="0"/>
          </a:p>
        </p:txBody>
      </p:sp>
    </p:spTree>
    <p:extLst>
      <p:ext uri="{BB962C8B-B14F-4D97-AF65-F5344CB8AC3E}">
        <p14:creationId xmlns:p14="http://schemas.microsoft.com/office/powerpoint/2010/main" val="1908910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62D3C0D-A134-6EE9-D410-0DBAA6F7A96E}"/>
              </a:ext>
            </a:extLst>
          </p:cNvPr>
          <p:cNvSpPr txBox="1"/>
          <p:nvPr/>
        </p:nvSpPr>
        <p:spPr>
          <a:xfrm>
            <a:off x="1626919" y="2179122"/>
            <a:ext cx="8300853" cy="4585871"/>
          </a:xfrm>
          <a:prstGeom prst="rect">
            <a:avLst/>
          </a:prstGeom>
          <a:noFill/>
        </p:spPr>
        <p:txBody>
          <a:bodyPr wrap="square" rtlCol="0">
            <a:spAutoFit/>
          </a:bodyPr>
          <a:lstStyle/>
          <a:p>
            <a:r>
              <a:rPr lang="en-US" sz="2800" dirty="0">
                <a:latin typeface="+mj-lt"/>
              </a:rPr>
              <a:t>Outside Payroll Service</a:t>
            </a:r>
          </a:p>
          <a:p>
            <a:r>
              <a:rPr lang="en-US" sz="2400" dirty="0"/>
              <a:t>NOTE: If an outside payroll service is used for payroll processing, the same employee responsible for communicating changes to payroll master file data to the outside payroll service provider </a:t>
            </a:r>
            <a:r>
              <a:rPr lang="en-US" sz="2400" i="1" dirty="0"/>
              <a:t>should not be involved in:</a:t>
            </a:r>
          </a:p>
          <a:p>
            <a:pPr marL="342900" indent="-342900">
              <a:buFont typeface="Arial" panose="020B0604020202020204" pitchFamily="34" charset="0"/>
              <a:buChar char="•"/>
            </a:pPr>
            <a:r>
              <a:rPr lang="en-US" sz="2400" dirty="0"/>
              <a:t>recording the payroll entries in the general ledger, </a:t>
            </a:r>
          </a:p>
          <a:p>
            <a:pPr marL="342900" indent="-342900">
              <a:buFont typeface="Arial" panose="020B0604020202020204" pitchFamily="34" charset="0"/>
              <a:buChar char="•"/>
            </a:pPr>
            <a:r>
              <a:rPr lang="en-US" sz="2400" dirty="0"/>
              <a:t>preparing payroll reconciliations, or</a:t>
            </a:r>
          </a:p>
          <a:p>
            <a:pPr marL="342900" indent="-342900">
              <a:buFont typeface="Arial" panose="020B0604020202020204" pitchFamily="34" charset="0"/>
              <a:buChar char="•"/>
            </a:pPr>
            <a:r>
              <a:rPr lang="en-US" sz="2400" dirty="0"/>
              <a:t>distributing payroll checks.  </a:t>
            </a:r>
          </a:p>
          <a:p>
            <a:endParaRPr lang="en-US" sz="2400" dirty="0"/>
          </a:p>
          <a:p>
            <a:r>
              <a:rPr lang="en-US" sz="2400" dirty="0"/>
              <a:t>This employee should also not receive the copies of the final payroll reports (e.g., payroll registers) from the outside payroll service.</a:t>
            </a:r>
          </a:p>
        </p:txBody>
      </p:sp>
      <p:sp>
        <p:nvSpPr>
          <p:cNvPr id="2" name="Title 1">
            <a:extLst>
              <a:ext uri="{FF2B5EF4-FFF2-40B4-BE49-F238E27FC236}">
                <a16:creationId xmlns:a16="http://schemas.microsoft.com/office/drawing/2014/main" id="{FDF11679-EE1C-9B3D-A5DD-BE50A085EF52}"/>
              </a:ext>
            </a:extLst>
          </p:cNvPr>
          <p:cNvSpPr>
            <a:spLocks noGrp="1"/>
          </p:cNvSpPr>
          <p:nvPr>
            <p:ph type="title"/>
          </p:nvPr>
        </p:nvSpPr>
        <p:spPr>
          <a:xfrm>
            <a:off x="715815" y="1549936"/>
            <a:ext cx="10879286" cy="797070"/>
          </a:xfrm>
        </p:spPr>
        <p:txBody>
          <a:bodyPr/>
          <a:lstStyle/>
          <a:p>
            <a:pPr algn="ctr"/>
            <a:r>
              <a:rPr lang="en-US" sz="3600" dirty="0"/>
              <a:t>SOD/Employee Compensation 5 (HCM)</a:t>
            </a:r>
            <a:endParaRPr lang="en-US" dirty="0"/>
          </a:p>
        </p:txBody>
      </p:sp>
      <p:sp>
        <p:nvSpPr>
          <p:cNvPr id="3" name="Slide Number Placeholder 2">
            <a:extLst>
              <a:ext uri="{FF2B5EF4-FFF2-40B4-BE49-F238E27FC236}">
                <a16:creationId xmlns:a16="http://schemas.microsoft.com/office/drawing/2014/main" id="{3C936B30-B19B-9736-A74B-0B06E7A8E30E}"/>
              </a:ext>
            </a:extLst>
          </p:cNvPr>
          <p:cNvSpPr>
            <a:spLocks noGrp="1"/>
          </p:cNvSpPr>
          <p:nvPr>
            <p:ph type="sldNum" sz="quarter" idx="12"/>
          </p:nvPr>
        </p:nvSpPr>
        <p:spPr/>
        <p:txBody>
          <a:bodyPr/>
          <a:lstStyle/>
          <a:p>
            <a:fld id="{DEE5BC03-7CE3-4FE3-BC0A-0ACCA8AC1F24}" type="slidenum">
              <a:rPr lang="en-US" smtClean="0"/>
              <a:pPr/>
              <a:t>29</a:t>
            </a:fld>
            <a:endParaRPr lang="en-US" dirty="0"/>
          </a:p>
        </p:txBody>
      </p:sp>
    </p:spTree>
    <p:extLst>
      <p:ext uri="{BB962C8B-B14F-4D97-AF65-F5344CB8AC3E}">
        <p14:creationId xmlns:p14="http://schemas.microsoft.com/office/powerpoint/2010/main" val="329995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752D34-2122-4B5D-B662-67289F376A89}"/>
              </a:ext>
            </a:extLst>
          </p:cNvPr>
          <p:cNvSpPr>
            <a:spLocks noGrp="1"/>
          </p:cNvSpPr>
          <p:nvPr>
            <p:ph type="title"/>
          </p:nvPr>
        </p:nvSpPr>
        <p:spPr>
          <a:xfrm>
            <a:off x="838200" y="1453019"/>
            <a:ext cx="10515600" cy="883781"/>
          </a:xfrm>
        </p:spPr>
        <p:txBody>
          <a:bodyPr/>
          <a:lstStyle/>
          <a:p>
            <a:pPr algn="ctr"/>
            <a:r>
              <a:rPr lang="en-US" dirty="0"/>
              <a:t>Agenda</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3">
            <a:extLst>
              <a:ext uri="{FF2B5EF4-FFF2-40B4-BE49-F238E27FC236}">
                <a16:creationId xmlns:a16="http://schemas.microsoft.com/office/drawing/2014/main" id="{9D7B999F-A4C3-4387-9182-E446843E7ED3}"/>
              </a:ext>
            </a:extLst>
          </p:cNvPr>
          <p:cNvSpPr txBox="1">
            <a:spLocks noGrp="1"/>
          </p:cNvSpPr>
          <p:nvPr>
            <p:ph idx="1"/>
          </p:nvPr>
        </p:nvSpPr>
        <p:spPr>
          <a:xfrm>
            <a:off x="838200" y="2778582"/>
            <a:ext cx="10515600" cy="2946159"/>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500" dirty="0"/>
              <a:t>What is an IT Audit?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500" dirty="0"/>
              <a:t>Types of IT Audits Performed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500" dirty="0"/>
              <a:t>Information Technology (IT) General Controls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500" dirty="0"/>
              <a:t>Segregation of Duties (SOD) and Mitigating Controls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500" dirty="0"/>
              <a:t>Tips and Tricks for Institutions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500" dirty="0"/>
              <a:t>Q&amp;A</a:t>
            </a:r>
          </a:p>
          <a:p>
            <a:pPr marL="0" marR="0" lvl="0" indent="0" algn="l" defTabSz="914400" rtl="0" eaLnBrk="1" fontAlgn="auto" latinLnBrk="0" hangingPunct="1">
              <a:lnSpc>
                <a:spcPct val="100000"/>
              </a:lnSpc>
              <a:spcBef>
                <a:spcPct val="20000"/>
              </a:spcBef>
              <a:spcAft>
                <a:spcPts val="0"/>
              </a:spcAft>
              <a:buClrTx/>
              <a:buSzTx/>
              <a:buNone/>
              <a:tabLst/>
              <a:defRPr/>
            </a:pPr>
            <a:endParaRPr lang="en-US" sz="2200" dirty="0">
              <a:ln>
                <a:prstDash val="solid"/>
              </a:ln>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1371600" lvl="3" indent="0">
              <a:buNone/>
              <a:defRPr/>
            </a:pPr>
            <a:endParaRPr kumimoji="0" lang="en-US" sz="1200" b="0" i="0" u="none" strike="noStrike" kern="1200" cap="none" spc="0" normalizeH="0" baseline="0" noProof="0" dirty="0">
              <a:ln>
                <a:prstDash val="solid"/>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b="0" i="0" u="none" strike="noStrike" kern="1200" cap="none" spc="0" normalizeH="0" baseline="0" noProof="0" dirty="0">
              <a:ln>
                <a:prstDash val="solid"/>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a:ln>
                <a:prstDash val="solid"/>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prstDash val="solid"/>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AFE2A3D1-A7FA-E3B2-68A7-F4C82F02E55B}"/>
              </a:ext>
            </a:extLst>
          </p:cNvPr>
          <p:cNvSpPr>
            <a:spLocks noGrp="1"/>
          </p:cNvSpPr>
          <p:nvPr>
            <p:ph type="sldNum" sz="quarter" idx="12"/>
          </p:nvPr>
        </p:nvSpPr>
        <p:spPr/>
        <p:txBody>
          <a:bodyPr/>
          <a:lstStyle/>
          <a:p>
            <a:fld id="{DEE5BC03-7CE3-4FE3-BC0A-0ACCA8AC1F24}" type="slidenum">
              <a:rPr lang="en-US" smtClean="0"/>
              <a:pPr/>
              <a:t>3</a:t>
            </a:fld>
            <a:endParaRPr lang="en-US" dirty="0"/>
          </a:p>
        </p:txBody>
      </p:sp>
    </p:spTree>
    <p:extLst>
      <p:ext uri="{BB962C8B-B14F-4D97-AF65-F5344CB8AC3E}">
        <p14:creationId xmlns:p14="http://schemas.microsoft.com/office/powerpoint/2010/main" val="674043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2B9403-9E89-E451-CC08-889CE1AC813A}"/>
              </a:ext>
            </a:extLst>
          </p:cNvPr>
          <p:cNvSpPr txBox="1"/>
          <p:nvPr/>
        </p:nvSpPr>
        <p:spPr>
          <a:xfrm>
            <a:off x="1487261" y="2347006"/>
            <a:ext cx="8686800" cy="3754874"/>
          </a:xfrm>
          <a:prstGeom prst="rect">
            <a:avLst/>
          </a:prstGeom>
          <a:noFill/>
        </p:spPr>
        <p:txBody>
          <a:bodyPr wrap="square" rtlCol="0">
            <a:spAutoFit/>
          </a:bodyPr>
          <a:lstStyle/>
          <a:p>
            <a:r>
              <a:rPr lang="en-US" sz="2800" dirty="0">
                <a:latin typeface="+mj-lt"/>
              </a:rPr>
              <a:t>Compensating Controls</a:t>
            </a:r>
          </a:p>
          <a:p>
            <a:endParaRPr lang="en-US" dirty="0"/>
          </a:p>
          <a:p>
            <a:r>
              <a:rPr lang="en-US" sz="2400" dirty="0"/>
              <a:t>To enhance controls over the payroll process, the following should be considered:</a:t>
            </a:r>
          </a:p>
          <a:p>
            <a:endParaRPr lang="en-US" sz="2400" dirty="0"/>
          </a:p>
          <a:p>
            <a:pPr marL="285750" indent="-285750">
              <a:buFont typeface="Arial" panose="020B0604020202020204" pitchFamily="34" charset="0"/>
              <a:buChar char="•"/>
            </a:pPr>
            <a:r>
              <a:rPr lang="en-US" sz="2400" dirty="0"/>
              <a:t>Use of an outside payroll service provider</a:t>
            </a:r>
          </a:p>
          <a:p>
            <a:pPr marL="285750" indent="-285750">
              <a:buFont typeface="Arial" panose="020B0604020202020204" pitchFamily="34" charset="0"/>
              <a:buChar char="•"/>
            </a:pPr>
            <a:r>
              <a:rPr lang="en-US" sz="2400" dirty="0"/>
              <a:t>Use of direct deposit instead of payroll checks</a:t>
            </a:r>
          </a:p>
          <a:p>
            <a:pPr marL="285750" indent="-285750">
              <a:buFont typeface="Arial" panose="020B0604020202020204" pitchFamily="34" charset="0"/>
              <a:buChar char="•"/>
            </a:pPr>
            <a:r>
              <a:rPr lang="en-US" sz="2400" dirty="0"/>
              <a:t>Perform a periodic analytical review of the payroll expense, including but not limited to budget to actual variance analysis</a:t>
            </a:r>
          </a:p>
          <a:p>
            <a:pPr marL="285750" indent="-285750">
              <a:buFont typeface="Arial" panose="020B0604020202020204" pitchFamily="34" charset="0"/>
              <a:buChar char="•"/>
            </a:pPr>
            <a:r>
              <a:rPr lang="en-US" sz="2400" dirty="0"/>
              <a:t>Perform an analysis of headcount to revenue ratios</a:t>
            </a:r>
          </a:p>
        </p:txBody>
      </p:sp>
      <p:sp>
        <p:nvSpPr>
          <p:cNvPr id="2" name="Title 1">
            <a:extLst>
              <a:ext uri="{FF2B5EF4-FFF2-40B4-BE49-F238E27FC236}">
                <a16:creationId xmlns:a16="http://schemas.microsoft.com/office/drawing/2014/main" id="{A3795F40-AC12-A91A-037F-4F6BA4268CAD}"/>
              </a:ext>
            </a:extLst>
          </p:cNvPr>
          <p:cNvSpPr>
            <a:spLocks noGrp="1"/>
          </p:cNvSpPr>
          <p:nvPr>
            <p:ph type="title"/>
          </p:nvPr>
        </p:nvSpPr>
        <p:spPr>
          <a:xfrm>
            <a:off x="715815" y="1549936"/>
            <a:ext cx="11006286" cy="797070"/>
          </a:xfrm>
        </p:spPr>
        <p:txBody>
          <a:bodyPr/>
          <a:lstStyle/>
          <a:p>
            <a:pPr algn="ctr"/>
            <a:r>
              <a:rPr lang="en-US" sz="3600" dirty="0"/>
              <a:t>SOD/Employee Compensation 6 (HCM)</a:t>
            </a:r>
            <a:endParaRPr lang="en-US" dirty="0"/>
          </a:p>
        </p:txBody>
      </p:sp>
      <p:sp>
        <p:nvSpPr>
          <p:cNvPr id="3" name="Slide Number Placeholder 2">
            <a:extLst>
              <a:ext uri="{FF2B5EF4-FFF2-40B4-BE49-F238E27FC236}">
                <a16:creationId xmlns:a16="http://schemas.microsoft.com/office/drawing/2014/main" id="{F6973241-7553-D143-63E3-3B2043AA9A12}"/>
              </a:ext>
            </a:extLst>
          </p:cNvPr>
          <p:cNvSpPr>
            <a:spLocks noGrp="1"/>
          </p:cNvSpPr>
          <p:nvPr>
            <p:ph type="sldNum" sz="quarter" idx="12"/>
          </p:nvPr>
        </p:nvSpPr>
        <p:spPr/>
        <p:txBody>
          <a:bodyPr/>
          <a:lstStyle/>
          <a:p>
            <a:fld id="{DEE5BC03-7CE3-4FE3-BC0A-0ACCA8AC1F24}" type="slidenum">
              <a:rPr lang="en-US" smtClean="0"/>
              <a:pPr/>
              <a:t>30</a:t>
            </a:fld>
            <a:endParaRPr lang="en-US" dirty="0"/>
          </a:p>
        </p:txBody>
      </p:sp>
    </p:spTree>
    <p:extLst>
      <p:ext uri="{BB962C8B-B14F-4D97-AF65-F5344CB8AC3E}">
        <p14:creationId xmlns:p14="http://schemas.microsoft.com/office/powerpoint/2010/main" val="3227017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EE965FE-3614-0921-A642-CE1B3CB5AC1A}"/>
              </a:ext>
            </a:extLst>
          </p:cNvPr>
          <p:cNvGraphicFramePr>
            <a:graphicFrameLocks noGrp="1"/>
          </p:cNvGraphicFramePr>
          <p:nvPr>
            <p:extLst>
              <p:ext uri="{D42A27DB-BD31-4B8C-83A1-F6EECF244321}">
                <p14:modId xmlns:p14="http://schemas.microsoft.com/office/powerpoint/2010/main" val="1728977580"/>
              </p:ext>
            </p:extLst>
          </p:nvPr>
        </p:nvGraphicFramePr>
        <p:xfrm>
          <a:off x="1977901" y="2485105"/>
          <a:ext cx="8236198" cy="4051780"/>
        </p:xfrm>
        <a:graphic>
          <a:graphicData uri="http://schemas.openxmlformats.org/drawingml/2006/table">
            <a:tbl>
              <a:tblPr firstRow="1" bandRow="1">
                <a:tableStyleId>{912C8C85-51F0-491E-9774-3900AFEF0FD7}</a:tableStyleId>
              </a:tblPr>
              <a:tblGrid>
                <a:gridCol w="4118099">
                  <a:extLst>
                    <a:ext uri="{9D8B030D-6E8A-4147-A177-3AD203B41FA5}">
                      <a16:colId xmlns:a16="http://schemas.microsoft.com/office/drawing/2014/main" val="242125456"/>
                    </a:ext>
                  </a:extLst>
                </a:gridCol>
                <a:gridCol w="4118099">
                  <a:extLst>
                    <a:ext uri="{9D8B030D-6E8A-4147-A177-3AD203B41FA5}">
                      <a16:colId xmlns:a16="http://schemas.microsoft.com/office/drawing/2014/main" val="3566246036"/>
                    </a:ext>
                  </a:extLst>
                </a:gridCol>
              </a:tblGrid>
              <a:tr h="567249">
                <a:tc>
                  <a:txBody>
                    <a:bodyPr/>
                    <a:lstStyle/>
                    <a:p>
                      <a:r>
                        <a:rPr lang="en-US" sz="2000" b="1" dirty="0"/>
                        <a:t>Control Consideration</a:t>
                      </a:r>
                      <a:r>
                        <a:rPr lang="en-US" sz="1800" b="1" dirty="0"/>
                        <a:t>	</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Recommendation</a:t>
                      </a:r>
                    </a:p>
                  </a:txBody>
                  <a:tcPr anchor="ctr"/>
                </a:tc>
                <a:extLst>
                  <a:ext uri="{0D108BD9-81ED-4DB2-BD59-A6C34878D82A}">
                    <a16:rowId xmlns:a16="http://schemas.microsoft.com/office/drawing/2014/main" val="713022925"/>
                  </a:ext>
                </a:extLst>
              </a:tr>
              <a:tr h="3484531">
                <a:tc>
                  <a:txBody>
                    <a:bodyPr/>
                    <a:lstStyle/>
                    <a:p>
                      <a:r>
                        <a:rPr lang="en-US" sz="2400" dirty="0"/>
                        <a:t>Are undistributed payroll checks and rejected payroll direct deposits investigated and reconciled by a supervisory employee outside of the payroll function in a timely manner?</a:t>
                      </a:r>
                    </a:p>
                  </a:txBody>
                  <a:tcPr/>
                </a:tc>
                <a:tc>
                  <a:txBody>
                    <a:bodyPr/>
                    <a:lstStyle/>
                    <a:p>
                      <a:r>
                        <a:rPr lang="en-US" sz="2400" dirty="0"/>
                        <a:t>Employees not involved in the payroll or human resource function should maintain custody as well as investigate and reconcile the returned payroll checks.</a:t>
                      </a:r>
                    </a:p>
                  </a:txBody>
                  <a:tcPr/>
                </a:tc>
                <a:extLst>
                  <a:ext uri="{0D108BD9-81ED-4DB2-BD59-A6C34878D82A}">
                    <a16:rowId xmlns:a16="http://schemas.microsoft.com/office/drawing/2014/main" val="2436804324"/>
                  </a:ext>
                </a:extLst>
              </a:tr>
            </a:tbl>
          </a:graphicData>
        </a:graphic>
      </p:graphicFrame>
      <p:sp>
        <p:nvSpPr>
          <p:cNvPr id="3" name="Title 2">
            <a:extLst>
              <a:ext uri="{FF2B5EF4-FFF2-40B4-BE49-F238E27FC236}">
                <a16:creationId xmlns:a16="http://schemas.microsoft.com/office/drawing/2014/main" id="{05F40048-6260-8DD3-C2F3-0B193DD887CA}"/>
              </a:ext>
            </a:extLst>
          </p:cNvPr>
          <p:cNvSpPr>
            <a:spLocks noGrp="1"/>
          </p:cNvSpPr>
          <p:nvPr>
            <p:ph type="title"/>
          </p:nvPr>
        </p:nvSpPr>
        <p:spPr/>
        <p:txBody>
          <a:bodyPr/>
          <a:lstStyle/>
          <a:p>
            <a:pPr algn="ctr"/>
            <a:r>
              <a:rPr lang="en-US" sz="3600" dirty="0"/>
              <a:t>SOD/Employee Compensation 7 (HCM)</a:t>
            </a:r>
            <a:endParaRPr lang="en-US" dirty="0"/>
          </a:p>
        </p:txBody>
      </p:sp>
      <p:sp>
        <p:nvSpPr>
          <p:cNvPr id="4" name="Slide Number Placeholder 3">
            <a:extLst>
              <a:ext uri="{FF2B5EF4-FFF2-40B4-BE49-F238E27FC236}">
                <a16:creationId xmlns:a16="http://schemas.microsoft.com/office/drawing/2014/main" id="{AA90FCFB-D0E5-1C03-5BEE-9A79FB0E742A}"/>
              </a:ext>
            </a:extLst>
          </p:cNvPr>
          <p:cNvSpPr>
            <a:spLocks noGrp="1"/>
          </p:cNvSpPr>
          <p:nvPr>
            <p:ph type="sldNum" sz="quarter" idx="12"/>
          </p:nvPr>
        </p:nvSpPr>
        <p:spPr/>
        <p:txBody>
          <a:bodyPr/>
          <a:lstStyle/>
          <a:p>
            <a:fld id="{DEE5BC03-7CE3-4FE3-BC0A-0ACCA8AC1F24}" type="slidenum">
              <a:rPr lang="en-US" smtClean="0"/>
              <a:pPr/>
              <a:t>31</a:t>
            </a:fld>
            <a:endParaRPr lang="en-US" dirty="0"/>
          </a:p>
        </p:txBody>
      </p:sp>
    </p:spTree>
    <p:extLst>
      <p:ext uri="{BB962C8B-B14F-4D97-AF65-F5344CB8AC3E}">
        <p14:creationId xmlns:p14="http://schemas.microsoft.com/office/powerpoint/2010/main" val="2940492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EE965FE-3614-0921-A642-CE1B3CB5AC1A}"/>
              </a:ext>
            </a:extLst>
          </p:cNvPr>
          <p:cNvGraphicFramePr>
            <a:graphicFrameLocks noGrp="1"/>
          </p:cNvGraphicFramePr>
          <p:nvPr>
            <p:extLst>
              <p:ext uri="{D42A27DB-BD31-4B8C-83A1-F6EECF244321}">
                <p14:modId xmlns:p14="http://schemas.microsoft.com/office/powerpoint/2010/main" val="336439669"/>
              </p:ext>
            </p:extLst>
          </p:nvPr>
        </p:nvGraphicFramePr>
        <p:xfrm>
          <a:off x="1194785" y="2366448"/>
          <a:ext cx="9884894" cy="4051780"/>
        </p:xfrm>
        <a:graphic>
          <a:graphicData uri="http://schemas.openxmlformats.org/drawingml/2006/table">
            <a:tbl>
              <a:tblPr firstRow="1" bandRow="1">
                <a:tableStyleId>{912C8C85-51F0-491E-9774-3900AFEF0FD7}</a:tableStyleId>
              </a:tblPr>
              <a:tblGrid>
                <a:gridCol w="4942447">
                  <a:extLst>
                    <a:ext uri="{9D8B030D-6E8A-4147-A177-3AD203B41FA5}">
                      <a16:colId xmlns:a16="http://schemas.microsoft.com/office/drawing/2014/main" val="242125456"/>
                    </a:ext>
                  </a:extLst>
                </a:gridCol>
                <a:gridCol w="4942447">
                  <a:extLst>
                    <a:ext uri="{9D8B030D-6E8A-4147-A177-3AD203B41FA5}">
                      <a16:colId xmlns:a16="http://schemas.microsoft.com/office/drawing/2014/main" val="3566246036"/>
                    </a:ext>
                  </a:extLst>
                </a:gridCol>
              </a:tblGrid>
              <a:tr h="567249">
                <a:tc>
                  <a:txBody>
                    <a:bodyPr/>
                    <a:lstStyle/>
                    <a:p>
                      <a:r>
                        <a:rPr lang="en-US" sz="2000" b="1" dirty="0"/>
                        <a:t>Control Consideration</a:t>
                      </a:r>
                      <a:r>
                        <a:rPr lang="en-US" sz="1800" b="1" dirty="0"/>
                        <a:t>	</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Recommendation</a:t>
                      </a:r>
                    </a:p>
                  </a:txBody>
                  <a:tcPr anchor="ctr"/>
                </a:tc>
                <a:extLst>
                  <a:ext uri="{0D108BD9-81ED-4DB2-BD59-A6C34878D82A}">
                    <a16:rowId xmlns:a16="http://schemas.microsoft.com/office/drawing/2014/main" val="713022925"/>
                  </a:ext>
                </a:extLst>
              </a:tr>
              <a:tr h="3484531">
                <a:tc>
                  <a:txBody>
                    <a:bodyPr/>
                    <a:lstStyle/>
                    <a:p>
                      <a:r>
                        <a:rPr lang="en-US" sz="2400" dirty="0"/>
                        <a:t>Does the employee responsible for recording the payroll expense entry in the general ledger perform any of the following functions:</a:t>
                      </a:r>
                    </a:p>
                    <a:p>
                      <a:endParaRPr lang="en-US" sz="2400" dirty="0"/>
                    </a:p>
                    <a:p>
                      <a:pPr marL="285750" indent="-285750">
                        <a:buFont typeface="Arial" panose="020B0604020202020204" pitchFamily="34" charset="0"/>
                        <a:buChar char="•"/>
                      </a:pPr>
                      <a:r>
                        <a:rPr lang="en-US" sz="2400" dirty="0"/>
                        <a:t>Modify the Employee Master File</a:t>
                      </a:r>
                    </a:p>
                    <a:p>
                      <a:pPr marL="285750" indent="-285750">
                        <a:buFont typeface="Arial" panose="020B0604020202020204" pitchFamily="34" charset="0"/>
                        <a:buChar char="•"/>
                      </a:pPr>
                      <a:r>
                        <a:rPr lang="en-US" sz="2400" dirty="0"/>
                        <a:t>Prepare or authorize payroll</a:t>
                      </a:r>
                    </a:p>
                    <a:p>
                      <a:pPr marL="285750" indent="-285750">
                        <a:buFont typeface="Arial" panose="020B0604020202020204" pitchFamily="34" charset="0"/>
                        <a:buChar char="•"/>
                      </a:pPr>
                      <a:r>
                        <a:rPr lang="en-US" sz="2400" dirty="0"/>
                        <a:t>Generate payroll checks</a:t>
                      </a:r>
                    </a:p>
                    <a:p>
                      <a:pPr marL="285750" indent="-285750">
                        <a:buFont typeface="Arial" panose="020B0604020202020204" pitchFamily="34" charset="0"/>
                        <a:buChar char="•"/>
                      </a:pPr>
                      <a:r>
                        <a:rPr lang="en-US" sz="2400" dirty="0"/>
                        <a:t>Distribute payroll checks</a:t>
                      </a:r>
                    </a:p>
                  </a:txBody>
                  <a:tcPr/>
                </a:tc>
                <a:tc>
                  <a:txBody>
                    <a:bodyPr/>
                    <a:lstStyle/>
                    <a:p>
                      <a:r>
                        <a:rPr lang="en-US" sz="2400" dirty="0"/>
                        <a:t>An employee outside of the payroll and human resources functions should post the payroll journal entry to the general ledger</a:t>
                      </a:r>
                    </a:p>
                  </a:txBody>
                  <a:tcPr/>
                </a:tc>
                <a:extLst>
                  <a:ext uri="{0D108BD9-81ED-4DB2-BD59-A6C34878D82A}">
                    <a16:rowId xmlns:a16="http://schemas.microsoft.com/office/drawing/2014/main" val="2436804324"/>
                  </a:ext>
                </a:extLst>
              </a:tr>
            </a:tbl>
          </a:graphicData>
        </a:graphic>
      </p:graphicFrame>
      <p:sp>
        <p:nvSpPr>
          <p:cNvPr id="3" name="Title 2">
            <a:extLst>
              <a:ext uri="{FF2B5EF4-FFF2-40B4-BE49-F238E27FC236}">
                <a16:creationId xmlns:a16="http://schemas.microsoft.com/office/drawing/2014/main" id="{05F40048-6260-8DD3-C2F3-0B193DD887CA}"/>
              </a:ext>
            </a:extLst>
          </p:cNvPr>
          <p:cNvSpPr>
            <a:spLocks noGrp="1"/>
          </p:cNvSpPr>
          <p:nvPr>
            <p:ph type="title"/>
          </p:nvPr>
        </p:nvSpPr>
        <p:spPr/>
        <p:txBody>
          <a:bodyPr/>
          <a:lstStyle/>
          <a:p>
            <a:pPr algn="ctr"/>
            <a:r>
              <a:rPr lang="en-US" sz="3600" dirty="0"/>
              <a:t>SOD/Employee Compensation 8 (HCM)</a:t>
            </a:r>
            <a:endParaRPr lang="en-US" dirty="0"/>
          </a:p>
        </p:txBody>
      </p:sp>
      <p:sp>
        <p:nvSpPr>
          <p:cNvPr id="4" name="Slide Number Placeholder 3">
            <a:extLst>
              <a:ext uri="{FF2B5EF4-FFF2-40B4-BE49-F238E27FC236}">
                <a16:creationId xmlns:a16="http://schemas.microsoft.com/office/drawing/2014/main" id="{1FA1D357-A001-96CE-BCD5-915C75A9D7A5}"/>
              </a:ext>
            </a:extLst>
          </p:cNvPr>
          <p:cNvSpPr>
            <a:spLocks noGrp="1"/>
          </p:cNvSpPr>
          <p:nvPr>
            <p:ph type="sldNum" sz="quarter" idx="12"/>
          </p:nvPr>
        </p:nvSpPr>
        <p:spPr/>
        <p:txBody>
          <a:bodyPr/>
          <a:lstStyle/>
          <a:p>
            <a:fld id="{DEE5BC03-7CE3-4FE3-BC0A-0ACCA8AC1F24}" type="slidenum">
              <a:rPr lang="en-US" smtClean="0"/>
              <a:pPr/>
              <a:t>32</a:t>
            </a:fld>
            <a:endParaRPr lang="en-US" dirty="0"/>
          </a:p>
        </p:txBody>
      </p:sp>
    </p:spTree>
    <p:extLst>
      <p:ext uri="{BB962C8B-B14F-4D97-AF65-F5344CB8AC3E}">
        <p14:creationId xmlns:p14="http://schemas.microsoft.com/office/powerpoint/2010/main" val="2189373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EE965FE-3614-0921-A642-CE1B3CB5AC1A}"/>
              </a:ext>
            </a:extLst>
          </p:cNvPr>
          <p:cNvGraphicFramePr>
            <a:graphicFrameLocks noGrp="1"/>
          </p:cNvGraphicFramePr>
          <p:nvPr>
            <p:extLst>
              <p:ext uri="{D42A27DB-BD31-4B8C-83A1-F6EECF244321}">
                <p14:modId xmlns:p14="http://schemas.microsoft.com/office/powerpoint/2010/main" val="3090232861"/>
              </p:ext>
            </p:extLst>
          </p:nvPr>
        </p:nvGraphicFramePr>
        <p:xfrm>
          <a:off x="1194785" y="2366448"/>
          <a:ext cx="9884894" cy="4051780"/>
        </p:xfrm>
        <a:graphic>
          <a:graphicData uri="http://schemas.openxmlformats.org/drawingml/2006/table">
            <a:tbl>
              <a:tblPr firstRow="1" bandRow="1">
                <a:tableStyleId>{912C8C85-51F0-491E-9774-3900AFEF0FD7}</a:tableStyleId>
              </a:tblPr>
              <a:tblGrid>
                <a:gridCol w="4942447">
                  <a:extLst>
                    <a:ext uri="{9D8B030D-6E8A-4147-A177-3AD203B41FA5}">
                      <a16:colId xmlns:a16="http://schemas.microsoft.com/office/drawing/2014/main" val="242125456"/>
                    </a:ext>
                  </a:extLst>
                </a:gridCol>
                <a:gridCol w="4942447">
                  <a:extLst>
                    <a:ext uri="{9D8B030D-6E8A-4147-A177-3AD203B41FA5}">
                      <a16:colId xmlns:a16="http://schemas.microsoft.com/office/drawing/2014/main" val="3566246036"/>
                    </a:ext>
                  </a:extLst>
                </a:gridCol>
              </a:tblGrid>
              <a:tr h="567249">
                <a:tc>
                  <a:txBody>
                    <a:bodyPr/>
                    <a:lstStyle/>
                    <a:p>
                      <a:r>
                        <a:rPr lang="en-US" sz="2000" b="1" dirty="0"/>
                        <a:t>Control Consideration</a:t>
                      </a:r>
                      <a:r>
                        <a:rPr lang="en-US" sz="1800" b="1" dirty="0"/>
                        <a:t>	</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Recommendation</a:t>
                      </a:r>
                    </a:p>
                  </a:txBody>
                  <a:tcPr anchor="ctr"/>
                </a:tc>
                <a:extLst>
                  <a:ext uri="{0D108BD9-81ED-4DB2-BD59-A6C34878D82A}">
                    <a16:rowId xmlns:a16="http://schemas.microsoft.com/office/drawing/2014/main" val="713022925"/>
                  </a:ext>
                </a:extLst>
              </a:tr>
              <a:tr h="3484531">
                <a:tc>
                  <a:txBody>
                    <a:bodyPr/>
                    <a:lstStyle/>
                    <a:p>
                      <a:r>
                        <a:rPr lang="en-US" sz="2400" dirty="0"/>
                        <a:t>Is the employee responsible for reconciling the general ledger to the payroll system also able to record entries in or make adjustments to the payroll system?</a:t>
                      </a:r>
                    </a:p>
                  </a:txBody>
                  <a:tcPr/>
                </a:tc>
                <a:tc>
                  <a:txBody>
                    <a:bodyPr/>
                    <a:lstStyle/>
                    <a:p>
                      <a:r>
                        <a:rPr lang="en-US" sz="2400" dirty="0"/>
                        <a:t>Reconciliations should be performed by an employee who does not have modification rights to the payroll system</a:t>
                      </a:r>
                    </a:p>
                  </a:txBody>
                  <a:tcPr/>
                </a:tc>
                <a:extLst>
                  <a:ext uri="{0D108BD9-81ED-4DB2-BD59-A6C34878D82A}">
                    <a16:rowId xmlns:a16="http://schemas.microsoft.com/office/drawing/2014/main" val="2436804324"/>
                  </a:ext>
                </a:extLst>
              </a:tr>
            </a:tbl>
          </a:graphicData>
        </a:graphic>
      </p:graphicFrame>
      <p:sp>
        <p:nvSpPr>
          <p:cNvPr id="3" name="Title 2">
            <a:extLst>
              <a:ext uri="{FF2B5EF4-FFF2-40B4-BE49-F238E27FC236}">
                <a16:creationId xmlns:a16="http://schemas.microsoft.com/office/drawing/2014/main" id="{05F40048-6260-8DD3-C2F3-0B193DD887CA}"/>
              </a:ext>
            </a:extLst>
          </p:cNvPr>
          <p:cNvSpPr>
            <a:spLocks noGrp="1"/>
          </p:cNvSpPr>
          <p:nvPr>
            <p:ph type="title"/>
          </p:nvPr>
        </p:nvSpPr>
        <p:spPr/>
        <p:txBody>
          <a:bodyPr/>
          <a:lstStyle/>
          <a:p>
            <a:pPr algn="ctr"/>
            <a:r>
              <a:rPr lang="en-US" sz="3600" dirty="0"/>
              <a:t>SOD/Employee Compensation 9 (HCM)</a:t>
            </a:r>
            <a:endParaRPr lang="en-US" dirty="0"/>
          </a:p>
        </p:txBody>
      </p:sp>
      <p:sp>
        <p:nvSpPr>
          <p:cNvPr id="4" name="Slide Number Placeholder 3">
            <a:extLst>
              <a:ext uri="{FF2B5EF4-FFF2-40B4-BE49-F238E27FC236}">
                <a16:creationId xmlns:a16="http://schemas.microsoft.com/office/drawing/2014/main" id="{CFCE48C1-DE2F-4ED6-88AC-09C5F74DB17F}"/>
              </a:ext>
            </a:extLst>
          </p:cNvPr>
          <p:cNvSpPr>
            <a:spLocks noGrp="1"/>
          </p:cNvSpPr>
          <p:nvPr>
            <p:ph type="sldNum" sz="quarter" idx="12"/>
          </p:nvPr>
        </p:nvSpPr>
        <p:spPr/>
        <p:txBody>
          <a:bodyPr/>
          <a:lstStyle/>
          <a:p>
            <a:fld id="{DEE5BC03-7CE3-4FE3-BC0A-0ACCA8AC1F24}" type="slidenum">
              <a:rPr lang="en-US" smtClean="0"/>
              <a:pPr/>
              <a:t>33</a:t>
            </a:fld>
            <a:endParaRPr lang="en-US" dirty="0"/>
          </a:p>
        </p:txBody>
      </p:sp>
    </p:spTree>
    <p:extLst>
      <p:ext uri="{BB962C8B-B14F-4D97-AF65-F5344CB8AC3E}">
        <p14:creationId xmlns:p14="http://schemas.microsoft.com/office/powerpoint/2010/main" val="3816209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EE965FE-3614-0921-A642-CE1B3CB5AC1A}"/>
              </a:ext>
            </a:extLst>
          </p:cNvPr>
          <p:cNvGraphicFramePr>
            <a:graphicFrameLocks noGrp="1"/>
          </p:cNvGraphicFramePr>
          <p:nvPr>
            <p:extLst>
              <p:ext uri="{D42A27DB-BD31-4B8C-83A1-F6EECF244321}">
                <p14:modId xmlns:p14="http://schemas.microsoft.com/office/powerpoint/2010/main" val="2429492237"/>
              </p:ext>
            </p:extLst>
          </p:nvPr>
        </p:nvGraphicFramePr>
        <p:xfrm>
          <a:off x="1153553" y="2235519"/>
          <a:ext cx="9884894" cy="4485957"/>
        </p:xfrm>
        <a:graphic>
          <a:graphicData uri="http://schemas.openxmlformats.org/drawingml/2006/table">
            <a:tbl>
              <a:tblPr firstRow="1" bandRow="1">
                <a:tableStyleId>{912C8C85-51F0-491E-9774-3900AFEF0FD7}</a:tableStyleId>
              </a:tblPr>
              <a:tblGrid>
                <a:gridCol w="4942447">
                  <a:extLst>
                    <a:ext uri="{9D8B030D-6E8A-4147-A177-3AD203B41FA5}">
                      <a16:colId xmlns:a16="http://schemas.microsoft.com/office/drawing/2014/main" val="242125456"/>
                    </a:ext>
                  </a:extLst>
                </a:gridCol>
                <a:gridCol w="4942447">
                  <a:extLst>
                    <a:ext uri="{9D8B030D-6E8A-4147-A177-3AD203B41FA5}">
                      <a16:colId xmlns:a16="http://schemas.microsoft.com/office/drawing/2014/main" val="3566246036"/>
                    </a:ext>
                  </a:extLst>
                </a:gridCol>
              </a:tblGrid>
              <a:tr h="543492">
                <a:tc>
                  <a:txBody>
                    <a:bodyPr/>
                    <a:lstStyle/>
                    <a:p>
                      <a:r>
                        <a:rPr lang="en-US" sz="2000" b="1" dirty="0"/>
                        <a:t>Control Consideration</a:t>
                      </a:r>
                      <a:r>
                        <a:rPr lang="en-US" sz="1800" b="1" dirty="0"/>
                        <a:t>	</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Recommendation</a:t>
                      </a:r>
                    </a:p>
                  </a:txBody>
                  <a:tcPr anchor="ctr"/>
                </a:tc>
                <a:extLst>
                  <a:ext uri="{0D108BD9-81ED-4DB2-BD59-A6C34878D82A}">
                    <a16:rowId xmlns:a16="http://schemas.microsoft.com/office/drawing/2014/main" val="713022925"/>
                  </a:ext>
                </a:extLst>
              </a:tr>
              <a:tr h="3942465">
                <a:tc>
                  <a:txBody>
                    <a:bodyPr/>
                    <a:lstStyle/>
                    <a:p>
                      <a:r>
                        <a:rPr lang="en-US" sz="2000" dirty="0"/>
                        <a:t>When using an outside payroll service to calculate and remit payroll withholding tax, does the employee responsible for receiving the payroll tax refund checks perform any of the following functions:</a:t>
                      </a:r>
                    </a:p>
                    <a:p>
                      <a:endParaRPr lang="en-US" sz="2000" dirty="0"/>
                    </a:p>
                    <a:p>
                      <a:pPr marL="285750" indent="-285750">
                        <a:buFont typeface="Arial" panose="020B0604020202020204" pitchFamily="34" charset="0"/>
                        <a:buChar char="•"/>
                      </a:pPr>
                      <a:r>
                        <a:rPr lang="en-US" sz="2000" dirty="0"/>
                        <a:t>Prepare and process payroll, including but not limited to communicating changes in the payroll master file data to the outside payroll provider</a:t>
                      </a:r>
                    </a:p>
                    <a:p>
                      <a:pPr marL="285750" indent="-285750">
                        <a:buFont typeface="Arial" panose="020B0604020202020204" pitchFamily="34" charset="0"/>
                        <a:buChar char="•"/>
                      </a:pPr>
                      <a:r>
                        <a:rPr lang="en-US" sz="2000" dirty="0"/>
                        <a:t>Authorize payroll</a:t>
                      </a:r>
                    </a:p>
                    <a:p>
                      <a:pPr marL="285750" indent="-285750">
                        <a:buFont typeface="Arial" panose="020B0604020202020204" pitchFamily="34" charset="0"/>
                        <a:buChar char="•"/>
                      </a:pPr>
                      <a:r>
                        <a:rPr lang="en-US" sz="2000" dirty="0"/>
                        <a:t>Prepare payroll reconciliations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The payroll withholding tax refund checks should not be received by an employee who is involved in the payroll process</a:t>
                      </a:r>
                    </a:p>
                    <a:p>
                      <a:endParaRPr lang="en-US" sz="2400" dirty="0"/>
                    </a:p>
                  </a:txBody>
                  <a:tcPr/>
                </a:tc>
                <a:extLst>
                  <a:ext uri="{0D108BD9-81ED-4DB2-BD59-A6C34878D82A}">
                    <a16:rowId xmlns:a16="http://schemas.microsoft.com/office/drawing/2014/main" val="2436804324"/>
                  </a:ext>
                </a:extLst>
              </a:tr>
            </a:tbl>
          </a:graphicData>
        </a:graphic>
      </p:graphicFrame>
      <p:sp>
        <p:nvSpPr>
          <p:cNvPr id="3" name="Title 2">
            <a:extLst>
              <a:ext uri="{FF2B5EF4-FFF2-40B4-BE49-F238E27FC236}">
                <a16:creationId xmlns:a16="http://schemas.microsoft.com/office/drawing/2014/main" id="{05F40048-6260-8DD3-C2F3-0B193DD887CA}"/>
              </a:ext>
            </a:extLst>
          </p:cNvPr>
          <p:cNvSpPr>
            <a:spLocks noGrp="1"/>
          </p:cNvSpPr>
          <p:nvPr>
            <p:ph type="title"/>
          </p:nvPr>
        </p:nvSpPr>
        <p:spPr/>
        <p:txBody>
          <a:bodyPr/>
          <a:lstStyle/>
          <a:p>
            <a:pPr algn="ctr"/>
            <a:r>
              <a:rPr lang="en-US" sz="3600" dirty="0"/>
              <a:t>SOD/Employee Compensation 10</a:t>
            </a:r>
            <a:r>
              <a:rPr lang="en-US" sz="3600" baseline="0" dirty="0"/>
              <a:t> </a:t>
            </a:r>
            <a:r>
              <a:rPr lang="en-US" sz="3600" dirty="0"/>
              <a:t>(HCM)</a:t>
            </a:r>
            <a:endParaRPr lang="en-US" dirty="0"/>
          </a:p>
        </p:txBody>
      </p:sp>
      <p:sp>
        <p:nvSpPr>
          <p:cNvPr id="4" name="Slide Number Placeholder 3">
            <a:extLst>
              <a:ext uri="{FF2B5EF4-FFF2-40B4-BE49-F238E27FC236}">
                <a16:creationId xmlns:a16="http://schemas.microsoft.com/office/drawing/2014/main" id="{716C7E48-3363-415D-7A29-68969CC59621}"/>
              </a:ext>
            </a:extLst>
          </p:cNvPr>
          <p:cNvSpPr>
            <a:spLocks noGrp="1"/>
          </p:cNvSpPr>
          <p:nvPr>
            <p:ph type="sldNum" sz="quarter" idx="12"/>
          </p:nvPr>
        </p:nvSpPr>
        <p:spPr/>
        <p:txBody>
          <a:bodyPr/>
          <a:lstStyle/>
          <a:p>
            <a:fld id="{DEE5BC03-7CE3-4FE3-BC0A-0ACCA8AC1F24}" type="slidenum">
              <a:rPr lang="en-US" smtClean="0"/>
              <a:pPr/>
              <a:t>34</a:t>
            </a:fld>
            <a:endParaRPr lang="en-US" dirty="0"/>
          </a:p>
        </p:txBody>
      </p:sp>
    </p:spTree>
    <p:extLst>
      <p:ext uri="{BB962C8B-B14F-4D97-AF65-F5344CB8AC3E}">
        <p14:creationId xmlns:p14="http://schemas.microsoft.com/office/powerpoint/2010/main" val="3500217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EE965FE-3614-0921-A642-CE1B3CB5AC1A}"/>
              </a:ext>
            </a:extLst>
          </p:cNvPr>
          <p:cNvGraphicFramePr>
            <a:graphicFrameLocks noGrp="1"/>
          </p:cNvGraphicFramePr>
          <p:nvPr>
            <p:extLst>
              <p:ext uri="{D42A27DB-BD31-4B8C-83A1-F6EECF244321}">
                <p14:modId xmlns:p14="http://schemas.microsoft.com/office/powerpoint/2010/main" val="1161174392"/>
              </p:ext>
            </p:extLst>
          </p:nvPr>
        </p:nvGraphicFramePr>
        <p:xfrm>
          <a:off x="1153552" y="2002623"/>
          <a:ext cx="10175506" cy="4172546"/>
        </p:xfrm>
        <a:graphic>
          <a:graphicData uri="http://schemas.openxmlformats.org/drawingml/2006/table">
            <a:tbl>
              <a:tblPr firstRow="1" bandRow="1">
                <a:tableStyleId>{912C8C85-51F0-491E-9774-3900AFEF0FD7}</a:tableStyleId>
              </a:tblPr>
              <a:tblGrid>
                <a:gridCol w="5087753">
                  <a:extLst>
                    <a:ext uri="{9D8B030D-6E8A-4147-A177-3AD203B41FA5}">
                      <a16:colId xmlns:a16="http://schemas.microsoft.com/office/drawing/2014/main" val="242125456"/>
                    </a:ext>
                  </a:extLst>
                </a:gridCol>
                <a:gridCol w="5087753">
                  <a:extLst>
                    <a:ext uri="{9D8B030D-6E8A-4147-A177-3AD203B41FA5}">
                      <a16:colId xmlns:a16="http://schemas.microsoft.com/office/drawing/2014/main" val="3566246036"/>
                    </a:ext>
                  </a:extLst>
                </a:gridCol>
              </a:tblGrid>
              <a:tr h="435954">
                <a:tc>
                  <a:txBody>
                    <a:bodyPr/>
                    <a:lstStyle/>
                    <a:p>
                      <a:r>
                        <a:rPr lang="en-US" sz="2000" b="1" dirty="0"/>
                        <a:t>Conflict</a:t>
                      </a:r>
                      <a:r>
                        <a:rPr lang="en-US" sz="1800" b="1" dirty="0"/>
                        <a:t>	</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Recommendation</a:t>
                      </a:r>
                    </a:p>
                  </a:txBody>
                  <a:tcPr anchor="ctr"/>
                </a:tc>
                <a:extLst>
                  <a:ext uri="{0D108BD9-81ED-4DB2-BD59-A6C34878D82A}">
                    <a16:rowId xmlns:a16="http://schemas.microsoft.com/office/drawing/2014/main" val="713022925"/>
                  </a:ext>
                </a:extLst>
              </a:tr>
              <a:tr h="3736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Employee should not be able to enter/change hours worked AND be able to hire, update, and/or modify employee data</a:t>
                      </a:r>
                    </a:p>
                    <a:p>
                      <a:endParaRPr lang="en-US" sz="2400" dirty="0"/>
                    </a:p>
                  </a:txBody>
                  <a:tcPr/>
                </a:tc>
                <a:tc>
                  <a:txBody>
                    <a:bodyPr/>
                    <a:lstStyle/>
                    <a:p>
                      <a:pPr marL="285750" indent="-285750">
                        <a:buFont typeface="Arial" panose="020B0604020202020204" pitchFamily="34" charset="0"/>
                        <a:buChar char="•"/>
                      </a:pPr>
                      <a:r>
                        <a:rPr lang="en-US" sz="2400" dirty="0"/>
                        <a:t>Mitigating controls should be in place to review data entered or changed where SOD concern exists</a:t>
                      </a:r>
                    </a:p>
                    <a:p>
                      <a:pPr marL="742950" lvl="1" indent="-285750">
                        <a:buFont typeface="Arial" panose="020B0604020202020204" pitchFamily="34" charset="0"/>
                        <a:buChar char="•"/>
                      </a:pPr>
                      <a:r>
                        <a:rPr lang="en-US" sz="2400" dirty="0"/>
                        <a:t>Identify employee time not approved by the supervisor</a:t>
                      </a:r>
                    </a:p>
                    <a:p>
                      <a:pPr marL="742950" lvl="1" indent="-285750">
                        <a:buFont typeface="Arial" panose="020B0604020202020204" pitchFamily="34" charset="0"/>
                        <a:buChar char="•"/>
                      </a:pPr>
                      <a:r>
                        <a:rPr lang="en-US" sz="2400" dirty="0"/>
                        <a:t>Identify time approved/changed by individuals with SOD conflict</a:t>
                      </a:r>
                    </a:p>
                    <a:p>
                      <a:pPr marL="1200150" lvl="2" indent="-285750">
                        <a:buFont typeface="Arial" panose="020B0604020202020204" pitchFamily="34" charset="0"/>
                        <a:buChar char="•"/>
                      </a:pPr>
                      <a:r>
                        <a:rPr lang="en-US" sz="2400" dirty="0"/>
                        <a:t>Supervisor should review and confirm if correct</a:t>
                      </a:r>
                    </a:p>
                  </a:txBody>
                  <a:tcPr/>
                </a:tc>
                <a:extLst>
                  <a:ext uri="{0D108BD9-81ED-4DB2-BD59-A6C34878D82A}">
                    <a16:rowId xmlns:a16="http://schemas.microsoft.com/office/drawing/2014/main" val="2436804324"/>
                  </a:ext>
                </a:extLst>
              </a:tr>
            </a:tbl>
          </a:graphicData>
        </a:graphic>
      </p:graphicFrame>
      <p:sp>
        <p:nvSpPr>
          <p:cNvPr id="3" name="Title 2">
            <a:extLst>
              <a:ext uri="{FF2B5EF4-FFF2-40B4-BE49-F238E27FC236}">
                <a16:creationId xmlns:a16="http://schemas.microsoft.com/office/drawing/2014/main" id="{05F40048-6260-8DD3-C2F3-0B193DD887CA}"/>
              </a:ext>
            </a:extLst>
          </p:cNvPr>
          <p:cNvSpPr>
            <a:spLocks noGrp="1"/>
          </p:cNvSpPr>
          <p:nvPr>
            <p:ph type="title"/>
          </p:nvPr>
        </p:nvSpPr>
        <p:spPr>
          <a:xfrm>
            <a:off x="715814" y="1359931"/>
            <a:ext cx="11115967" cy="797070"/>
          </a:xfrm>
        </p:spPr>
        <p:txBody>
          <a:bodyPr/>
          <a:lstStyle/>
          <a:p>
            <a:pPr algn="ctr"/>
            <a:r>
              <a:rPr lang="en-US" sz="3600" dirty="0"/>
              <a:t>SOD/Employee Compensation 11(HCM)</a:t>
            </a:r>
            <a:endParaRPr lang="en-US" dirty="0"/>
          </a:p>
        </p:txBody>
      </p:sp>
      <p:sp>
        <p:nvSpPr>
          <p:cNvPr id="4" name="Slide Number Placeholder 3">
            <a:extLst>
              <a:ext uri="{FF2B5EF4-FFF2-40B4-BE49-F238E27FC236}">
                <a16:creationId xmlns:a16="http://schemas.microsoft.com/office/drawing/2014/main" id="{EA2FD4D5-2281-9749-91A3-598C7F82EFD5}"/>
              </a:ext>
            </a:extLst>
          </p:cNvPr>
          <p:cNvSpPr>
            <a:spLocks noGrp="1"/>
          </p:cNvSpPr>
          <p:nvPr>
            <p:ph type="sldNum" sz="quarter" idx="12"/>
          </p:nvPr>
        </p:nvSpPr>
        <p:spPr/>
        <p:txBody>
          <a:bodyPr/>
          <a:lstStyle/>
          <a:p>
            <a:fld id="{DEE5BC03-7CE3-4FE3-BC0A-0ACCA8AC1F24}" type="slidenum">
              <a:rPr lang="en-US" smtClean="0"/>
              <a:pPr/>
              <a:t>35</a:t>
            </a:fld>
            <a:endParaRPr lang="en-US" dirty="0"/>
          </a:p>
        </p:txBody>
      </p:sp>
    </p:spTree>
    <p:extLst>
      <p:ext uri="{BB962C8B-B14F-4D97-AF65-F5344CB8AC3E}">
        <p14:creationId xmlns:p14="http://schemas.microsoft.com/office/powerpoint/2010/main" val="1117107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E1373-877E-49F6-A4B6-789915DD9207}"/>
              </a:ext>
            </a:extLst>
          </p:cNvPr>
          <p:cNvSpPr>
            <a:spLocks noGrp="1"/>
          </p:cNvSpPr>
          <p:nvPr>
            <p:ph type="title"/>
          </p:nvPr>
        </p:nvSpPr>
        <p:spPr>
          <a:xfrm>
            <a:off x="715814" y="1151401"/>
            <a:ext cx="11115967" cy="797070"/>
          </a:xfrm>
        </p:spPr>
        <p:txBody>
          <a:bodyPr/>
          <a:lstStyle/>
          <a:p>
            <a:pPr algn="ctr"/>
            <a:r>
              <a:rPr lang="en-US" dirty="0"/>
              <a:t>HCM Matrix	</a:t>
            </a:r>
          </a:p>
        </p:txBody>
      </p:sp>
      <p:pic>
        <p:nvPicPr>
          <p:cNvPr id="4" name="Content Placeholder 3">
            <a:extLst>
              <a:ext uri="{FF2B5EF4-FFF2-40B4-BE49-F238E27FC236}">
                <a16:creationId xmlns:a16="http://schemas.microsoft.com/office/drawing/2014/main" id="{EA36CD7C-7180-43B6-BD0C-7A49A123D49A}"/>
              </a:ext>
            </a:extLst>
          </p:cNvPr>
          <p:cNvPicPr>
            <a:picLocks noGrp="1" noChangeAspect="1"/>
          </p:cNvPicPr>
          <p:nvPr>
            <p:ph idx="1"/>
          </p:nvPr>
        </p:nvPicPr>
        <p:blipFill>
          <a:blip r:embed="rId2"/>
          <a:stretch>
            <a:fillRect/>
          </a:stretch>
        </p:blipFill>
        <p:spPr>
          <a:xfrm>
            <a:off x="715814" y="1948471"/>
            <a:ext cx="10090673" cy="4884614"/>
          </a:xfrm>
          <a:prstGeom prst="rect">
            <a:avLst/>
          </a:prstGeom>
        </p:spPr>
      </p:pic>
      <p:sp>
        <p:nvSpPr>
          <p:cNvPr id="3" name="Slide Number Placeholder 2">
            <a:extLst>
              <a:ext uri="{FF2B5EF4-FFF2-40B4-BE49-F238E27FC236}">
                <a16:creationId xmlns:a16="http://schemas.microsoft.com/office/drawing/2014/main" id="{7395B318-EDE9-6671-F1CC-A1263F629E66}"/>
              </a:ext>
            </a:extLst>
          </p:cNvPr>
          <p:cNvSpPr>
            <a:spLocks noGrp="1"/>
          </p:cNvSpPr>
          <p:nvPr>
            <p:ph type="sldNum" sz="quarter" idx="12"/>
          </p:nvPr>
        </p:nvSpPr>
        <p:spPr/>
        <p:txBody>
          <a:bodyPr/>
          <a:lstStyle/>
          <a:p>
            <a:fld id="{DEE5BC03-7CE3-4FE3-BC0A-0ACCA8AC1F24}" type="slidenum">
              <a:rPr lang="en-US" smtClean="0"/>
              <a:pPr/>
              <a:t>36</a:t>
            </a:fld>
            <a:endParaRPr lang="en-US" dirty="0"/>
          </a:p>
        </p:txBody>
      </p:sp>
      <p:sp>
        <p:nvSpPr>
          <p:cNvPr id="6" name="TextBox 5">
            <a:extLst>
              <a:ext uri="{FF2B5EF4-FFF2-40B4-BE49-F238E27FC236}">
                <a16:creationId xmlns:a16="http://schemas.microsoft.com/office/drawing/2014/main" id="{17BDD96D-15DA-82CC-55A8-7590F9207518}"/>
              </a:ext>
            </a:extLst>
          </p:cNvPr>
          <p:cNvSpPr txBox="1"/>
          <p:nvPr/>
        </p:nvSpPr>
        <p:spPr>
          <a:xfrm>
            <a:off x="715814" y="1948471"/>
            <a:ext cx="6094140" cy="461665"/>
          </a:xfrm>
          <a:prstGeom prst="rect">
            <a:avLst/>
          </a:prstGeom>
          <a:solidFill>
            <a:schemeClr val="bg1"/>
          </a:solidFill>
        </p:spPr>
        <p:txBody>
          <a:bodyPr wrap="square">
            <a:spAutoFit/>
          </a:bodyPr>
          <a:lstStyle/>
          <a:p>
            <a:pPr lvl="1" indent="-457200">
              <a:buFont typeface="Arial" panose="020B0604020202020204" pitchFamily="34" charset="0"/>
              <a:buChar char="•"/>
            </a:pPr>
            <a:r>
              <a:rPr lang="en-US" sz="2400" dirty="0">
                <a:ea typeface="Verdana" panose="020B0604030504040204" pitchFamily="34" charset="0"/>
                <a:cs typeface="Verdana" panose="020B0604030504040204" pitchFamily="34" charset="0"/>
                <a:hlinkClick r:id="rId3"/>
              </a:rPr>
              <a:t>Segregation of Duties Matrix for HCM</a:t>
            </a:r>
            <a:endParaRPr lang="en-US" sz="24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92035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5813" y="1321336"/>
            <a:ext cx="11115967" cy="627135"/>
          </a:xfrm>
        </p:spPr>
        <p:txBody>
          <a:bodyPr/>
          <a:lstStyle/>
          <a:p>
            <a:pPr algn="ctr"/>
            <a:r>
              <a:rPr lang="en-US" dirty="0"/>
              <a:t>Roles Associated with SOD Areas - Financials</a:t>
            </a:r>
          </a:p>
        </p:txBody>
      </p:sp>
      <p:sp>
        <p:nvSpPr>
          <p:cNvPr id="4" name="Slide Number Placeholder 3"/>
          <p:cNvSpPr>
            <a:spLocks noGrp="1"/>
          </p:cNvSpPr>
          <p:nvPr>
            <p:ph type="sldNum" sz="quarter" idx="4"/>
          </p:nvPr>
        </p:nvSpPr>
        <p:spPr/>
        <p:txBody>
          <a:bodyPr/>
          <a:lstStyle/>
          <a:p>
            <a:fld id="{8D637BDE-139F-F64C-9F6D-A75C4D60CFCC}" type="slidenum">
              <a:rPr lang="en-US" smtClean="0"/>
              <a:pPr/>
              <a:t>37</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743497206"/>
              </p:ext>
            </p:extLst>
          </p:nvPr>
        </p:nvGraphicFramePr>
        <p:xfrm>
          <a:off x="861565" y="1948471"/>
          <a:ext cx="10824464" cy="4876800"/>
        </p:xfrm>
        <a:graphic>
          <a:graphicData uri="http://schemas.openxmlformats.org/drawingml/2006/table">
            <a:tbl>
              <a:tblPr firstRow="1" bandRow="1">
                <a:tableStyleId>{5C22544A-7EE6-4342-B048-85BDC9FD1C3A}</a:tableStyleId>
              </a:tblPr>
              <a:tblGrid>
                <a:gridCol w="2785149">
                  <a:extLst>
                    <a:ext uri="{9D8B030D-6E8A-4147-A177-3AD203B41FA5}">
                      <a16:colId xmlns:a16="http://schemas.microsoft.com/office/drawing/2014/main" val="1571971795"/>
                    </a:ext>
                  </a:extLst>
                </a:gridCol>
                <a:gridCol w="8039315">
                  <a:extLst>
                    <a:ext uri="{9D8B030D-6E8A-4147-A177-3AD203B41FA5}">
                      <a16:colId xmlns:a16="http://schemas.microsoft.com/office/drawing/2014/main" val="1198141597"/>
                    </a:ext>
                  </a:extLst>
                </a:gridCol>
              </a:tblGrid>
              <a:tr h="370840">
                <a:tc>
                  <a:txBody>
                    <a:bodyPr/>
                    <a:lstStyle/>
                    <a:p>
                      <a:pPr algn="ctr"/>
                      <a:r>
                        <a:rPr lang="en-US" sz="2200" dirty="0">
                          <a:solidFill>
                            <a:schemeClr val="tx1"/>
                          </a:solidFill>
                          <a:latin typeface="Arial" panose="020B0604020202020204" pitchFamily="34" charset="0"/>
                          <a:cs typeface="Arial" panose="020B0604020202020204" pitchFamily="34" charset="0"/>
                        </a:rPr>
                        <a:t>Process/Function</a:t>
                      </a:r>
                    </a:p>
                  </a:txBody>
                  <a:tcPr/>
                </a:tc>
                <a:tc>
                  <a:txBody>
                    <a:bodyPr/>
                    <a:lstStyle/>
                    <a:p>
                      <a:pPr algn="ctr"/>
                      <a:r>
                        <a:rPr lang="en-US" sz="2200" dirty="0">
                          <a:solidFill>
                            <a:schemeClr val="tx1"/>
                          </a:solidFill>
                          <a:latin typeface="Arial" panose="020B0604020202020204" pitchFamily="34" charset="0"/>
                          <a:cs typeface="Arial" panose="020B0604020202020204" pitchFamily="34" charset="0"/>
                        </a:rPr>
                        <a:t>Associated Roles</a:t>
                      </a:r>
                    </a:p>
                  </a:txBody>
                  <a:tcPr/>
                </a:tc>
                <a:extLst>
                  <a:ext uri="{0D108BD9-81ED-4DB2-BD59-A6C34878D82A}">
                    <a16:rowId xmlns:a16="http://schemas.microsoft.com/office/drawing/2014/main" val="3383287107"/>
                  </a:ext>
                </a:extLst>
              </a:tr>
              <a:tr h="370840">
                <a:tc>
                  <a:txBody>
                    <a:bodyPr/>
                    <a:lstStyle/>
                    <a:p>
                      <a:pPr algn="ctr"/>
                      <a:r>
                        <a:rPr lang="en-US" sz="1800" dirty="0">
                          <a:latin typeface="Arial" panose="020B0604020202020204" pitchFamily="34" charset="0"/>
                          <a:cs typeface="Arial" panose="020B0604020202020204" pitchFamily="34" charset="0"/>
                        </a:rPr>
                        <a:t>Create Requisition</a:t>
                      </a:r>
                    </a:p>
                  </a:txBody>
                  <a:tcPr anchor="ctr"/>
                </a:tc>
                <a:tc>
                  <a:txBody>
                    <a:bodyPr/>
                    <a:lstStyle/>
                    <a:p>
                      <a:r>
                        <a:rPr lang="en-US" sz="1800" dirty="0">
                          <a:latin typeface="Arial" panose="020B0604020202020204" pitchFamily="34" charset="0"/>
                          <a:cs typeface="Arial" panose="020B0604020202020204" pitchFamily="34" charset="0"/>
                        </a:rPr>
                        <a:t>ZZ Requisition Entry</a:t>
                      </a:r>
                    </a:p>
                  </a:txBody>
                  <a:tcPr/>
                </a:tc>
                <a:extLst>
                  <a:ext uri="{0D108BD9-81ED-4DB2-BD59-A6C34878D82A}">
                    <a16:rowId xmlns:a16="http://schemas.microsoft.com/office/drawing/2014/main" val="4086071714"/>
                  </a:ext>
                </a:extLst>
              </a:tr>
              <a:tr h="370840">
                <a:tc>
                  <a:txBody>
                    <a:bodyPr/>
                    <a:lstStyle/>
                    <a:p>
                      <a:pPr algn="ctr"/>
                      <a:r>
                        <a:rPr lang="en-US" sz="1800" dirty="0">
                          <a:latin typeface="Arial" panose="020B0604020202020204" pitchFamily="34" charset="0"/>
                          <a:cs typeface="Arial" panose="020B0604020202020204" pitchFamily="34" charset="0"/>
                        </a:rPr>
                        <a:t>Approve Requisition</a:t>
                      </a:r>
                    </a:p>
                  </a:txBody>
                  <a:tcPr anchor="ctr">
                    <a:solidFill>
                      <a:srgbClr val="FFFF00"/>
                    </a:solidFill>
                  </a:tcPr>
                </a:tc>
                <a:tc>
                  <a:txBody>
                    <a:bodyPr/>
                    <a:lstStyle/>
                    <a:p>
                      <a:r>
                        <a:rPr lang="en-US" sz="1800" dirty="0">
                          <a:latin typeface="Arial" panose="020B0604020202020204" pitchFamily="34" charset="0"/>
                          <a:cs typeface="Arial" panose="020B0604020202020204" pitchFamily="34" charset="0"/>
                        </a:rPr>
                        <a:t>ZZ Requisition Approval</a:t>
                      </a:r>
                    </a:p>
                  </a:txBody>
                  <a:tcPr>
                    <a:solidFill>
                      <a:srgbClr val="FFFF00"/>
                    </a:solidFill>
                  </a:tcPr>
                </a:tc>
                <a:extLst>
                  <a:ext uri="{0D108BD9-81ED-4DB2-BD59-A6C34878D82A}">
                    <a16:rowId xmlns:a16="http://schemas.microsoft.com/office/drawing/2014/main" val="1196110262"/>
                  </a:ext>
                </a:extLst>
              </a:tr>
              <a:tr h="370840">
                <a:tc>
                  <a:txBody>
                    <a:bodyPr/>
                    <a:lstStyle/>
                    <a:p>
                      <a:pPr algn="ctr"/>
                      <a:r>
                        <a:rPr lang="en-US" sz="1800" dirty="0">
                          <a:latin typeface="Arial" panose="020B0604020202020204" pitchFamily="34" charset="0"/>
                          <a:cs typeface="Arial" panose="020B0604020202020204" pitchFamily="34" charset="0"/>
                        </a:rPr>
                        <a:t>Create PO</a:t>
                      </a:r>
                    </a:p>
                  </a:txBody>
                  <a:tcPr anchor="ctr"/>
                </a:tc>
                <a:tc>
                  <a:txBody>
                    <a:bodyPr/>
                    <a:lstStyle/>
                    <a:p>
                      <a:r>
                        <a:rPr lang="en-US" sz="1800" dirty="0">
                          <a:latin typeface="Arial" panose="020B0604020202020204" pitchFamily="34" charset="0"/>
                          <a:cs typeface="Arial" panose="020B0604020202020204" pitchFamily="34" charset="0"/>
                        </a:rPr>
                        <a:t>ZZ Purchase Order Entry</a:t>
                      </a:r>
                    </a:p>
                  </a:txBody>
                  <a:tcPr/>
                </a:tc>
                <a:extLst>
                  <a:ext uri="{0D108BD9-81ED-4DB2-BD59-A6C34878D82A}">
                    <a16:rowId xmlns:a16="http://schemas.microsoft.com/office/drawing/2014/main" val="361147953"/>
                  </a:ext>
                </a:extLst>
              </a:tr>
              <a:tr h="370840">
                <a:tc>
                  <a:txBody>
                    <a:bodyPr/>
                    <a:lstStyle/>
                    <a:p>
                      <a:pPr algn="ctr"/>
                      <a:r>
                        <a:rPr lang="en-US" sz="1800" dirty="0">
                          <a:latin typeface="Arial" panose="020B0604020202020204" pitchFamily="34" charset="0"/>
                          <a:cs typeface="Arial" panose="020B0604020202020204" pitchFamily="34" charset="0"/>
                        </a:rPr>
                        <a:t>Approve PO</a:t>
                      </a:r>
                    </a:p>
                  </a:txBody>
                  <a:tcPr anchor="ctr">
                    <a:solidFill>
                      <a:srgbClr val="FFFF00"/>
                    </a:solidFill>
                  </a:tcPr>
                </a:tc>
                <a:tc>
                  <a:txBody>
                    <a:bodyPr/>
                    <a:lstStyle/>
                    <a:p>
                      <a:r>
                        <a:rPr lang="en-US" sz="1800" dirty="0">
                          <a:latin typeface="Arial" panose="020B0604020202020204" pitchFamily="34" charset="0"/>
                          <a:cs typeface="Arial" panose="020B0604020202020204" pitchFamily="34" charset="0"/>
                        </a:rPr>
                        <a:t>ZZ Purchasing Approval (and AWE roles)</a:t>
                      </a:r>
                    </a:p>
                  </a:txBody>
                  <a:tcPr>
                    <a:solidFill>
                      <a:srgbClr val="FFFF00"/>
                    </a:solidFill>
                  </a:tcPr>
                </a:tc>
                <a:extLst>
                  <a:ext uri="{0D108BD9-81ED-4DB2-BD59-A6C34878D82A}">
                    <a16:rowId xmlns:a16="http://schemas.microsoft.com/office/drawing/2014/main" val="1920342845"/>
                  </a:ext>
                </a:extLst>
              </a:tr>
              <a:tr h="370840">
                <a:tc>
                  <a:txBody>
                    <a:bodyPr/>
                    <a:lstStyle/>
                    <a:p>
                      <a:pPr algn="ctr"/>
                      <a:r>
                        <a:rPr lang="en-US" sz="1800" dirty="0">
                          <a:latin typeface="Arial" panose="020B0604020202020204" pitchFamily="34" charset="0"/>
                          <a:cs typeface="Arial" panose="020B0604020202020204" pitchFamily="34" charset="0"/>
                        </a:rPr>
                        <a:t>Create Voucher</a:t>
                      </a:r>
                    </a:p>
                  </a:txBody>
                  <a:tcPr anchor="ctr"/>
                </a:tc>
                <a:tc>
                  <a:txBody>
                    <a:bodyPr/>
                    <a:lstStyle/>
                    <a:p>
                      <a:r>
                        <a:rPr lang="en-US" sz="1800" dirty="0">
                          <a:latin typeface="Arial" panose="020B0604020202020204" pitchFamily="34" charset="0"/>
                          <a:cs typeface="Arial" panose="020B0604020202020204" pitchFamily="34" charset="0"/>
                        </a:rPr>
                        <a:t>ZZ Voucher Entry</a:t>
                      </a:r>
                    </a:p>
                  </a:txBody>
                  <a:tcPr/>
                </a:tc>
                <a:extLst>
                  <a:ext uri="{0D108BD9-81ED-4DB2-BD59-A6C34878D82A}">
                    <a16:rowId xmlns:a16="http://schemas.microsoft.com/office/drawing/2014/main" val="1107352930"/>
                  </a:ext>
                </a:extLst>
              </a:tr>
              <a:tr h="370840">
                <a:tc>
                  <a:txBody>
                    <a:bodyPr/>
                    <a:lstStyle/>
                    <a:p>
                      <a:pPr algn="ctr"/>
                      <a:r>
                        <a:rPr lang="en-US" sz="1800" dirty="0">
                          <a:latin typeface="Arial" panose="020B0604020202020204" pitchFamily="34" charset="0"/>
                          <a:cs typeface="Arial" panose="020B0604020202020204" pitchFamily="34" charset="0"/>
                        </a:rPr>
                        <a:t>Approve Voucher</a:t>
                      </a:r>
                    </a:p>
                  </a:txBody>
                  <a:tcPr anchor="ctr">
                    <a:solidFill>
                      <a:srgbClr val="FFFF00"/>
                    </a:solidFill>
                  </a:tcPr>
                </a:tc>
                <a:tc>
                  <a:txBody>
                    <a:bodyPr/>
                    <a:lstStyle/>
                    <a:p>
                      <a:r>
                        <a:rPr lang="en-US" sz="1800" dirty="0">
                          <a:latin typeface="Arial" panose="020B0604020202020204" pitchFamily="34" charset="0"/>
                          <a:cs typeface="Arial" panose="020B0604020202020204" pitchFamily="34" charset="0"/>
                        </a:rPr>
                        <a:t>ZZ Voucher Approval (and AWE roles)</a:t>
                      </a:r>
                    </a:p>
                  </a:txBody>
                  <a:tcPr>
                    <a:solidFill>
                      <a:srgbClr val="FFFF00"/>
                    </a:solidFill>
                  </a:tcPr>
                </a:tc>
                <a:extLst>
                  <a:ext uri="{0D108BD9-81ED-4DB2-BD59-A6C34878D82A}">
                    <a16:rowId xmlns:a16="http://schemas.microsoft.com/office/drawing/2014/main" val="1235696124"/>
                  </a:ext>
                </a:extLst>
              </a:tr>
              <a:tr h="370840">
                <a:tc>
                  <a:txBody>
                    <a:bodyPr/>
                    <a:lstStyle/>
                    <a:p>
                      <a:pPr algn="ctr"/>
                      <a:r>
                        <a:rPr lang="en-US" sz="1800" dirty="0">
                          <a:latin typeface="Arial" panose="020B0604020202020204" pitchFamily="34" charset="0"/>
                          <a:cs typeface="Arial" panose="020B0604020202020204" pitchFamily="34" charset="0"/>
                        </a:rPr>
                        <a:t>Cut Check</a:t>
                      </a:r>
                    </a:p>
                  </a:txBody>
                  <a:tcPr anchor="ctr"/>
                </a:tc>
                <a:tc>
                  <a:txBody>
                    <a:bodyPr/>
                    <a:lstStyle/>
                    <a:p>
                      <a:r>
                        <a:rPr lang="en-US" sz="1800" dirty="0">
                          <a:latin typeface="Arial" panose="020B0604020202020204" pitchFamily="34" charset="0"/>
                          <a:cs typeface="Arial" panose="020B0604020202020204" pitchFamily="34" charset="0"/>
                        </a:rPr>
                        <a:t>ZZ Payment Creation</a:t>
                      </a:r>
                    </a:p>
                  </a:txBody>
                  <a:tcPr/>
                </a:tc>
                <a:extLst>
                  <a:ext uri="{0D108BD9-81ED-4DB2-BD59-A6C34878D82A}">
                    <a16:rowId xmlns:a16="http://schemas.microsoft.com/office/drawing/2014/main" val="3436730150"/>
                  </a:ext>
                </a:extLst>
              </a:tr>
              <a:tr h="370840">
                <a:tc>
                  <a:txBody>
                    <a:bodyPr/>
                    <a:lstStyle/>
                    <a:p>
                      <a:pPr algn="ctr"/>
                      <a:r>
                        <a:rPr lang="en-US" sz="1800" dirty="0">
                          <a:latin typeface="Arial" panose="020B0604020202020204" pitchFamily="34" charset="0"/>
                          <a:cs typeface="Arial" panose="020B0604020202020204" pitchFamily="34" charset="0"/>
                        </a:rPr>
                        <a:t>Add/Edit Supplier</a:t>
                      </a:r>
                    </a:p>
                  </a:txBody>
                  <a:tcPr anchor="ctr">
                    <a:solidFill>
                      <a:srgbClr val="FFFF00"/>
                    </a:solidFill>
                  </a:tcPr>
                </a:tc>
                <a:tc>
                  <a:txBody>
                    <a:bodyPr/>
                    <a:lstStyle/>
                    <a:p>
                      <a:r>
                        <a:rPr lang="en-US" sz="1800" dirty="0">
                          <a:latin typeface="Arial" panose="020B0604020202020204" pitchFamily="34" charset="0"/>
                          <a:cs typeface="Arial" panose="020B0604020202020204" pitchFamily="34" charset="0"/>
                        </a:rPr>
                        <a:t>ZZ Supplier Entry</a:t>
                      </a:r>
                    </a:p>
                  </a:txBody>
                  <a:tcPr>
                    <a:solidFill>
                      <a:srgbClr val="FFFF00"/>
                    </a:solidFill>
                  </a:tcPr>
                </a:tc>
                <a:extLst>
                  <a:ext uri="{0D108BD9-81ED-4DB2-BD59-A6C34878D82A}">
                    <a16:rowId xmlns:a16="http://schemas.microsoft.com/office/drawing/2014/main" val="646767035"/>
                  </a:ext>
                </a:extLst>
              </a:tr>
              <a:tr h="370840">
                <a:tc>
                  <a:txBody>
                    <a:bodyPr/>
                    <a:lstStyle/>
                    <a:p>
                      <a:pPr algn="ctr"/>
                      <a:r>
                        <a:rPr lang="en-US" sz="1800" dirty="0">
                          <a:latin typeface="Arial" panose="020B0604020202020204" pitchFamily="34" charset="0"/>
                          <a:cs typeface="Arial" panose="020B0604020202020204" pitchFamily="34" charset="0"/>
                        </a:rPr>
                        <a:t>Approve Supplier</a:t>
                      </a:r>
                    </a:p>
                  </a:txBody>
                  <a:tcPr anchor="ctr"/>
                </a:tc>
                <a:tc>
                  <a:txBody>
                    <a:bodyPr/>
                    <a:lstStyle/>
                    <a:p>
                      <a:r>
                        <a:rPr lang="en-US" sz="1800" dirty="0">
                          <a:latin typeface="Arial" panose="020B0604020202020204" pitchFamily="34" charset="0"/>
                          <a:cs typeface="Arial" panose="020B0604020202020204" pitchFamily="34" charset="0"/>
                        </a:rPr>
                        <a:t>ZZ Supplier Entry (with User </a:t>
                      </a:r>
                      <a:r>
                        <a:rPr lang="en-US" sz="1800" dirty="0" err="1">
                          <a:latin typeface="Arial" panose="020B0604020202020204" pitchFamily="34" charset="0"/>
                          <a:cs typeface="Arial" panose="020B0604020202020204" pitchFamily="34" charset="0"/>
                        </a:rPr>
                        <a:t>prefs</a:t>
                      </a:r>
                      <a:r>
                        <a:rPr lang="en-US" sz="1800" dirty="0">
                          <a:latin typeface="Arial" panose="020B0604020202020204" pitchFamily="34" charset="0"/>
                          <a:cs typeface="Arial" panose="020B0604020202020204" pitchFamily="34" charset="0"/>
                        </a:rPr>
                        <a:t>) SBCTC only</a:t>
                      </a:r>
                    </a:p>
                  </a:txBody>
                  <a:tcPr/>
                </a:tc>
                <a:extLst>
                  <a:ext uri="{0D108BD9-81ED-4DB2-BD59-A6C34878D82A}">
                    <a16:rowId xmlns:a16="http://schemas.microsoft.com/office/drawing/2014/main" val="365160005"/>
                  </a:ext>
                </a:extLst>
              </a:tr>
              <a:tr h="370840">
                <a:tc>
                  <a:txBody>
                    <a:bodyPr/>
                    <a:lstStyle/>
                    <a:p>
                      <a:pPr algn="ctr"/>
                      <a:r>
                        <a:rPr lang="en-US" sz="1800" dirty="0">
                          <a:latin typeface="Arial" panose="020B0604020202020204" pitchFamily="34" charset="0"/>
                          <a:cs typeface="Arial" panose="020B0604020202020204" pitchFamily="34" charset="0"/>
                        </a:rPr>
                        <a:t>Bank Recon</a:t>
                      </a:r>
                    </a:p>
                  </a:txBody>
                  <a:tcPr anchor="ctr">
                    <a:solidFill>
                      <a:srgbClr val="FFFF00"/>
                    </a:solidFill>
                  </a:tcPr>
                </a:tc>
                <a:tc>
                  <a:txBody>
                    <a:bodyPr/>
                    <a:lstStyle/>
                    <a:p>
                      <a:r>
                        <a:rPr lang="en-US" dirty="0"/>
                        <a:t>ZZ Treasury Bank Processing </a:t>
                      </a:r>
                    </a:p>
                  </a:txBody>
                  <a:tcPr>
                    <a:solidFill>
                      <a:srgbClr val="FFFF00"/>
                    </a:solidFill>
                  </a:tcPr>
                </a:tc>
                <a:extLst>
                  <a:ext uri="{0D108BD9-81ED-4DB2-BD59-A6C34878D82A}">
                    <a16:rowId xmlns:a16="http://schemas.microsoft.com/office/drawing/2014/main" val="2894629016"/>
                  </a:ext>
                </a:extLst>
              </a:tr>
              <a:tr h="370840">
                <a:tc>
                  <a:txBody>
                    <a:bodyPr/>
                    <a:lstStyle/>
                    <a:p>
                      <a:pPr algn="ctr"/>
                      <a:r>
                        <a:rPr lang="en-US" sz="1800" dirty="0">
                          <a:latin typeface="Arial" panose="020B0604020202020204" pitchFamily="34" charset="0"/>
                          <a:cs typeface="Arial" panose="020B0604020202020204" pitchFamily="34" charset="0"/>
                        </a:rPr>
                        <a:t>Enter</a:t>
                      </a:r>
                      <a:r>
                        <a:rPr lang="en-US" sz="1800" baseline="0" dirty="0">
                          <a:latin typeface="Arial" panose="020B0604020202020204" pitchFamily="34" charset="0"/>
                          <a:cs typeface="Arial" panose="020B0604020202020204" pitchFamily="34" charset="0"/>
                        </a:rPr>
                        <a:t> Journal Entry</a:t>
                      </a:r>
                      <a:endParaRPr lang="en-US" sz="1800" dirty="0">
                        <a:latin typeface="Arial" panose="020B0604020202020204" pitchFamily="34" charset="0"/>
                        <a:cs typeface="Arial" panose="020B0604020202020204" pitchFamily="34" charset="0"/>
                      </a:endParaRPr>
                    </a:p>
                  </a:txBody>
                  <a:tcPr anchor="ctr"/>
                </a:tc>
                <a:tc>
                  <a:txBody>
                    <a:bodyPr/>
                    <a:lstStyle/>
                    <a:p>
                      <a:r>
                        <a:rPr lang="en-US" sz="1800" dirty="0">
                          <a:latin typeface="Arial" panose="020B0604020202020204" pitchFamily="34" charset="0"/>
                          <a:cs typeface="Arial" panose="020B0604020202020204" pitchFamily="34" charset="0"/>
                        </a:rPr>
                        <a:t>ZZ GL Journal Entry</a:t>
                      </a:r>
                    </a:p>
                  </a:txBody>
                  <a:tcPr/>
                </a:tc>
                <a:extLst>
                  <a:ext uri="{0D108BD9-81ED-4DB2-BD59-A6C34878D82A}">
                    <a16:rowId xmlns:a16="http://schemas.microsoft.com/office/drawing/2014/main" val="904868119"/>
                  </a:ext>
                </a:extLst>
              </a:tr>
              <a:tr h="370840">
                <a:tc>
                  <a:txBody>
                    <a:bodyPr/>
                    <a:lstStyle/>
                    <a:p>
                      <a:pPr algn="ctr"/>
                      <a:r>
                        <a:rPr lang="en-US" sz="1800" dirty="0">
                          <a:latin typeface="Arial" panose="020B0604020202020204" pitchFamily="34" charset="0"/>
                          <a:cs typeface="Arial" panose="020B0604020202020204" pitchFamily="34" charset="0"/>
                        </a:rPr>
                        <a:t>Approve Journal Entry</a:t>
                      </a:r>
                    </a:p>
                  </a:txBody>
                  <a:tcPr anchor="ctr">
                    <a:solidFill>
                      <a:srgbClr val="FFFF00"/>
                    </a:solidFill>
                  </a:tcPr>
                </a:tc>
                <a:tc>
                  <a:txBody>
                    <a:bodyPr/>
                    <a:lstStyle/>
                    <a:p>
                      <a:r>
                        <a:rPr lang="en-US" sz="1800" dirty="0">
                          <a:latin typeface="Arial" panose="020B0604020202020204" pitchFamily="34" charset="0"/>
                          <a:cs typeface="Arial" panose="020B0604020202020204" pitchFamily="34" charset="0"/>
                        </a:rPr>
                        <a:t>ZZ GL Journal Approval (and AWE roles)</a:t>
                      </a:r>
                    </a:p>
                  </a:txBody>
                  <a:tcPr>
                    <a:solidFill>
                      <a:srgbClr val="FFFF00"/>
                    </a:solidFill>
                  </a:tcPr>
                </a:tc>
                <a:extLst>
                  <a:ext uri="{0D108BD9-81ED-4DB2-BD59-A6C34878D82A}">
                    <a16:rowId xmlns:a16="http://schemas.microsoft.com/office/drawing/2014/main" val="1611931758"/>
                  </a:ext>
                </a:extLst>
              </a:tr>
            </a:tbl>
          </a:graphicData>
        </a:graphic>
      </p:graphicFrame>
    </p:spTree>
    <p:extLst>
      <p:ext uri="{BB962C8B-B14F-4D97-AF65-F5344CB8AC3E}">
        <p14:creationId xmlns:p14="http://schemas.microsoft.com/office/powerpoint/2010/main" val="2800871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5A55-45A9-4CA2-8967-E3DBF4B05F7A}"/>
              </a:ext>
            </a:extLst>
          </p:cNvPr>
          <p:cNvSpPr>
            <a:spLocks noGrp="1"/>
          </p:cNvSpPr>
          <p:nvPr>
            <p:ph type="title"/>
          </p:nvPr>
        </p:nvSpPr>
        <p:spPr/>
        <p:txBody>
          <a:bodyPr/>
          <a:lstStyle/>
          <a:p>
            <a:r>
              <a:rPr lang="en-US" dirty="0"/>
              <a:t>SOD Examples 1 (FS)</a:t>
            </a:r>
          </a:p>
        </p:txBody>
      </p:sp>
      <p:pic>
        <p:nvPicPr>
          <p:cNvPr id="4" name="Content Placeholder 3">
            <a:extLst>
              <a:ext uri="{FF2B5EF4-FFF2-40B4-BE49-F238E27FC236}">
                <a16:creationId xmlns:a16="http://schemas.microsoft.com/office/drawing/2014/main" id="{8FBBDA83-9F58-4354-9FFA-511CBB8A5653}"/>
              </a:ext>
            </a:extLst>
          </p:cNvPr>
          <p:cNvPicPr>
            <a:picLocks noGrp="1" noChangeAspect="1"/>
          </p:cNvPicPr>
          <p:nvPr>
            <p:ph idx="1"/>
          </p:nvPr>
        </p:nvPicPr>
        <p:blipFill>
          <a:blip r:embed="rId2"/>
          <a:stretch>
            <a:fillRect/>
          </a:stretch>
        </p:blipFill>
        <p:spPr>
          <a:xfrm>
            <a:off x="5173357" y="1825797"/>
            <a:ext cx="6302829" cy="4901575"/>
          </a:xfrm>
          <a:prstGeom prst="rect">
            <a:avLst/>
          </a:prstGeom>
        </p:spPr>
      </p:pic>
      <p:sp>
        <p:nvSpPr>
          <p:cNvPr id="3" name="Slide Number Placeholder 2">
            <a:extLst>
              <a:ext uri="{FF2B5EF4-FFF2-40B4-BE49-F238E27FC236}">
                <a16:creationId xmlns:a16="http://schemas.microsoft.com/office/drawing/2014/main" id="{CF41B468-7EEC-CA91-6E84-EFA6888F8A95}"/>
              </a:ext>
            </a:extLst>
          </p:cNvPr>
          <p:cNvSpPr>
            <a:spLocks noGrp="1"/>
          </p:cNvSpPr>
          <p:nvPr>
            <p:ph type="sldNum" sz="quarter" idx="12"/>
          </p:nvPr>
        </p:nvSpPr>
        <p:spPr/>
        <p:txBody>
          <a:bodyPr/>
          <a:lstStyle/>
          <a:p>
            <a:fld id="{DEE5BC03-7CE3-4FE3-BC0A-0ACCA8AC1F24}" type="slidenum">
              <a:rPr lang="en-US" smtClean="0"/>
              <a:pPr/>
              <a:t>38</a:t>
            </a:fld>
            <a:endParaRPr lang="en-US" dirty="0"/>
          </a:p>
        </p:txBody>
      </p:sp>
    </p:spTree>
    <p:extLst>
      <p:ext uri="{BB962C8B-B14F-4D97-AF65-F5344CB8AC3E}">
        <p14:creationId xmlns:p14="http://schemas.microsoft.com/office/powerpoint/2010/main" val="1120837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EDC37-3DFC-49FB-ABAB-47E3B20D59A3}"/>
              </a:ext>
            </a:extLst>
          </p:cNvPr>
          <p:cNvSpPr>
            <a:spLocks noGrp="1"/>
          </p:cNvSpPr>
          <p:nvPr>
            <p:ph type="title"/>
          </p:nvPr>
        </p:nvSpPr>
        <p:spPr/>
        <p:txBody>
          <a:bodyPr/>
          <a:lstStyle/>
          <a:p>
            <a:r>
              <a:rPr lang="en-US" dirty="0"/>
              <a:t>SOD Examples 2 (FS)</a:t>
            </a:r>
          </a:p>
        </p:txBody>
      </p:sp>
      <p:pic>
        <p:nvPicPr>
          <p:cNvPr id="4" name="Content Placeholder 3">
            <a:extLst>
              <a:ext uri="{FF2B5EF4-FFF2-40B4-BE49-F238E27FC236}">
                <a16:creationId xmlns:a16="http://schemas.microsoft.com/office/drawing/2014/main" id="{B60AF7FD-A4DC-4EC8-B264-05DEBA5A70BA}"/>
              </a:ext>
            </a:extLst>
          </p:cNvPr>
          <p:cNvPicPr>
            <a:picLocks noGrp="1" noChangeAspect="1"/>
          </p:cNvPicPr>
          <p:nvPr>
            <p:ph idx="1"/>
          </p:nvPr>
        </p:nvPicPr>
        <p:blipFill>
          <a:blip r:embed="rId2"/>
          <a:stretch>
            <a:fillRect/>
          </a:stretch>
        </p:blipFill>
        <p:spPr>
          <a:xfrm>
            <a:off x="5177620" y="1431545"/>
            <a:ext cx="5196466" cy="5426455"/>
          </a:xfrm>
          <a:prstGeom prst="rect">
            <a:avLst/>
          </a:prstGeom>
        </p:spPr>
      </p:pic>
      <p:sp>
        <p:nvSpPr>
          <p:cNvPr id="3" name="Slide Number Placeholder 2">
            <a:extLst>
              <a:ext uri="{FF2B5EF4-FFF2-40B4-BE49-F238E27FC236}">
                <a16:creationId xmlns:a16="http://schemas.microsoft.com/office/drawing/2014/main" id="{EE8053CD-2C69-C00C-1A87-341DEFF0887E}"/>
              </a:ext>
            </a:extLst>
          </p:cNvPr>
          <p:cNvSpPr>
            <a:spLocks noGrp="1"/>
          </p:cNvSpPr>
          <p:nvPr>
            <p:ph type="sldNum" sz="quarter" idx="12"/>
          </p:nvPr>
        </p:nvSpPr>
        <p:spPr/>
        <p:txBody>
          <a:bodyPr/>
          <a:lstStyle/>
          <a:p>
            <a:fld id="{DEE5BC03-7CE3-4FE3-BC0A-0ACCA8AC1F24}" type="slidenum">
              <a:rPr lang="en-US" smtClean="0"/>
              <a:pPr/>
              <a:t>39</a:t>
            </a:fld>
            <a:endParaRPr lang="en-US" dirty="0"/>
          </a:p>
        </p:txBody>
      </p:sp>
    </p:spTree>
    <p:extLst>
      <p:ext uri="{BB962C8B-B14F-4D97-AF65-F5344CB8AC3E}">
        <p14:creationId xmlns:p14="http://schemas.microsoft.com/office/powerpoint/2010/main" val="3987481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752D34-2122-4B5D-B662-67289F376A89}"/>
              </a:ext>
            </a:extLst>
          </p:cNvPr>
          <p:cNvSpPr>
            <a:spLocks noGrp="1"/>
          </p:cNvSpPr>
          <p:nvPr>
            <p:ph type="title"/>
          </p:nvPr>
        </p:nvSpPr>
        <p:spPr>
          <a:xfrm>
            <a:off x="838200" y="1966733"/>
            <a:ext cx="10515600" cy="1107996"/>
          </a:xfrm>
        </p:spPr>
        <p:txBody>
          <a:bodyPr/>
          <a:lstStyle/>
          <a:p>
            <a:pPr algn="ctr"/>
            <a:r>
              <a:rPr lang="en-US" dirty="0"/>
              <a:t>What is an IT Audit?</a:t>
            </a:r>
          </a:p>
        </p:txBody>
      </p:sp>
      <p:sp>
        <p:nvSpPr>
          <p:cNvPr id="11" name="TextBox 10">
            <a:extLst>
              <a:ext uri="{FF2B5EF4-FFF2-40B4-BE49-F238E27FC236}">
                <a16:creationId xmlns:a16="http://schemas.microsoft.com/office/drawing/2014/main" id="{1212947C-B2D8-4A03-8D17-DB3F32BAFE2D}"/>
              </a:ext>
            </a:extLst>
          </p:cNvPr>
          <p:cNvSpPr txBox="1"/>
          <p:nvPr/>
        </p:nvSpPr>
        <p:spPr>
          <a:xfrm>
            <a:off x="1135083" y="3090774"/>
            <a:ext cx="9019880" cy="1384995"/>
          </a:xfrm>
          <a:prstGeom prst="rect">
            <a:avLst/>
          </a:prstGeom>
          <a:noFill/>
        </p:spPr>
        <p:txBody>
          <a:bodyPr wrap="square">
            <a:sp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a:t>The evaluation of an organization’s information technology internal controls with respect to confidentiality, integrity, and availability.  </a:t>
            </a:r>
          </a:p>
        </p:txBody>
      </p:sp>
      <p:sp>
        <p:nvSpPr>
          <p:cNvPr id="2" name="Slide Number Placeholder 1">
            <a:extLst>
              <a:ext uri="{FF2B5EF4-FFF2-40B4-BE49-F238E27FC236}">
                <a16:creationId xmlns:a16="http://schemas.microsoft.com/office/drawing/2014/main" id="{5D305967-2F5F-7362-C04B-2504F1B91625}"/>
              </a:ext>
            </a:extLst>
          </p:cNvPr>
          <p:cNvSpPr>
            <a:spLocks noGrp="1"/>
          </p:cNvSpPr>
          <p:nvPr>
            <p:ph type="sldNum" sz="quarter" idx="12"/>
          </p:nvPr>
        </p:nvSpPr>
        <p:spPr/>
        <p:txBody>
          <a:bodyPr/>
          <a:lstStyle/>
          <a:p>
            <a:fld id="{DEE5BC03-7CE3-4FE3-BC0A-0ACCA8AC1F24}" type="slidenum">
              <a:rPr lang="en-US" smtClean="0"/>
              <a:pPr/>
              <a:t>4</a:t>
            </a:fld>
            <a:endParaRPr lang="en-US" dirty="0"/>
          </a:p>
        </p:txBody>
      </p:sp>
    </p:spTree>
    <p:extLst>
      <p:ext uri="{BB962C8B-B14F-4D97-AF65-F5344CB8AC3E}">
        <p14:creationId xmlns:p14="http://schemas.microsoft.com/office/powerpoint/2010/main" val="16936548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F211DB-D7A6-43AD-BB45-2119376334B9}"/>
              </a:ext>
            </a:extLst>
          </p:cNvPr>
          <p:cNvPicPr>
            <a:picLocks noChangeAspect="1"/>
          </p:cNvPicPr>
          <p:nvPr/>
        </p:nvPicPr>
        <p:blipFill>
          <a:blip r:embed="rId2"/>
          <a:stretch>
            <a:fillRect/>
          </a:stretch>
        </p:blipFill>
        <p:spPr>
          <a:xfrm>
            <a:off x="5191471" y="1252316"/>
            <a:ext cx="5128187" cy="5605684"/>
          </a:xfrm>
          <a:prstGeom prst="rect">
            <a:avLst/>
          </a:prstGeom>
        </p:spPr>
      </p:pic>
      <p:sp>
        <p:nvSpPr>
          <p:cNvPr id="3" name="Title 1">
            <a:extLst>
              <a:ext uri="{FF2B5EF4-FFF2-40B4-BE49-F238E27FC236}">
                <a16:creationId xmlns:a16="http://schemas.microsoft.com/office/drawing/2014/main" id="{6C342350-3E10-4904-A6E4-6A48A6BAC915}"/>
              </a:ext>
            </a:extLst>
          </p:cNvPr>
          <p:cNvSpPr txBox="1">
            <a:spLocks/>
          </p:cNvSpPr>
          <p:nvPr/>
        </p:nvSpPr>
        <p:spPr>
          <a:xfrm>
            <a:off x="715814" y="1549936"/>
            <a:ext cx="11115967" cy="7970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SOD Examples (FS)</a:t>
            </a:r>
            <a:endParaRPr lang="en-US" dirty="0"/>
          </a:p>
        </p:txBody>
      </p:sp>
      <p:sp>
        <p:nvSpPr>
          <p:cNvPr id="4" name="Slide Number Placeholder 3">
            <a:extLst>
              <a:ext uri="{FF2B5EF4-FFF2-40B4-BE49-F238E27FC236}">
                <a16:creationId xmlns:a16="http://schemas.microsoft.com/office/drawing/2014/main" id="{4932E0FE-0F7B-5259-F31E-CA869C4DFB84}"/>
              </a:ext>
            </a:extLst>
          </p:cNvPr>
          <p:cNvSpPr>
            <a:spLocks noGrp="1"/>
          </p:cNvSpPr>
          <p:nvPr>
            <p:ph type="sldNum" sz="quarter" idx="12"/>
          </p:nvPr>
        </p:nvSpPr>
        <p:spPr/>
        <p:txBody>
          <a:bodyPr/>
          <a:lstStyle/>
          <a:p>
            <a:fld id="{DEE5BC03-7CE3-4FE3-BC0A-0ACCA8AC1F24}" type="slidenum">
              <a:rPr lang="en-US" smtClean="0"/>
              <a:pPr/>
              <a:t>40</a:t>
            </a:fld>
            <a:endParaRPr lang="en-US" dirty="0"/>
          </a:p>
        </p:txBody>
      </p:sp>
    </p:spTree>
    <p:extLst>
      <p:ext uri="{BB962C8B-B14F-4D97-AF65-F5344CB8AC3E}">
        <p14:creationId xmlns:p14="http://schemas.microsoft.com/office/powerpoint/2010/main" val="619459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0553E3-E796-44A5-92AD-B1FFBB8FB5E2}"/>
              </a:ext>
            </a:extLst>
          </p:cNvPr>
          <p:cNvPicPr>
            <a:picLocks noChangeAspect="1"/>
          </p:cNvPicPr>
          <p:nvPr/>
        </p:nvPicPr>
        <p:blipFill>
          <a:blip r:embed="rId2"/>
          <a:stretch>
            <a:fillRect/>
          </a:stretch>
        </p:blipFill>
        <p:spPr>
          <a:xfrm>
            <a:off x="5744835" y="1549936"/>
            <a:ext cx="4584498" cy="5203703"/>
          </a:xfrm>
          <a:prstGeom prst="rect">
            <a:avLst/>
          </a:prstGeom>
        </p:spPr>
      </p:pic>
      <p:sp>
        <p:nvSpPr>
          <p:cNvPr id="3" name="Title 1">
            <a:extLst>
              <a:ext uri="{FF2B5EF4-FFF2-40B4-BE49-F238E27FC236}">
                <a16:creationId xmlns:a16="http://schemas.microsoft.com/office/drawing/2014/main" id="{FB054150-F1D0-4801-96DF-32F973307904}"/>
              </a:ext>
            </a:extLst>
          </p:cNvPr>
          <p:cNvSpPr txBox="1">
            <a:spLocks/>
          </p:cNvSpPr>
          <p:nvPr/>
        </p:nvSpPr>
        <p:spPr>
          <a:xfrm>
            <a:off x="715814" y="1549936"/>
            <a:ext cx="11115967" cy="7970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SOD Examples (FS)</a:t>
            </a:r>
            <a:endParaRPr lang="en-US" dirty="0"/>
          </a:p>
        </p:txBody>
      </p:sp>
      <p:sp>
        <p:nvSpPr>
          <p:cNvPr id="4" name="Slide Number Placeholder 3">
            <a:extLst>
              <a:ext uri="{FF2B5EF4-FFF2-40B4-BE49-F238E27FC236}">
                <a16:creationId xmlns:a16="http://schemas.microsoft.com/office/drawing/2014/main" id="{7E7830FF-C31B-496E-C033-9F641A284C40}"/>
              </a:ext>
            </a:extLst>
          </p:cNvPr>
          <p:cNvSpPr>
            <a:spLocks noGrp="1"/>
          </p:cNvSpPr>
          <p:nvPr>
            <p:ph type="sldNum" sz="quarter" idx="12"/>
          </p:nvPr>
        </p:nvSpPr>
        <p:spPr/>
        <p:txBody>
          <a:bodyPr/>
          <a:lstStyle/>
          <a:p>
            <a:fld id="{DEE5BC03-7CE3-4FE3-BC0A-0ACCA8AC1F24}" type="slidenum">
              <a:rPr lang="en-US" smtClean="0"/>
              <a:pPr/>
              <a:t>41</a:t>
            </a:fld>
            <a:endParaRPr lang="en-US" dirty="0"/>
          </a:p>
        </p:txBody>
      </p:sp>
    </p:spTree>
    <p:extLst>
      <p:ext uri="{BB962C8B-B14F-4D97-AF65-F5344CB8AC3E}">
        <p14:creationId xmlns:p14="http://schemas.microsoft.com/office/powerpoint/2010/main" val="3006088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23C708-1FEA-490F-8EF7-E45C09823B74}"/>
              </a:ext>
            </a:extLst>
          </p:cNvPr>
          <p:cNvPicPr>
            <a:picLocks noChangeAspect="1"/>
          </p:cNvPicPr>
          <p:nvPr/>
        </p:nvPicPr>
        <p:blipFill>
          <a:blip r:embed="rId2"/>
          <a:stretch>
            <a:fillRect/>
          </a:stretch>
        </p:blipFill>
        <p:spPr>
          <a:xfrm>
            <a:off x="5937956" y="1336862"/>
            <a:ext cx="4736815" cy="5521138"/>
          </a:xfrm>
          <a:prstGeom prst="rect">
            <a:avLst/>
          </a:prstGeom>
        </p:spPr>
      </p:pic>
      <p:sp>
        <p:nvSpPr>
          <p:cNvPr id="3" name="Title 1">
            <a:extLst>
              <a:ext uri="{FF2B5EF4-FFF2-40B4-BE49-F238E27FC236}">
                <a16:creationId xmlns:a16="http://schemas.microsoft.com/office/drawing/2014/main" id="{875CA4A1-AEB0-4539-856C-35D79A423FA9}"/>
              </a:ext>
            </a:extLst>
          </p:cNvPr>
          <p:cNvSpPr txBox="1">
            <a:spLocks/>
          </p:cNvSpPr>
          <p:nvPr/>
        </p:nvSpPr>
        <p:spPr>
          <a:xfrm>
            <a:off x="715814" y="1549936"/>
            <a:ext cx="11115967" cy="7970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SOD Examples (FS)</a:t>
            </a:r>
            <a:endParaRPr lang="en-US" dirty="0"/>
          </a:p>
        </p:txBody>
      </p:sp>
      <p:sp>
        <p:nvSpPr>
          <p:cNvPr id="4" name="Slide Number Placeholder 3">
            <a:extLst>
              <a:ext uri="{FF2B5EF4-FFF2-40B4-BE49-F238E27FC236}">
                <a16:creationId xmlns:a16="http://schemas.microsoft.com/office/drawing/2014/main" id="{E373DAD2-9FCC-8844-2018-7E114CEE96EC}"/>
              </a:ext>
            </a:extLst>
          </p:cNvPr>
          <p:cNvSpPr>
            <a:spLocks noGrp="1"/>
          </p:cNvSpPr>
          <p:nvPr>
            <p:ph type="sldNum" sz="quarter" idx="12"/>
          </p:nvPr>
        </p:nvSpPr>
        <p:spPr/>
        <p:txBody>
          <a:bodyPr/>
          <a:lstStyle/>
          <a:p>
            <a:fld id="{DEE5BC03-7CE3-4FE3-BC0A-0ACCA8AC1F24}" type="slidenum">
              <a:rPr lang="en-US" smtClean="0"/>
              <a:pPr/>
              <a:t>42</a:t>
            </a:fld>
            <a:endParaRPr lang="en-US" dirty="0"/>
          </a:p>
        </p:txBody>
      </p:sp>
    </p:spTree>
    <p:extLst>
      <p:ext uri="{BB962C8B-B14F-4D97-AF65-F5344CB8AC3E}">
        <p14:creationId xmlns:p14="http://schemas.microsoft.com/office/powerpoint/2010/main" val="3495505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86EC47-8CEA-42DC-92EB-37B25D60F4E3}"/>
              </a:ext>
            </a:extLst>
          </p:cNvPr>
          <p:cNvPicPr>
            <a:picLocks noChangeAspect="1"/>
          </p:cNvPicPr>
          <p:nvPr/>
        </p:nvPicPr>
        <p:blipFill>
          <a:blip r:embed="rId2"/>
          <a:stretch>
            <a:fillRect/>
          </a:stretch>
        </p:blipFill>
        <p:spPr>
          <a:xfrm>
            <a:off x="5754476" y="1399821"/>
            <a:ext cx="5421524" cy="5170312"/>
          </a:xfrm>
          <a:prstGeom prst="rect">
            <a:avLst/>
          </a:prstGeom>
        </p:spPr>
      </p:pic>
      <p:sp>
        <p:nvSpPr>
          <p:cNvPr id="3" name="Title 1">
            <a:extLst>
              <a:ext uri="{FF2B5EF4-FFF2-40B4-BE49-F238E27FC236}">
                <a16:creationId xmlns:a16="http://schemas.microsoft.com/office/drawing/2014/main" id="{5A15C76A-D8C0-4701-8F55-F454691E1F83}"/>
              </a:ext>
            </a:extLst>
          </p:cNvPr>
          <p:cNvSpPr txBox="1">
            <a:spLocks/>
          </p:cNvSpPr>
          <p:nvPr/>
        </p:nvSpPr>
        <p:spPr>
          <a:xfrm>
            <a:off x="715814" y="1549936"/>
            <a:ext cx="11115967" cy="7970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SOD Examples (FS)</a:t>
            </a:r>
            <a:endParaRPr lang="en-US" dirty="0"/>
          </a:p>
        </p:txBody>
      </p:sp>
      <p:sp>
        <p:nvSpPr>
          <p:cNvPr id="4" name="Slide Number Placeholder 3">
            <a:extLst>
              <a:ext uri="{FF2B5EF4-FFF2-40B4-BE49-F238E27FC236}">
                <a16:creationId xmlns:a16="http://schemas.microsoft.com/office/drawing/2014/main" id="{CC80D0DF-CF44-1960-B474-E43E393D6AB5}"/>
              </a:ext>
            </a:extLst>
          </p:cNvPr>
          <p:cNvSpPr>
            <a:spLocks noGrp="1"/>
          </p:cNvSpPr>
          <p:nvPr>
            <p:ph type="sldNum" sz="quarter" idx="12"/>
          </p:nvPr>
        </p:nvSpPr>
        <p:spPr/>
        <p:txBody>
          <a:bodyPr/>
          <a:lstStyle/>
          <a:p>
            <a:fld id="{DEE5BC03-7CE3-4FE3-BC0A-0ACCA8AC1F24}" type="slidenum">
              <a:rPr lang="en-US" smtClean="0"/>
              <a:pPr/>
              <a:t>43</a:t>
            </a:fld>
            <a:endParaRPr lang="en-US" dirty="0"/>
          </a:p>
        </p:txBody>
      </p:sp>
    </p:spTree>
    <p:extLst>
      <p:ext uri="{BB962C8B-B14F-4D97-AF65-F5344CB8AC3E}">
        <p14:creationId xmlns:p14="http://schemas.microsoft.com/office/powerpoint/2010/main" val="3298974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E77F3E-B860-4FEC-ABE4-10BDE2A8BE07}"/>
              </a:ext>
            </a:extLst>
          </p:cNvPr>
          <p:cNvPicPr>
            <a:picLocks noChangeAspect="1"/>
          </p:cNvPicPr>
          <p:nvPr/>
        </p:nvPicPr>
        <p:blipFill>
          <a:blip r:embed="rId2"/>
          <a:stretch>
            <a:fillRect/>
          </a:stretch>
        </p:blipFill>
        <p:spPr>
          <a:xfrm>
            <a:off x="5431179" y="1196622"/>
            <a:ext cx="4740839" cy="5537200"/>
          </a:xfrm>
          <a:prstGeom prst="rect">
            <a:avLst/>
          </a:prstGeom>
        </p:spPr>
      </p:pic>
      <p:sp>
        <p:nvSpPr>
          <p:cNvPr id="3" name="Title 1">
            <a:extLst>
              <a:ext uri="{FF2B5EF4-FFF2-40B4-BE49-F238E27FC236}">
                <a16:creationId xmlns:a16="http://schemas.microsoft.com/office/drawing/2014/main" id="{3F4C72DE-1170-4BFA-BCA8-E7521EEBD89F}"/>
              </a:ext>
            </a:extLst>
          </p:cNvPr>
          <p:cNvSpPr txBox="1">
            <a:spLocks/>
          </p:cNvSpPr>
          <p:nvPr/>
        </p:nvSpPr>
        <p:spPr>
          <a:xfrm>
            <a:off x="715814" y="1549936"/>
            <a:ext cx="11115967" cy="7970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SOD Examples (FS)</a:t>
            </a:r>
            <a:endParaRPr lang="en-US" dirty="0"/>
          </a:p>
        </p:txBody>
      </p:sp>
      <p:sp>
        <p:nvSpPr>
          <p:cNvPr id="4" name="Slide Number Placeholder 3">
            <a:extLst>
              <a:ext uri="{FF2B5EF4-FFF2-40B4-BE49-F238E27FC236}">
                <a16:creationId xmlns:a16="http://schemas.microsoft.com/office/drawing/2014/main" id="{10C0E9DF-9AC1-7DC2-2695-CFA2A09270C7}"/>
              </a:ext>
            </a:extLst>
          </p:cNvPr>
          <p:cNvSpPr>
            <a:spLocks noGrp="1"/>
          </p:cNvSpPr>
          <p:nvPr>
            <p:ph type="sldNum" sz="quarter" idx="12"/>
          </p:nvPr>
        </p:nvSpPr>
        <p:spPr/>
        <p:txBody>
          <a:bodyPr/>
          <a:lstStyle/>
          <a:p>
            <a:fld id="{DEE5BC03-7CE3-4FE3-BC0A-0ACCA8AC1F24}" type="slidenum">
              <a:rPr lang="en-US" smtClean="0"/>
              <a:pPr/>
              <a:t>44</a:t>
            </a:fld>
            <a:endParaRPr lang="en-US" dirty="0"/>
          </a:p>
        </p:txBody>
      </p:sp>
    </p:spTree>
    <p:extLst>
      <p:ext uri="{BB962C8B-B14F-4D97-AF65-F5344CB8AC3E}">
        <p14:creationId xmlns:p14="http://schemas.microsoft.com/office/powerpoint/2010/main" val="1525527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076AFE-1CD8-4CC5-A8FD-96E87F4864F2}"/>
              </a:ext>
            </a:extLst>
          </p:cNvPr>
          <p:cNvPicPr>
            <a:picLocks noChangeAspect="1"/>
          </p:cNvPicPr>
          <p:nvPr/>
        </p:nvPicPr>
        <p:blipFill>
          <a:blip r:embed="rId2"/>
          <a:stretch>
            <a:fillRect/>
          </a:stretch>
        </p:blipFill>
        <p:spPr>
          <a:xfrm>
            <a:off x="5266896" y="1364268"/>
            <a:ext cx="5446260" cy="5572754"/>
          </a:xfrm>
          <a:prstGeom prst="rect">
            <a:avLst/>
          </a:prstGeom>
        </p:spPr>
      </p:pic>
      <p:sp>
        <p:nvSpPr>
          <p:cNvPr id="3" name="Title 1">
            <a:extLst>
              <a:ext uri="{FF2B5EF4-FFF2-40B4-BE49-F238E27FC236}">
                <a16:creationId xmlns:a16="http://schemas.microsoft.com/office/drawing/2014/main" id="{C24380AF-C63F-423F-A2FC-F946B3280005}"/>
              </a:ext>
            </a:extLst>
          </p:cNvPr>
          <p:cNvSpPr txBox="1">
            <a:spLocks/>
          </p:cNvSpPr>
          <p:nvPr/>
        </p:nvSpPr>
        <p:spPr>
          <a:xfrm>
            <a:off x="715814" y="1549936"/>
            <a:ext cx="11115967" cy="7970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SOD Examples (FS)</a:t>
            </a:r>
            <a:endParaRPr lang="en-US" dirty="0"/>
          </a:p>
        </p:txBody>
      </p:sp>
      <p:sp>
        <p:nvSpPr>
          <p:cNvPr id="4" name="Slide Number Placeholder 3">
            <a:extLst>
              <a:ext uri="{FF2B5EF4-FFF2-40B4-BE49-F238E27FC236}">
                <a16:creationId xmlns:a16="http://schemas.microsoft.com/office/drawing/2014/main" id="{3F050E93-151A-3F27-963E-B548B6CF454D}"/>
              </a:ext>
            </a:extLst>
          </p:cNvPr>
          <p:cNvSpPr>
            <a:spLocks noGrp="1"/>
          </p:cNvSpPr>
          <p:nvPr>
            <p:ph type="sldNum" sz="quarter" idx="12"/>
          </p:nvPr>
        </p:nvSpPr>
        <p:spPr/>
        <p:txBody>
          <a:bodyPr/>
          <a:lstStyle/>
          <a:p>
            <a:fld id="{DEE5BC03-7CE3-4FE3-BC0A-0ACCA8AC1F24}" type="slidenum">
              <a:rPr lang="en-US" smtClean="0"/>
              <a:pPr/>
              <a:t>45</a:t>
            </a:fld>
            <a:endParaRPr lang="en-US" dirty="0"/>
          </a:p>
        </p:txBody>
      </p:sp>
    </p:spTree>
    <p:extLst>
      <p:ext uri="{BB962C8B-B14F-4D97-AF65-F5344CB8AC3E}">
        <p14:creationId xmlns:p14="http://schemas.microsoft.com/office/powerpoint/2010/main" val="22457425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B0C350-246D-422B-AF4D-B0E5E7F95602}"/>
              </a:ext>
            </a:extLst>
          </p:cNvPr>
          <p:cNvPicPr>
            <a:picLocks noChangeAspect="1"/>
          </p:cNvPicPr>
          <p:nvPr/>
        </p:nvPicPr>
        <p:blipFill>
          <a:blip r:embed="rId2"/>
          <a:stretch>
            <a:fillRect/>
          </a:stretch>
        </p:blipFill>
        <p:spPr>
          <a:xfrm>
            <a:off x="5576711" y="1345127"/>
            <a:ext cx="4978400" cy="5506906"/>
          </a:xfrm>
          <a:prstGeom prst="rect">
            <a:avLst/>
          </a:prstGeom>
        </p:spPr>
      </p:pic>
      <p:sp>
        <p:nvSpPr>
          <p:cNvPr id="3" name="Title 1">
            <a:extLst>
              <a:ext uri="{FF2B5EF4-FFF2-40B4-BE49-F238E27FC236}">
                <a16:creationId xmlns:a16="http://schemas.microsoft.com/office/drawing/2014/main" id="{74594CC3-8124-4F49-BBAA-D758D65AC485}"/>
              </a:ext>
            </a:extLst>
          </p:cNvPr>
          <p:cNvSpPr txBox="1">
            <a:spLocks/>
          </p:cNvSpPr>
          <p:nvPr/>
        </p:nvSpPr>
        <p:spPr>
          <a:xfrm>
            <a:off x="715814" y="1549936"/>
            <a:ext cx="11115967" cy="7970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SOD Examples (FS)</a:t>
            </a:r>
            <a:endParaRPr lang="en-US" dirty="0"/>
          </a:p>
        </p:txBody>
      </p:sp>
      <p:sp>
        <p:nvSpPr>
          <p:cNvPr id="4" name="Slide Number Placeholder 3">
            <a:extLst>
              <a:ext uri="{FF2B5EF4-FFF2-40B4-BE49-F238E27FC236}">
                <a16:creationId xmlns:a16="http://schemas.microsoft.com/office/drawing/2014/main" id="{207BCA61-77AD-954A-F1D9-7D95F23DD0FD}"/>
              </a:ext>
            </a:extLst>
          </p:cNvPr>
          <p:cNvSpPr>
            <a:spLocks noGrp="1"/>
          </p:cNvSpPr>
          <p:nvPr>
            <p:ph type="sldNum" sz="quarter" idx="12"/>
          </p:nvPr>
        </p:nvSpPr>
        <p:spPr/>
        <p:txBody>
          <a:bodyPr/>
          <a:lstStyle/>
          <a:p>
            <a:fld id="{DEE5BC03-7CE3-4FE3-BC0A-0ACCA8AC1F24}" type="slidenum">
              <a:rPr lang="en-US" smtClean="0"/>
              <a:pPr/>
              <a:t>46</a:t>
            </a:fld>
            <a:endParaRPr lang="en-US" dirty="0"/>
          </a:p>
        </p:txBody>
      </p:sp>
    </p:spTree>
    <p:extLst>
      <p:ext uri="{BB962C8B-B14F-4D97-AF65-F5344CB8AC3E}">
        <p14:creationId xmlns:p14="http://schemas.microsoft.com/office/powerpoint/2010/main" val="1306649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355E81-D629-4F29-B925-E45B87D98F8C}"/>
              </a:ext>
            </a:extLst>
          </p:cNvPr>
          <p:cNvPicPr>
            <a:picLocks noChangeAspect="1"/>
          </p:cNvPicPr>
          <p:nvPr/>
        </p:nvPicPr>
        <p:blipFill>
          <a:blip r:embed="rId2"/>
          <a:stretch>
            <a:fillRect/>
          </a:stretch>
        </p:blipFill>
        <p:spPr>
          <a:xfrm>
            <a:off x="5847644" y="1228834"/>
            <a:ext cx="4852317" cy="5629166"/>
          </a:xfrm>
          <a:prstGeom prst="rect">
            <a:avLst/>
          </a:prstGeom>
        </p:spPr>
      </p:pic>
      <p:sp>
        <p:nvSpPr>
          <p:cNvPr id="3" name="Title 1">
            <a:extLst>
              <a:ext uri="{FF2B5EF4-FFF2-40B4-BE49-F238E27FC236}">
                <a16:creationId xmlns:a16="http://schemas.microsoft.com/office/drawing/2014/main" id="{3D9093E9-FFBD-4578-88DA-015EC97BC72F}"/>
              </a:ext>
            </a:extLst>
          </p:cNvPr>
          <p:cNvSpPr txBox="1">
            <a:spLocks/>
          </p:cNvSpPr>
          <p:nvPr/>
        </p:nvSpPr>
        <p:spPr>
          <a:xfrm>
            <a:off x="715814" y="1549936"/>
            <a:ext cx="11115967" cy="7970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SOD Examples (FS)</a:t>
            </a:r>
            <a:endParaRPr lang="en-US" dirty="0"/>
          </a:p>
        </p:txBody>
      </p:sp>
      <p:sp>
        <p:nvSpPr>
          <p:cNvPr id="4" name="Slide Number Placeholder 3">
            <a:extLst>
              <a:ext uri="{FF2B5EF4-FFF2-40B4-BE49-F238E27FC236}">
                <a16:creationId xmlns:a16="http://schemas.microsoft.com/office/drawing/2014/main" id="{B80DBC8D-67E3-D681-B092-D36F7A9BFB98}"/>
              </a:ext>
            </a:extLst>
          </p:cNvPr>
          <p:cNvSpPr>
            <a:spLocks noGrp="1"/>
          </p:cNvSpPr>
          <p:nvPr>
            <p:ph type="sldNum" sz="quarter" idx="12"/>
          </p:nvPr>
        </p:nvSpPr>
        <p:spPr/>
        <p:txBody>
          <a:bodyPr/>
          <a:lstStyle/>
          <a:p>
            <a:fld id="{DEE5BC03-7CE3-4FE3-BC0A-0ACCA8AC1F24}" type="slidenum">
              <a:rPr lang="en-US" smtClean="0"/>
              <a:pPr/>
              <a:t>47</a:t>
            </a:fld>
            <a:endParaRPr lang="en-US" dirty="0"/>
          </a:p>
        </p:txBody>
      </p:sp>
    </p:spTree>
    <p:extLst>
      <p:ext uri="{BB962C8B-B14F-4D97-AF65-F5344CB8AC3E}">
        <p14:creationId xmlns:p14="http://schemas.microsoft.com/office/powerpoint/2010/main" val="3832035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F102B0-1F66-49DD-8208-A8FD689E735C}"/>
              </a:ext>
            </a:extLst>
          </p:cNvPr>
          <p:cNvPicPr>
            <a:picLocks noChangeAspect="1"/>
          </p:cNvPicPr>
          <p:nvPr/>
        </p:nvPicPr>
        <p:blipFill>
          <a:blip r:embed="rId2"/>
          <a:stretch>
            <a:fillRect/>
          </a:stretch>
        </p:blipFill>
        <p:spPr>
          <a:xfrm>
            <a:off x="6310489" y="1497868"/>
            <a:ext cx="4888092" cy="5360132"/>
          </a:xfrm>
          <a:prstGeom prst="rect">
            <a:avLst/>
          </a:prstGeom>
        </p:spPr>
      </p:pic>
      <p:sp>
        <p:nvSpPr>
          <p:cNvPr id="3" name="Title 1">
            <a:extLst>
              <a:ext uri="{FF2B5EF4-FFF2-40B4-BE49-F238E27FC236}">
                <a16:creationId xmlns:a16="http://schemas.microsoft.com/office/drawing/2014/main" id="{2D91175F-22BE-41C5-81AB-27CDF07C474F}"/>
              </a:ext>
            </a:extLst>
          </p:cNvPr>
          <p:cNvSpPr txBox="1">
            <a:spLocks/>
          </p:cNvSpPr>
          <p:nvPr/>
        </p:nvSpPr>
        <p:spPr>
          <a:xfrm>
            <a:off x="715814" y="1549936"/>
            <a:ext cx="11115967" cy="7970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SOD Examples (FS)</a:t>
            </a:r>
            <a:endParaRPr lang="en-US" dirty="0"/>
          </a:p>
        </p:txBody>
      </p:sp>
      <p:sp>
        <p:nvSpPr>
          <p:cNvPr id="4" name="Slide Number Placeholder 3">
            <a:extLst>
              <a:ext uri="{FF2B5EF4-FFF2-40B4-BE49-F238E27FC236}">
                <a16:creationId xmlns:a16="http://schemas.microsoft.com/office/drawing/2014/main" id="{D460C769-3DA8-C6F0-7763-3BBBA48DB69D}"/>
              </a:ext>
            </a:extLst>
          </p:cNvPr>
          <p:cNvSpPr>
            <a:spLocks noGrp="1"/>
          </p:cNvSpPr>
          <p:nvPr>
            <p:ph type="sldNum" sz="quarter" idx="12"/>
          </p:nvPr>
        </p:nvSpPr>
        <p:spPr/>
        <p:txBody>
          <a:bodyPr/>
          <a:lstStyle/>
          <a:p>
            <a:fld id="{DEE5BC03-7CE3-4FE3-BC0A-0ACCA8AC1F24}" type="slidenum">
              <a:rPr lang="en-US" smtClean="0"/>
              <a:pPr/>
              <a:t>48</a:t>
            </a:fld>
            <a:endParaRPr lang="en-US" dirty="0"/>
          </a:p>
        </p:txBody>
      </p:sp>
    </p:spTree>
    <p:extLst>
      <p:ext uri="{BB962C8B-B14F-4D97-AF65-F5344CB8AC3E}">
        <p14:creationId xmlns:p14="http://schemas.microsoft.com/office/powerpoint/2010/main" val="2126440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35A90E-3D22-45C5-A850-C8CA27AC1102}"/>
              </a:ext>
            </a:extLst>
          </p:cNvPr>
          <p:cNvPicPr>
            <a:picLocks noChangeAspect="1"/>
          </p:cNvPicPr>
          <p:nvPr/>
        </p:nvPicPr>
        <p:blipFill>
          <a:blip r:embed="rId2"/>
          <a:stretch>
            <a:fillRect/>
          </a:stretch>
        </p:blipFill>
        <p:spPr>
          <a:xfrm>
            <a:off x="5890966" y="1425759"/>
            <a:ext cx="4889923" cy="5308064"/>
          </a:xfrm>
          <a:prstGeom prst="rect">
            <a:avLst/>
          </a:prstGeom>
        </p:spPr>
      </p:pic>
      <p:sp>
        <p:nvSpPr>
          <p:cNvPr id="3" name="Title 1">
            <a:extLst>
              <a:ext uri="{FF2B5EF4-FFF2-40B4-BE49-F238E27FC236}">
                <a16:creationId xmlns:a16="http://schemas.microsoft.com/office/drawing/2014/main" id="{224D6752-44F1-40E0-877B-7BC177782D4E}"/>
              </a:ext>
            </a:extLst>
          </p:cNvPr>
          <p:cNvSpPr txBox="1">
            <a:spLocks/>
          </p:cNvSpPr>
          <p:nvPr/>
        </p:nvSpPr>
        <p:spPr>
          <a:xfrm>
            <a:off x="715814" y="1549936"/>
            <a:ext cx="11115967" cy="7970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SOD Examples (FS)</a:t>
            </a:r>
            <a:endParaRPr lang="en-US" dirty="0"/>
          </a:p>
        </p:txBody>
      </p:sp>
      <p:sp>
        <p:nvSpPr>
          <p:cNvPr id="4" name="Slide Number Placeholder 3">
            <a:extLst>
              <a:ext uri="{FF2B5EF4-FFF2-40B4-BE49-F238E27FC236}">
                <a16:creationId xmlns:a16="http://schemas.microsoft.com/office/drawing/2014/main" id="{05C48D71-2CCC-90C6-9330-0B0FF2791014}"/>
              </a:ext>
            </a:extLst>
          </p:cNvPr>
          <p:cNvSpPr>
            <a:spLocks noGrp="1"/>
          </p:cNvSpPr>
          <p:nvPr>
            <p:ph type="sldNum" sz="quarter" idx="12"/>
          </p:nvPr>
        </p:nvSpPr>
        <p:spPr/>
        <p:txBody>
          <a:bodyPr/>
          <a:lstStyle/>
          <a:p>
            <a:fld id="{DEE5BC03-7CE3-4FE3-BC0A-0ACCA8AC1F24}" type="slidenum">
              <a:rPr lang="en-US" smtClean="0"/>
              <a:pPr/>
              <a:t>49</a:t>
            </a:fld>
            <a:endParaRPr lang="en-US" dirty="0"/>
          </a:p>
        </p:txBody>
      </p:sp>
    </p:spTree>
    <p:extLst>
      <p:ext uri="{BB962C8B-B14F-4D97-AF65-F5344CB8AC3E}">
        <p14:creationId xmlns:p14="http://schemas.microsoft.com/office/powerpoint/2010/main" val="2913970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752D34-2122-4B5D-B662-67289F376A89}"/>
              </a:ext>
            </a:extLst>
          </p:cNvPr>
          <p:cNvSpPr>
            <a:spLocks noGrp="1"/>
          </p:cNvSpPr>
          <p:nvPr>
            <p:ph type="title"/>
          </p:nvPr>
        </p:nvSpPr>
        <p:spPr>
          <a:xfrm>
            <a:off x="921327" y="1656513"/>
            <a:ext cx="10515600" cy="766053"/>
          </a:xfrm>
        </p:spPr>
        <p:txBody>
          <a:bodyPr/>
          <a:lstStyle/>
          <a:p>
            <a:pPr algn="ctr"/>
            <a:r>
              <a:rPr lang="en-US" dirty="0"/>
              <a:t>Types of IT Audits Performed</a:t>
            </a:r>
          </a:p>
        </p:txBody>
      </p:sp>
      <p:sp>
        <p:nvSpPr>
          <p:cNvPr id="11" name="TextBox 10">
            <a:extLst>
              <a:ext uri="{FF2B5EF4-FFF2-40B4-BE49-F238E27FC236}">
                <a16:creationId xmlns:a16="http://schemas.microsoft.com/office/drawing/2014/main" id="{FF88E48A-311D-4C69-AFA2-136313DEEC6F}"/>
              </a:ext>
            </a:extLst>
          </p:cNvPr>
          <p:cNvSpPr txBox="1"/>
          <p:nvPr/>
        </p:nvSpPr>
        <p:spPr>
          <a:xfrm>
            <a:off x="1035426" y="2637692"/>
            <a:ext cx="10121147" cy="3877985"/>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mj-lt"/>
              </a:rPr>
              <a:t>Financial Statement Audits</a:t>
            </a:r>
          </a:p>
          <a:p>
            <a:pPr marL="742950" lvl="1" indent="-285750">
              <a:buFont typeface="Arial" panose="020B0604020202020204" pitchFamily="34" charset="0"/>
              <a:buChar char="•"/>
            </a:pPr>
            <a:r>
              <a:rPr lang="en-US" sz="2800" dirty="0"/>
              <a:t>Performed by external auditor</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latin typeface="+mj-lt"/>
              </a:rPr>
              <a:t>Internal Audits</a:t>
            </a:r>
          </a:p>
          <a:p>
            <a:pPr marL="742950" lvl="1" indent="-285750">
              <a:buFont typeface="Arial" panose="020B0604020202020204" pitchFamily="34" charset="0"/>
              <a:buChar char="•"/>
            </a:pPr>
            <a:r>
              <a:rPr lang="en-US" sz="2800" dirty="0"/>
              <a:t>Institution's internal audit</a:t>
            </a:r>
          </a:p>
          <a:p>
            <a:pPr marL="742950" lvl="1"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latin typeface="+mj-lt"/>
              </a:rPr>
              <a:t>Compliance Audits</a:t>
            </a:r>
          </a:p>
          <a:p>
            <a:pPr marL="742950" lvl="1" indent="-285750">
              <a:buFont typeface="Arial" panose="020B0604020202020204" pitchFamily="34" charset="0"/>
              <a:buChar char="•"/>
            </a:pPr>
            <a:r>
              <a:rPr lang="en-US" sz="2800" dirty="0"/>
              <a:t>Could be performed by external or internal auditors</a:t>
            </a:r>
          </a:p>
          <a:p>
            <a:pPr marL="285750" indent="-285750">
              <a:buFont typeface="Arial" panose="020B0604020202020204" pitchFamily="34" charset="0"/>
              <a:buChar char="•"/>
            </a:pPr>
            <a:endParaRPr lang="en-US" sz="2200" dirty="0">
              <a:latin typeface="Verdana" panose="020B0604030504040204" pitchFamily="34" charset="0"/>
              <a:ea typeface="Verdana" panose="020B0604030504040204" pitchFamily="34" charset="0"/>
            </a:endParaRPr>
          </a:p>
        </p:txBody>
      </p:sp>
      <p:sp>
        <p:nvSpPr>
          <p:cNvPr id="2" name="Slide Number Placeholder 1">
            <a:extLst>
              <a:ext uri="{FF2B5EF4-FFF2-40B4-BE49-F238E27FC236}">
                <a16:creationId xmlns:a16="http://schemas.microsoft.com/office/drawing/2014/main" id="{2E07B5F7-BDEC-B622-CC7C-9A50F2B0619B}"/>
              </a:ext>
            </a:extLst>
          </p:cNvPr>
          <p:cNvSpPr>
            <a:spLocks noGrp="1"/>
          </p:cNvSpPr>
          <p:nvPr>
            <p:ph type="sldNum" sz="quarter" idx="12"/>
          </p:nvPr>
        </p:nvSpPr>
        <p:spPr/>
        <p:txBody>
          <a:bodyPr/>
          <a:lstStyle/>
          <a:p>
            <a:fld id="{DEE5BC03-7CE3-4FE3-BC0A-0ACCA8AC1F24}" type="slidenum">
              <a:rPr lang="en-US" smtClean="0"/>
              <a:pPr/>
              <a:t>5</a:t>
            </a:fld>
            <a:endParaRPr lang="en-US" dirty="0"/>
          </a:p>
        </p:txBody>
      </p:sp>
    </p:spTree>
    <p:extLst>
      <p:ext uri="{BB962C8B-B14F-4D97-AF65-F5344CB8AC3E}">
        <p14:creationId xmlns:p14="http://schemas.microsoft.com/office/powerpoint/2010/main" val="33414226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AC2885-DDD5-49F8-B7E3-0F29C7663B75}"/>
              </a:ext>
            </a:extLst>
          </p:cNvPr>
          <p:cNvPicPr>
            <a:picLocks noChangeAspect="1"/>
          </p:cNvPicPr>
          <p:nvPr/>
        </p:nvPicPr>
        <p:blipFill>
          <a:blip r:embed="rId2"/>
          <a:stretch>
            <a:fillRect/>
          </a:stretch>
        </p:blipFill>
        <p:spPr>
          <a:xfrm>
            <a:off x="5915378" y="1264356"/>
            <a:ext cx="5007003" cy="5593644"/>
          </a:xfrm>
          <a:prstGeom prst="rect">
            <a:avLst/>
          </a:prstGeom>
        </p:spPr>
      </p:pic>
      <p:sp>
        <p:nvSpPr>
          <p:cNvPr id="3" name="Title 1">
            <a:extLst>
              <a:ext uri="{FF2B5EF4-FFF2-40B4-BE49-F238E27FC236}">
                <a16:creationId xmlns:a16="http://schemas.microsoft.com/office/drawing/2014/main" id="{1E953ECF-3E4A-4038-A971-E88BD964D444}"/>
              </a:ext>
            </a:extLst>
          </p:cNvPr>
          <p:cNvSpPr txBox="1">
            <a:spLocks/>
          </p:cNvSpPr>
          <p:nvPr/>
        </p:nvSpPr>
        <p:spPr>
          <a:xfrm>
            <a:off x="715814" y="1549936"/>
            <a:ext cx="11115967" cy="7970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SOD Examples (FS)</a:t>
            </a:r>
            <a:endParaRPr lang="en-US" dirty="0"/>
          </a:p>
        </p:txBody>
      </p:sp>
      <p:sp>
        <p:nvSpPr>
          <p:cNvPr id="4" name="Slide Number Placeholder 3">
            <a:extLst>
              <a:ext uri="{FF2B5EF4-FFF2-40B4-BE49-F238E27FC236}">
                <a16:creationId xmlns:a16="http://schemas.microsoft.com/office/drawing/2014/main" id="{457BF438-37BD-436F-1E50-05DC1283E2BE}"/>
              </a:ext>
            </a:extLst>
          </p:cNvPr>
          <p:cNvSpPr>
            <a:spLocks noGrp="1"/>
          </p:cNvSpPr>
          <p:nvPr>
            <p:ph type="sldNum" sz="quarter" idx="12"/>
          </p:nvPr>
        </p:nvSpPr>
        <p:spPr/>
        <p:txBody>
          <a:bodyPr/>
          <a:lstStyle/>
          <a:p>
            <a:fld id="{DEE5BC03-7CE3-4FE3-BC0A-0ACCA8AC1F24}" type="slidenum">
              <a:rPr lang="en-US" smtClean="0"/>
              <a:pPr/>
              <a:t>50</a:t>
            </a:fld>
            <a:endParaRPr lang="en-US" dirty="0"/>
          </a:p>
        </p:txBody>
      </p:sp>
    </p:spTree>
    <p:extLst>
      <p:ext uri="{BB962C8B-B14F-4D97-AF65-F5344CB8AC3E}">
        <p14:creationId xmlns:p14="http://schemas.microsoft.com/office/powerpoint/2010/main" val="2295039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E51C64-3980-4B01-B886-C2F4E01A6B47}"/>
              </a:ext>
            </a:extLst>
          </p:cNvPr>
          <p:cNvPicPr>
            <a:picLocks noChangeAspect="1"/>
          </p:cNvPicPr>
          <p:nvPr/>
        </p:nvPicPr>
        <p:blipFill>
          <a:blip r:embed="rId2"/>
          <a:stretch>
            <a:fillRect/>
          </a:stretch>
        </p:blipFill>
        <p:spPr>
          <a:xfrm>
            <a:off x="5846553" y="1549936"/>
            <a:ext cx="5985228" cy="5308064"/>
          </a:xfrm>
          <a:prstGeom prst="rect">
            <a:avLst/>
          </a:prstGeom>
        </p:spPr>
      </p:pic>
      <p:sp>
        <p:nvSpPr>
          <p:cNvPr id="3" name="Title 1">
            <a:extLst>
              <a:ext uri="{FF2B5EF4-FFF2-40B4-BE49-F238E27FC236}">
                <a16:creationId xmlns:a16="http://schemas.microsoft.com/office/drawing/2014/main" id="{6DC58390-97BB-4126-AEC5-EBC4552B2F72}"/>
              </a:ext>
            </a:extLst>
          </p:cNvPr>
          <p:cNvSpPr txBox="1">
            <a:spLocks/>
          </p:cNvSpPr>
          <p:nvPr/>
        </p:nvSpPr>
        <p:spPr>
          <a:xfrm>
            <a:off x="715814" y="1549936"/>
            <a:ext cx="11115967" cy="7970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SOD Examples (FS)</a:t>
            </a:r>
            <a:endParaRPr lang="en-US" dirty="0"/>
          </a:p>
        </p:txBody>
      </p:sp>
      <p:sp>
        <p:nvSpPr>
          <p:cNvPr id="4" name="Slide Number Placeholder 3">
            <a:extLst>
              <a:ext uri="{FF2B5EF4-FFF2-40B4-BE49-F238E27FC236}">
                <a16:creationId xmlns:a16="http://schemas.microsoft.com/office/drawing/2014/main" id="{B6209F1B-8805-9768-C634-FF5737D797DF}"/>
              </a:ext>
            </a:extLst>
          </p:cNvPr>
          <p:cNvSpPr>
            <a:spLocks noGrp="1"/>
          </p:cNvSpPr>
          <p:nvPr>
            <p:ph type="sldNum" sz="quarter" idx="12"/>
          </p:nvPr>
        </p:nvSpPr>
        <p:spPr/>
        <p:txBody>
          <a:bodyPr/>
          <a:lstStyle/>
          <a:p>
            <a:fld id="{DEE5BC03-7CE3-4FE3-BC0A-0ACCA8AC1F24}" type="slidenum">
              <a:rPr lang="en-US" smtClean="0"/>
              <a:pPr/>
              <a:t>51</a:t>
            </a:fld>
            <a:endParaRPr lang="en-US" dirty="0"/>
          </a:p>
        </p:txBody>
      </p:sp>
    </p:spTree>
    <p:extLst>
      <p:ext uri="{BB962C8B-B14F-4D97-AF65-F5344CB8AC3E}">
        <p14:creationId xmlns:p14="http://schemas.microsoft.com/office/powerpoint/2010/main" val="31927331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E4BE7-00F5-49CA-9092-C7AAC3A41B75}"/>
              </a:ext>
            </a:extLst>
          </p:cNvPr>
          <p:cNvSpPr>
            <a:spLocks noGrp="1"/>
          </p:cNvSpPr>
          <p:nvPr>
            <p:ph type="title"/>
          </p:nvPr>
        </p:nvSpPr>
        <p:spPr>
          <a:xfrm>
            <a:off x="878774" y="1315959"/>
            <a:ext cx="10046525" cy="665307"/>
          </a:xfrm>
        </p:spPr>
        <p:txBody>
          <a:bodyPr/>
          <a:lstStyle/>
          <a:p>
            <a:pPr algn="ctr"/>
            <a:r>
              <a:rPr lang="en-US" dirty="0"/>
              <a:t>Segregation of duties Matrix (FS)</a:t>
            </a:r>
          </a:p>
        </p:txBody>
      </p:sp>
      <p:pic>
        <p:nvPicPr>
          <p:cNvPr id="4" name="Content Placeholder 3">
            <a:extLst>
              <a:ext uri="{FF2B5EF4-FFF2-40B4-BE49-F238E27FC236}">
                <a16:creationId xmlns:a16="http://schemas.microsoft.com/office/drawing/2014/main" id="{FCA5721A-DC57-4627-BDCA-6C7B8ADE0E90}"/>
              </a:ext>
            </a:extLst>
          </p:cNvPr>
          <p:cNvPicPr>
            <a:picLocks noGrp="1" noChangeAspect="1"/>
          </p:cNvPicPr>
          <p:nvPr>
            <p:ph idx="1"/>
          </p:nvPr>
        </p:nvPicPr>
        <p:blipFill rotWithShape="1">
          <a:blip r:embed="rId2"/>
          <a:srcRect t="1714"/>
          <a:stretch/>
        </p:blipFill>
        <p:spPr>
          <a:xfrm>
            <a:off x="2676759" y="1981266"/>
            <a:ext cx="8838154" cy="4643817"/>
          </a:xfrm>
          <a:prstGeom prst="rect">
            <a:avLst/>
          </a:prstGeom>
        </p:spPr>
      </p:pic>
      <p:sp>
        <p:nvSpPr>
          <p:cNvPr id="5" name="TextBox 4">
            <a:extLst>
              <a:ext uri="{FF2B5EF4-FFF2-40B4-BE49-F238E27FC236}">
                <a16:creationId xmlns:a16="http://schemas.microsoft.com/office/drawing/2014/main" id="{0B3BA677-D941-BB12-859E-013EBDF9402D}"/>
              </a:ext>
            </a:extLst>
          </p:cNvPr>
          <p:cNvSpPr txBox="1"/>
          <p:nvPr/>
        </p:nvSpPr>
        <p:spPr>
          <a:xfrm>
            <a:off x="878774" y="1981266"/>
            <a:ext cx="5890326" cy="523220"/>
          </a:xfrm>
          <a:prstGeom prst="rect">
            <a:avLst/>
          </a:prstGeom>
          <a:solidFill>
            <a:schemeClr val="bg1"/>
          </a:solidFill>
        </p:spPr>
        <p:txBody>
          <a:bodyPr wrap="square">
            <a:spAutoFit/>
          </a:bodyPr>
          <a:lstStyle/>
          <a:p>
            <a:pPr marL="0" lvl="1"/>
            <a:r>
              <a:rPr lang="en-US" sz="2800" dirty="0">
                <a:ea typeface="Verdana" panose="020B0604030504040204" pitchFamily="34" charset="0"/>
                <a:cs typeface="Verdana" panose="020B0604030504040204" pitchFamily="34" charset="0"/>
                <a:hlinkClick r:id="rId3"/>
              </a:rPr>
              <a:t>Segregation of Duties Matrix for FS</a:t>
            </a:r>
            <a:endParaRPr lang="en-US" sz="2800" dirty="0">
              <a:ea typeface="Verdana" panose="020B0604030504040204" pitchFamily="34" charset="0"/>
              <a:cs typeface="Verdana" panose="020B0604030504040204" pitchFamily="34" charset="0"/>
            </a:endParaRPr>
          </a:p>
        </p:txBody>
      </p:sp>
      <p:sp>
        <p:nvSpPr>
          <p:cNvPr id="3" name="Slide Number Placeholder 2">
            <a:extLst>
              <a:ext uri="{FF2B5EF4-FFF2-40B4-BE49-F238E27FC236}">
                <a16:creationId xmlns:a16="http://schemas.microsoft.com/office/drawing/2014/main" id="{653FA9DA-0936-8D5E-8227-81ACF66DBF2F}"/>
              </a:ext>
            </a:extLst>
          </p:cNvPr>
          <p:cNvSpPr>
            <a:spLocks noGrp="1"/>
          </p:cNvSpPr>
          <p:nvPr>
            <p:ph type="sldNum" sz="quarter" idx="12"/>
          </p:nvPr>
        </p:nvSpPr>
        <p:spPr/>
        <p:txBody>
          <a:bodyPr/>
          <a:lstStyle/>
          <a:p>
            <a:fld id="{DEE5BC03-7CE3-4FE3-BC0A-0ACCA8AC1F24}" type="slidenum">
              <a:rPr lang="en-US" smtClean="0"/>
              <a:pPr/>
              <a:t>52</a:t>
            </a:fld>
            <a:endParaRPr lang="en-US" dirty="0"/>
          </a:p>
        </p:txBody>
      </p:sp>
    </p:spTree>
    <p:extLst>
      <p:ext uri="{BB962C8B-B14F-4D97-AF65-F5344CB8AC3E}">
        <p14:creationId xmlns:p14="http://schemas.microsoft.com/office/powerpoint/2010/main" val="10631300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6851B2-2A4B-432C-B6A1-9C8E6963A740}"/>
              </a:ext>
            </a:extLst>
          </p:cNvPr>
          <p:cNvSpPr>
            <a:spLocks noGrp="1"/>
          </p:cNvSpPr>
          <p:nvPr>
            <p:ph type="title"/>
          </p:nvPr>
        </p:nvSpPr>
        <p:spPr/>
        <p:txBody>
          <a:bodyPr/>
          <a:lstStyle/>
          <a:p>
            <a:pPr algn="ctr"/>
            <a:r>
              <a:rPr lang="en-US" dirty="0"/>
              <a:t>Segregation of Duties (CS)</a:t>
            </a:r>
          </a:p>
        </p:txBody>
      </p:sp>
      <p:sp>
        <p:nvSpPr>
          <p:cNvPr id="5" name="Content Placeholder 4">
            <a:extLst>
              <a:ext uri="{FF2B5EF4-FFF2-40B4-BE49-F238E27FC236}">
                <a16:creationId xmlns:a16="http://schemas.microsoft.com/office/drawing/2014/main" id="{E65BD812-9185-4CE6-8C60-80EF6AEF4396}"/>
              </a:ext>
            </a:extLst>
          </p:cNvPr>
          <p:cNvSpPr>
            <a:spLocks noGrp="1"/>
          </p:cNvSpPr>
          <p:nvPr>
            <p:ph idx="1"/>
          </p:nvPr>
        </p:nvSpPr>
        <p:spPr/>
        <p:txBody>
          <a:bodyPr/>
          <a:lstStyle/>
          <a:p>
            <a:r>
              <a:rPr lang="en-US" dirty="0"/>
              <a:t>A Financial Aid user should only be given ZD roles to Student Financials type pages, with the exception of Higher One Student Data Page. </a:t>
            </a:r>
          </a:p>
          <a:p>
            <a:r>
              <a:rPr lang="en-US" dirty="0"/>
              <a:t>A Student Financials person should only get ZD access to Financial aid pages. </a:t>
            </a:r>
          </a:p>
          <a:p>
            <a:endParaRPr lang="en-US" dirty="0"/>
          </a:p>
          <a:p>
            <a:r>
              <a:rPr lang="en-US" sz="2800" dirty="0">
                <a:ea typeface="Verdana" panose="020B0604030504040204" pitchFamily="34" charset="0"/>
                <a:cs typeface="Verdana" panose="020B0604030504040204" pitchFamily="34" charset="0"/>
                <a:hlinkClick r:id="rId2"/>
              </a:rPr>
              <a:t>Segregation of Duties Matrix for CS</a:t>
            </a:r>
            <a:endParaRPr lang="en-US" sz="2800" dirty="0">
              <a:ea typeface="Verdana" panose="020B0604030504040204" pitchFamily="34" charset="0"/>
              <a:cs typeface="Verdana" panose="020B0604030504040204" pitchFamily="34" charset="0"/>
            </a:endParaRPr>
          </a:p>
          <a:p>
            <a:endParaRPr lang="en-US" dirty="0"/>
          </a:p>
          <a:p>
            <a:endParaRPr lang="en-US" dirty="0"/>
          </a:p>
          <a:p>
            <a:endParaRPr lang="en-US" dirty="0"/>
          </a:p>
        </p:txBody>
      </p:sp>
      <p:sp>
        <p:nvSpPr>
          <p:cNvPr id="2" name="TextBox 1">
            <a:extLst>
              <a:ext uri="{FF2B5EF4-FFF2-40B4-BE49-F238E27FC236}">
                <a16:creationId xmlns:a16="http://schemas.microsoft.com/office/drawing/2014/main" id="{E235E365-E689-FEFC-5CB2-D1DB7CDB639C}"/>
              </a:ext>
            </a:extLst>
          </p:cNvPr>
          <p:cNvSpPr txBox="1"/>
          <p:nvPr/>
        </p:nvSpPr>
        <p:spPr>
          <a:xfrm>
            <a:off x="840674" y="5978740"/>
            <a:ext cx="5890326" cy="523220"/>
          </a:xfrm>
          <a:prstGeom prst="rect">
            <a:avLst/>
          </a:prstGeom>
          <a:solidFill>
            <a:schemeClr val="bg1"/>
          </a:solidFill>
        </p:spPr>
        <p:txBody>
          <a:bodyPr wrap="square">
            <a:spAutoFit/>
          </a:bodyPr>
          <a:lstStyle/>
          <a:p>
            <a:pPr marL="0" lvl="1"/>
            <a:endParaRPr lang="en-US" sz="2800" dirty="0">
              <a:ea typeface="Verdana" panose="020B0604030504040204" pitchFamily="34" charset="0"/>
              <a:cs typeface="Verdana" panose="020B0604030504040204" pitchFamily="34" charset="0"/>
            </a:endParaRPr>
          </a:p>
        </p:txBody>
      </p:sp>
      <p:sp>
        <p:nvSpPr>
          <p:cNvPr id="3" name="Slide Number Placeholder 2">
            <a:extLst>
              <a:ext uri="{FF2B5EF4-FFF2-40B4-BE49-F238E27FC236}">
                <a16:creationId xmlns:a16="http://schemas.microsoft.com/office/drawing/2014/main" id="{424AC2B7-A0C2-1056-D757-11825C218E30}"/>
              </a:ext>
            </a:extLst>
          </p:cNvPr>
          <p:cNvSpPr>
            <a:spLocks noGrp="1"/>
          </p:cNvSpPr>
          <p:nvPr>
            <p:ph type="sldNum" sz="quarter" idx="12"/>
          </p:nvPr>
        </p:nvSpPr>
        <p:spPr/>
        <p:txBody>
          <a:bodyPr/>
          <a:lstStyle/>
          <a:p>
            <a:fld id="{DEE5BC03-7CE3-4FE3-BC0A-0ACCA8AC1F24}" type="slidenum">
              <a:rPr lang="en-US" smtClean="0"/>
              <a:pPr/>
              <a:t>53</a:t>
            </a:fld>
            <a:endParaRPr lang="en-US" dirty="0"/>
          </a:p>
        </p:txBody>
      </p:sp>
    </p:spTree>
    <p:extLst>
      <p:ext uri="{BB962C8B-B14F-4D97-AF65-F5344CB8AC3E}">
        <p14:creationId xmlns:p14="http://schemas.microsoft.com/office/powerpoint/2010/main" val="30265521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21E1-6325-46E2-9F82-242B12666196}"/>
              </a:ext>
            </a:extLst>
          </p:cNvPr>
          <p:cNvSpPr>
            <a:spLocks noGrp="1"/>
          </p:cNvSpPr>
          <p:nvPr>
            <p:ph type="title"/>
          </p:nvPr>
        </p:nvSpPr>
        <p:spPr/>
        <p:txBody>
          <a:bodyPr/>
          <a:lstStyle/>
          <a:p>
            <a:pPr algn="ctr"/>
            <a:r>
              <a:rPr lang="en-US" dirty="0"/>
              <a:t>New Query:  QCS_SEC_SEGREGATION_OF_DUTIES</a:t>
            </a:r>
            <a:br>
              <a:rPr lang="en-US" dirty="0"/>
            </a:br>
            <a:endParaRPr lang="en-US" dirty="0"/>
          </a:p>
        </p:txBody>
      </p:sp>
      <p:sp>
        <p:nvSpPr>
          <p:cNvPr id="3" name="Content Placeholder 2">
            <a:extLst>
              <a:ext uri="{FF2B5EF4-FFF2-40B4-BE49-F238E27FC236}">
                <a16:creationId xmlns:a16="http://schemas.microsoft.com/office/drawing/2014/main" id="{8352F098-3A9E-4C46-AFEB-FB81CA73AD1A}"/>
              </a:ext>
            </a:extLst>
          </p:cNvPr>
          <p:cNvSpPr>
            <a:spLocks noGrp="1"/>
          </p:cNvSpPr>
          <p:nvPr>
            <p:ph idx="1"/>
          </p:nvPr>
        </p:nvSpPr>
        <p:spPr/>
        <p:txBody>
          <a:bodyPr/>
          <a:lstStyle/>
          <a:p>
            <a:r>
              <a:rPr lang="en-US" dirty="0"/>
              <a:t>Run this query to find compromising roles for your users at your institution</a:t>
            </a:r>
          </a:p>
          <a:p>
            <a:r>
              <a:rPr lang="en-US" dirty="0"/>
              <a:t>May need to consider SACR values in conjunction with these roles</a:t>
            </a:r>
          </a:p>
        </p:txBody>
      </p:sp>
      <p:sp>
        <p:nvSpPr>
          <p:cNvPr id="4" name="Slide Number Placeholder 3">
            <a:extLst>
              <a:ext uri="{FF2B5EF4-FFF2-40B4-BE49-F238E27FC236}">
                <a16:creationId xmlns:a16="http://schemas.microsoft.com/office/drawing/2014/main" id="{6658835E-48CC-496F-8E96-3DFE0D7362F3}"/>
              </a:ext>
            </a:extLst>
          </p:cNvPr>
          <p:cNvSpPr>
            <a:spLocks noGrp="1"/>
          </p:cNvSpPr>
          <p:nvPr>
            <p:ph type="sldNum" sz="quarter" idx="12"/>
          </p:nvPr>
        </p:nvSpPr>
        <p:spPr/>
        <p:txBody>
          <a:bodyPr/>
          <a:lstStyle/>
          <a:p>
            <a:fld id="{DEE5BC03-7CE3-4FE3-BC0A-0ACCA8AC1F24}" type="slidenum">
              <a:rPr lang="en-US" smtClean="0"/>
              <a:pPr/>
              <a:t>54</a:t>
            </a:fld>
            <a:endParaRPr lang="en-US" dirty="0"/>
          </a:p>
        </p:txBody>
      </p:sp>
    </p:spTree>
    <p:extLst>
      <p:ext uri="{BB962C8B-B14F-4D97-AF65-F5344CB8AC3E}">
        <p14:creationId xmlns:p14="http://schemas.microsoft.com/office/powerpoint/2010/main" val="9584405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6344-284C-4083-9ED2-CAC13BBC0E8E}"/>
              </a:ext>
            </a:extLst>
          </p:cNvPr>
          <p:cNvSpPr>
            <a:spLocks noGrp="1"/>
          </p:cNvSpPr>
          <p:nvPr>
            <p:ph type="title"/>
          </p:nvPr>
        </p:nvSpPr>
        <p:spPr/>
        <p:txBody>
          <a:bodyPr/>
          <a:lstStyle/>
          <a:p>
            <a:pPr algn="ctr"/>
            <a:r>
              <a:rPr lang="en-US" dirty="0"/>
              <a:t>Segregation of Duties (CS)	</a:t>
            </a:r>
          </a:p>
        </p:txBody>
      </p:sp>
      <p:sp>
        <p:nvSpPr>
          <p:cNvPr id="4" name="Slide Number Placeholder 3">
            <a:extLst>
              <a:ext uri="{FF2B5EF4-FFF2-40B4-BE49-F238E27FC236}">
                <a16:creationId xmlns:a16="http://schemas.microsoft.com/office/drawing/2014/main" id="{891933DF-618A-4C2C-8675-ECC50A7B0E2C}"/>
              </a:ext>
            </a:extLst>
          </p:cNvPr>
          <p:cNvSpPr>
            <a:spLocks noGrp="1"/>
          </p:cNvSpPr>
          <p:nvPr>
            <p:ph type="sldNum" sz="quarter" idx="12"/>
          </p:nvPr>
        </p:nvSpPr>
        <p:spPr/>
        <p:txBody>
          <a:bodyPr/>
          <a:lstStyle/>
          <a:p>
            <a:fld id="{DEE5BC03-7CE3-4FE3-BC0A-0ACCA8AC1F24}" type="slidenum">
              <a:rPr lang="en-US" smtClean="0"/>
              <a:pPr/>
              <a:t>55</a:t>
            </a:fld>
            <a:endParaRPr lang="en-US" dirty="0"/>
          </a:p>
        </p:txBody>
      </p:sp>
      <p:pic>
        <p:nvPicPr>
          <p:cNvPr id="8" name="Picture 7">
            <a:extLst>
              <a:ext uri="{FF2B5EF4-FFF2-40B4-BE49-F238E27FC236}">
                <a16:creationId xmlns:a16="http://schemas.microsoft.com/office/drawing/2014/main" id="{4EA330F7-52D9-47EB-8122-A4D892BC151F}"/>
              </a:ext>
            </a:extLst>
          </p:cNvPr>
          <p:cNvPicPr>
            <a:picLocks noChangeAspect="1"/>
          </p:cNvPicPr>
          <p:nvPr/>
        </p:nvPicPr>
        <p:blipFill>
          <a:blip r:embed="rId2"/>
          <a:stretch>
            <a:fillRect/>
          </a:stretch>
        </p:blipFill>
        <p:spPr>
          <a:xfrm>
            <a:off x="601805" y="2347006"/>
            <a:ext cx="11229975" cy="3952875"/>
          </a:xfrm>
          <a:prstGeom prst="rect">
            <a:avLst/>
          </a:prstGeom>
        </p:spPr>
      </p:pic>
    </p:spTree>
    <p:extLst>
      <p:ext uri="{BB962C8B-B14F-4D97-AF65-F5344CB8AC3E}">
        <p14:creationId xmlns:p14="http://schemas.microsoft.com/office/powerpoint/2010/main" val="41735125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6344-284C-4083-9ED2-CAC13BBC0E8E}"/>
              </a:ext>
            </a:extLst>
          </p:cNvPr>
          <p:cNvSpPr>
            <a:spLocks noGrp="1"/>
          </p:cNvSpPr>
          <p:nvPr>
            <p:ph type="title"/>
          </p:nvPr>
        </p:nvSpPr>
        <p:spPr/>
        <p:txBody>
          <a:bodyPr/>
          <a:lstStyle/>
          <a:p>
            <a:pPr algn="ctr"/>
            <a:r>
              <a:rPr lang="en-US" dirty="0"/>
              <a:t>Segregation of Duties (CS)</a:t>
            </a:r>
          </a:p>
        </p:txBody>
      </p:sp>
      <p:sp>
        <p:nvSpPr>
          <p:cNvPr id="4" name="Slide Number Placeholder 3">
            <a:extLst>
              <a:ext uri="{FF2B5EF4-FFF2-40B4-BE49-F238E27FC236}">
                <a16:creationId xmlns:a16="http://schemas.microsoft.com/office/drawing/2014/main" id="{891933DF-618A-4C2C-8675-ECC50A7B0E2C}"/>
              </a:ext>
            </a:extLst>
          </p:cNvPr>
          <p:cNvSpPr>
            <a:spLocks noGrp="1"/>
          </p:cNvSpPr>
          <p:nvPr>
            <p:ph type="sldNum" sz="quarter" idx="12"/>
          </p:nvPr>
        </p:nvSpPr>
        <p:spPr/>
        <p:txBody>
          <a:bodyPr/>
          <a:lstStyle/>
          <a:p>
            <a:fld id="{DEE5BC03-7CE3-4FE3-BC0A-0ACCA8AC1F24}" type="slidenum">
              <a:rPr lang="en-US" smtClean="0"/>
              <a:pPr/>
              <a:t>56</a:t>
            </a:fld>
            <a:endParaRPr lang="en-US" dirty="0"/>
          </a:p>
        </p:txBody>
      </p:sp>
      <p:sp>
        <p:nvSpPr>
          <p:cNvPr id="5" name="Content Placeholder 4">
            <a:extLst>
              <a:ext uri="{FF2B5EF4-FFF2-40B4-BE49-F238E27FC236}">
                <a16:creationId xmlns:a16="http://schemas.microsoft.com/office/drawing/2014/main" id="{701216EE-B54A-4502-B5E8-27DB928845D4}"/>
              </a:ext>
            </a:extLst>
          </p:cNvPr>
          <p:cNvSpPr>
            <a:spLocks noGrp="1"/>
          </p:cNvSpPr>
          <p:nvPr>
            <p:ph idx="1"/>
          </p:nvPr>
        </p:nvSpPr>
        <p:spPr/>
        <p:txBody>
          <a:bodyPr/>
          <a:lstStyle/>
          <a:p>
            <a:r>
              <a:rPr lang="en-US" dirty="0"/>
              <a:t>Award/Disburse</a:t>
            </a:r>
          </a:p>
          <a:p>
            <a:endParaRPr lang="en-US" dirty="0"/>
          </a:p>
        </p:txBody>
      </p:sp>
      <p:pic>
        <p:nvPicPr>
          <p:cNvPr id="6" name="Picture 5">
            <a:extLst>
              <a:ext uri="{FF2B5EF4-FFF2-40B4-BE49-F238E27FC236}">
                <a16:creationId xmlns:a16="http://schemas.microsoft.com/office/drawing/2014/main" id="{BDCFF139-DD85-438C-8E3C-3D61136ED8C4}"/>
              </a:ext>
            </a:extLst>
          </p:cNvPr>
          <p:cNvPicPr>
            <a:picLocks noChangeAspect="1"/>
          </p:cNvPicPr>
          <p:nvPr/>
        </p:nvPicPr>
        <p:blipFill>
          <a:blip r:embed="rId2"/>
          <a:stretch>
            <a:fillRect/>
          </a:stretch>
        </p:blipFill>
        <p:spPr>
          <a:xfrm>
            <a:off x="1491343" y="3049419"/>
            <a:ext cx="8904514" cy="3190931"/>
          </a:xfrm>
          <a:prstGeom prst="rect">
            <a:avLst/>
          </a:prstGeom>
        </p:spPr>
      </p:pic>
    </p:spTree>
    <p:extLst>
      <p:ext uri="{BB962C8B-B14F-4D97-AF65-F5344CB8AC3E}">
        <p14:creationId xmlns:p14="http://schemas.microsoft.com/office/powerpoint/2010/main" val="1850675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6344-284C-4083-9ED2-CAC13BBC0E8E}"/>
              </a:ext>
            </a:extLst>
          </p:cNvPr>
          <p:cNvSpPr>
            <a:spLocks noGrp="1"/>
          </p:cNvSpPr>
          <p:nvPr>
            <p:ph type="title"/>
          </p:nvPr>
        </p:nvSpPr>
        <p:spPr/>
        <p:txBody>
          <a:bodyPr/>
          <a:lstStyle/>
          <a:p>
            <a:pPr algn="ctr"/>
            <a:r>
              <a:rPr lang="en-US" dirty="0"/>
              <a:t>Segregation of Duties (CS)</a:t>
            </a:r>
          </a:p>
        </p:txBody>
      </p:sp>
      <p:sp>
        <p:nvSpPr>
          <p:cNvPr id="4" name="Slide Number Placeholder 3">
            <a:extLst>
              <a:ext uri="{FF2B5EF4-FFF2-40B4-BE49-F238E27FC236}">
                <a16:creationId xmlns:a16="http://schemas.microsoft.com/office/drawing/2014/main" id="{891933DF-618A-4C2C-8675-ECC50A7B0E2C}"/>
              </a:ext>
            </a:extLst>
          </p:cNvPr>
          <p:cNvSpPr>
            <a:spLocks noGrp="1"/>
          </p:cNvSpPr>
          <p:nvPr>
            <p:ph type="sldNum" sz="quarter" idx="12"/>
          </p:nvPr>
        </p:nvSpPr>
        <p:spPr/>
        <p:txBody>
          <a:bodyPr/>
          <a:lstStyle/>
          <a:p>
            <a:fld id="{DEE5BC03-7CE3-4FE3-BC0A-0ACCA8AC1F24}" type="slidenum">
              <a:rPr lang="en-US" smtClean="0"/>
              <a:pPr/>
              <a:t>57</a:t>
            </a:fld>
            <a:endParaRPr lang="en-US" dirty="0"/>
          </a:p>
        </p:txBody>
      </p:sp>
      <p:sp>
        <p:nvSpPr>
          <p:cNvPr id="5" name="Content Placeholder 4">
            <a:extLst>
              <a:ext uri="{FF2B5EF4-FFF2-40B4-BE49-F238E27FC236}">
                <a16:creationId xmlns:a16="http://schemas.microsoft.com/office/drawing/2014/main" id="{68875296-F4E6-40DC-B541-679F9F98CDA0}"/>
              </a:ext>
            </a:extLst>
          </p:cNvPr>
          <p:cNvSpPr>
            <a:spLocks noGrp="1"/>
          </p:cNvSpPr>
          <p:nvPr>
            <p:ph idx="1"/>
          </p:nvPr>
        </p:nvSpPr>
        <p:spPr/>
        <p:txBody>
          <a:bodyPr/>
          <a:lstStyle/>
          <a:p>
            <a:r>
              <a:rPr lang="en-US" dirty="0"/>
              <a:t>Cashier/Refund</a:t>
            </a:r>
          </a:p>
          <a:p>
            <a:endParaRPr lang="en-US" dirty="0"/>
          </a:p>
        </p:txBody>
      </p:sp>
      <p:pic>
        <p:nvPicPr>
          <p:cNvPr id="7" name="Picture 6">
            <a:extLst>
              <a:ext uri="{FF2B5EF4-FFF2-40B4-BE49-F238E27FC236}">
                <a16:creationId xmlns:a16="http://schemas.microsoft.com/office/drawing/2014/main" id="{0CA7EAAC-0A3B-41A4-98FC-A74FDD0CB8F2}"/>
              </a:ext>
            </a:extLst>
          </p:cNvPr>
          <p:cNvPicPr>
            <a:picLocks noChangeAspect="1"/>
          </p:cNvPicPr>
          <p:nvPr/>
        </p:nvPicPr>
        <p:blipFill>
          <a:blip r:embed="rId2"/>
          <a:stretch>
            <a:fillRect/>
          </a:stretch>
        </p:blipFill>
        <p:spPr>
          <a:xfrm>
            <a:off x="715814" y="3429000"/>
            <a:ext cx="10625451" cy="3054927"/>
          </a:xfrm>
          <a:prstGeom prst="rect">
            <a:avLst/>
          </a:prstGeom>
        </p:spPr>
      </p:pic>
    </p:spTree>
    <p:extLst>
      <p:ext uri="{BB962C8B-B14F-4D97-AF65-F5344CB8AC3E}">
        <p14:creationId xmlns:p14="http://schemas.microsoft.com/office/powerpoint/2010/main" val="23337403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6344-284C-4083-9ED2-CAC13BBC0E8E}"/>
              </a:ext>
            </a:extLst>
          </p:cNvPr>
          <p:cNvSpPr>
            <a:spLocks noGrp="1"/>
          </p:cNvSpPr>
          <p:nvPr>
            <p:ph type="title"/>
          </p:nvPr>
        </p:nvSpPr>
        <p:spPr/>
        <p:txBody>
          <a:bodyPr/>
          <a:lstStyle/>
          <a:p>
            <a:pPr algn="ctr"/>
            <a:r>
              <a:rPr lang="en-US" dirty="0"/>
              <a:t>Segregation of Duties (CS)</a:t>
            </a:r>
          </a:p>
        </p:txBody>
      </p:sp>
      <p:sp>
        <p:nvSpPr>
          <p:cNvPr id="4" name="Slide Number Placeholder 3">
            <a:extLst>
              <a:ext uri="{FF2B5EF4-FFF2-40B4-BE49-F238E27FC236}">
                <a16:creationId xmlns:a16="http://schemas.microsoft.com/office/drawing/2014/main" id="{891933DF-618A-4C2C-8675-ECC50A7B0E2C}"/>
              </a:ext>
            </a:extLst>
          </p:cNvPr>
          <p:cNvSpPr>
            <a:spLocks noGrp="1"/>
          </p:cNvSpPr>
          <p:nvPr>
            <p:ph type="sldNum" sz="quarter" idx="12"/>
          </p:nvPr>
        </p:nvSpPr>
        <p:spPr/>
        <p:txBody>
          <a:bodyPr/>
          <a:lstStyle/>
          <a:p>
            <a:fld id="{DEE5BC03-7CE3-4FE3-BC0A-0ACCA8AC1F24}" type="slidenum">
              <a:rPr lang="en-US" smtClean="0"/>
              <a:pPr/>
              <a:t>58</a:t>
            </a:fld>
            <a:endParaRPr lang="en-US" dirty="0"/>
          </a:p>
        </p:txBody>
      </p:sp>
      <p:sp>
        <p:nvSpPr>
          <p:cNvPr id="5" name="Content Placeholder 4">
            <a:extLst>
              <a:ext uri="{FF2B5EF4-FFF2-40B4-BE49-F238E27FC236}">
                <a16:creationId xmlns:a16="http://schemas.microsoft.com/office/drawing/2014/main" id="{DABA0B62-E98D-4DDE-8BE6-42FBBF9B99EA}"/>
              </a:ext>
            </a:extLst>
          </p:cNvPr>
          <p:cNvSpPr>
            <a:spLocks noGrp="1"/>
          </p:cNvSpPr>
          <p:nvPr>
            <p:ph idx="1"/>
          </p:nvPr>
        </p:nvSpPr>
        <p:spPr/>
        <p:txBody>
          <a:bodyPr/>
          <a:lstStyle/>
          <a:p>
            <a:r>
              <a:rPr lang="en-US" dirty="0"/>
              <a:t>Collect/Cashier</a:t>
            </a:r>
          </a:p>
          <a:p>
            <a:endParaRPr lang="en-US" dirty="0"/>
          </a:p>
        </p:txBody>
      </p:sp>
      <p:pic>
        <p:nvPicPr>
          <p:cNvPr id="6" name="Picture 5">
            <a:extLst>
              <a:ext uri="{FF2B5EF4-FFF2-40B4-BE49-F238E27FC236}">
                <a16:creationId xmlns:a16="http://schemas.microsoft.com/office/drawing/2014/main" id="{53B4C17F-4801-43E7-A5DD-DAF447F3C658}"/>
              </a:ext>
            </a:extLst>
          </p:cNvPr>
          <p:cNvPicPr>
            <a:picLocks noChangeAspect="1"/>
          </p:cNvPicPr>
          <p:nvPr/>
        </p:nvPicPr>
        <p:blipFill>
          <a:blip r:embed="rId2"/>
          <a:stretch>
            <a:fillRect/>
          </a:stretch>
        </p:blipFill>
        <p:spPr>
          <a:xfrm>
            <a:off x="632052" y="3118139"/>
            <a:ext cx="10448925" cy="3209925"/>
          </a:xfrm>
          <a:prstGeom prst="rect">
            <a:avLst/>
          </a:prstGeom>
        </p:spPr>
      </p:pic>
    </p:spTree>
    <p:extLst>
      <p:ext uri="{BB962C8B-B14F-4D97-AF65-F5344CB8AC3E}">
        <p14:creationId xmlns:p14="http://schemas.microsoft.com/office/powerpoint/2010/main" val="8812242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6344-284C-4083-9ED2-CAC13BBC0E8E}"/>
              </a:ext>
            </a:extLst>
          </p:cNvPr>
          <p:cNvSpPr>
            <a:spLocks noGrp="1"/>
          </p:cNvSpPr>
          <p:nvPr>
            <p:ph type="title"/>
          </p:nvPr>
        </p:nvSpPr>
        <p:spPr/>
        <p:txBody>
          <a:bodyPr/>
          <a:lstStyle/>
          <a:p>
            <a:pPr algn="ctr"/>
            <a:r>
              <a:rPr lang="en-US" dirty="0"/>
              <a:t>Segregation of Duties (CS)</a:t>
            </a:r>
          </a:p>
        </p:txBody>
      </p:sp>
      <p:sp>
        <p:nvSpPr>
          <p:cNvPr id="4" name="Slide Number Placeholder 3">
            <a:extLst>
              <a:ext uri="{FF2B5EF4-FFF2-40B4-BE49-F238E27FC236}">
                <a16:creationId xmlns:a16="http://schemas.microsoft.com/office/drawing/2014/main" id="{891933DF-618A-4C2C-8675-ECC50A7B0E2C}"/>
              </a:ext>
            </a:extLst>
          </p:cNvPr>
          <p:cNvSpPr>
            <a:spLocks noGrp="1"/>
          </p:cNvSpPr>
          <p:nvPr>
            <p:ph type="sldNum" sz="quarter" idx="12"/>
          </p:nvPr>
        </p:nvSpPr>
        <p:spPr/>
        <p:txBody>
          <a:bodyPr/>
          <a:lstStyle/>
          <a:p>
            <a:fld id="{DEE5BC03-7CE3-4FE3-BC0A-0ACCA8AC1F24}" type="slidenum">
              <a:rPr lang="en-US" smtClean="0"/>
              <a:pPr/>
              <a:t>59</a:t>
            </a:fld>
            <a:endParaRPr lang="en-US" dirty="0"/>
          </a:p>
        </p:txBody>
      </p:sp>
      <p:sp>
        <p:nvSpPr>
          <p:cNvPr id="5" name="Content Placeholder 4">
            <a:extLst>
              <a:ext uri="{FF2B5EF4-FFF2-40B4-BE49-F238E27FC236}">
                <a16:creationId xmlns:a16="http://schemas.microsoft.com/office/drawing/2014/main" id="{DD9F6793-AD98-4156-BB9E-118421EAD824}"/>
              </a:ext>
            </a:extLst>
          </p:cNvPr>
          <p:cNvSpPr>
            <a:spLocks noGrp="1"/>
          </p:cNvSpPr>
          <p:nvPr>
            <p:ph idx="1"/>
          </p:nvPr>
        </p:nvSpPr>
        <p:spPr/>
        <p:txBody>
          <a:bodyPr/>
          <a:lstStyle/>
          <a:p>
            <a:r>
              <a:rPr lang="en-US" dirty="0"/>
              <a:t>Refund/Disburse</a:t>
            </a:r>
          </a:p>
          <a:p>
            <a:endParaRPr lang="en-US" dirty="0"/>
          </a:p>
        </p:txBody>
      </p:sp>
      <p:pic>
        <p:nvPicPr>
          <p:cNvPr id="7" name="Picture 6">
            <a:extLst>
              <a:ext uri="{FF2B5EF4-FFF2-40B4-BE49-F238E27FC236}">
                <a16:creationId xmlns:a16="http://schemas.microsoft.com/office/drawing/2014/main" id="{C6C08B13-4B9E-4DB4-8491-913BDAA8C0F7}"/>
              </a:ext>
            </a:extLst>
          </p:cNvPr>
          <p:cNvPicPr>
            <a:picLocks noChangeAspect="1"/>
          </p:cNvPicPr>
          <p:nvPr/>
        </p:nvPicPr>
        <p:blipFill>
          <a:blip r:embed="rId2"/>
          <a:stretch>
            <a:fillRect/>
          </a:stretch>
        </p:blipFill>
        <p:spPr>
          <a:xfrm>
            <a:off x="274777" y="2975155"/>
            <a:ext cx="11557003" cy="2637046"/>
          </a:xfrm>
          <a:prstGeom prst="rect">
            <a:avLst/>
          </a:prstGeom>
        </p:spPr>
      </p:pic>
    </p:spTree>
    <p:extLst>
      <p:ext uri="{BB962C8B-B14F-4D97-AF65-F5344CB8AC3E}">
        <p14:creationId xmlns:p14="http://schemas.microsoft.com/office/powerpoint/2010/main" val="2235603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752D34-2122-4B5D-B662-67289F376A89}"/>
              </a:ext>
            </a:extLst>
          </p:cNvPr>
          <p:cNvSpPr>
            <a:spLocks noGrp="1"/>
          </p:cNvSpPr>
          <p:nvPr>
            <p:ph type="title"/>
          </p:nvPr>
        </p:nvSpPr>
        <p:spPr>
          <a:xfrm>
            <a:off x="838200" y="1532684"/>
            <a:ext cx="10515600" cy="1008635"/>
          </a:xfrm>
        </p:spPr>
        <p:txBody>
          <a:bodyPr/>
          <a:lstStyle/>
          <a:p>
            <a:pPr algn="ctr"/>
            <a:r>
              <a:rPr lang="en-US" dirty="0"/>
              <a:t>Benefits of an IT audit</a:t>
            </a:r>
          </a:p>
        </p:txBody>
      </p:sp>
      <p:sp>
        <p:nvSpPr>
          <p:cNvPr id="11" name="TextBox 10">
            <a:extLst>
              <a:ext uri="{FF2B5EF4-FFF2-40B4-BE49-F238E27FC236}">
                <a16:creationId xmlns:a16="http://schemas.microsoft.com/office/drawing/2014/main" id="{FF88E48A-311D-4C69-AFA2-136313DEEC6F}"/>
              </a:ext>
            </a:extLst>
          </p:cNvPr>
          <p:cNvSpPr txBox="1"/>
          <p:nvPr/>
        </p:nvSpPr>
        <p:spPr>
          <a:xfrm>
            <a:off x="1505702" y="2858247"/>
            <a:ext cx="7037049" cy="3447098"/>
          </a:xfrm>
          <a:prstGeom prst="rect">
            <a:avLst/>
          </a:prstGeom>
          <a:noFill/>
        </p:spPr>
        <p:txBody>
          <a:bodyPr wrap="square">
            <a:spAutoFit/>
          </a:bodyPr>
          <a:lstStyle/>
          <a:p>
            <a:pPr marL="285750" indent="-285750">
              <a:buFont typeface="Arial" panose="020B0604020202020204" pitchFamily="34" charset="0"/>
              <a:buChar char="•"/>
            </a:pPr>
            <a:r>
              <a:rPr lang="en-US" sz="2800" dirty="0"/>
              <a:t>Identify and allow mitigation of IT risks</a:t>
            </a:r>
          </a:p>
          <a:p>
            <a:endParaRPr lang="en-US" sz="2800" dirty="0"/>
          </a:p>
          <a:p>
            <a:pPr marL="285750" indent="-285750">
              <a:buFont typeface="Arial" panose="020B0604020202020204" pitchFamily="34" charset="0"/>
              <a:buChar char="•"/>
            </a:pPr>
            <a:r>
              <a:rPr lang="en-US" sz="2800" dirty="0"/>
              <a:t>Enhances internal control environment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Improves internal operations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Identifies potential vulnerabilities </a:t>
            </a:r>
          </a:p>
          <a:p>
            <a:pPr marL="285750" indent="-285750">
              <a:buFont typeface="Arial" panose="020B0604020202020204" pitchFamily="34" charset="0"/>
              <a:buChar char="•"/>
            </a:pPr>
            <a:endParaRPr lang="en-US" sz="2200" dirty="0">
              <a:latin typeface="Verdana" panose="020B0604030504040204" pitchFamily="34" charset="0"/>
              <a:ea typeface="Verdana" panose="020B0604030504040204" pitchFamily="34" charset="0"/>
            </a:endParaRPr>
          </a:p>
        </p:txBody>
      </p:sp>
      <p:sp>
        <p:nvSpPr>
          <p:cNvPr id="2" name="Slide Number Placeholder 1">
            <a:extLst>
              <a:ext uri="{FF2B5EF4-FFF2-40B4-BE49-F238E27FC236}">
                <a16:creationId xmlns:a16="http://schemas.microsoft.com/office/drawing/2014/main" id="{2642B955-9CA7-5588-A1B0-6E2C8E964D8B}"/>
              </a:ext>
            </a:extLst>
          </p:cNvPr>
          <p:cNvSpPr>
            <a:spLocks noGrp="1"/>
          </p:cNvSpPr>
          <p:nvPr>
            <p:ph type="sldNum" sz="quarter" idx="12"/>
          </p:nvPr>
        </p:nvSpPr>
        <p:spPr/>
        <p:txBody>
          <a:bodyPr/>
          <a:lstStyle/>
          <a:p>
            <a:fld id="{DEE5BC03-7CE3-4FE3-BC0A-0ACCA8AC1F24}" type="slidenum">
              <a:rPr lang="en-US" smtClean="0"/>
              <a:pPr/>
              <a:t>6</a:t>
            </a:fld>
            <a:endParaRPr lang="en-US" dirty="0"/>
          </a:p>
        </p:txBody>
      </p:sp>
    </p:spTree>
    <p:extLst>
      <p:ext uri="{BB962C8B-B14F-4D97-AF65-F5344CB8AC3E}">
        <p14:creationId xmlns:p14="http://schemas.microsoft.com/office/powerpoint/2010/main" val="1897962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6344-284C-4083-9ED2-CAC13BBC0E8E}"/>
              </a:ext>
            </a:extLst>
          </p:cNvPr>
          <p:cNvSpPr>
            <a:spLocks noGrp="1"/>
          </p:cNvSpPr>
          <p:nvPr>
            <p:ph type="title"/>
          </p:nvPr>
        </p:nvSpPr>
        <p:spPr/>
        <p:txBody>
          <a:bodyPr/>
          <a:lstStyle/>
          <a:p>
            <a:pPr algn="ctr"/>
            <a:r>
              <a:rPr lang="en-US" dirty="0"/>
              <a:t>Segregation of Duties (CS)</a:t>
            </a:r>
          </a:p>
        </p:txBody>
      </p:sp>
      <p:sp>
        <p:nvSpPr>
          <p:cNvPr id="4" name="Slide Number Placeholder 3">
            <a:extLst>
              <a:ext uri="{FF2B5EF4-FFF2-40B4-BE49-F238E27FC236}">
                <a16:creationId xmlns:a16="http://schemas.microsoft.com/office/drawing/2014/main" id="{891933DF-618A-4C2C-8675-ECC50A7B0E2C}"/>
              </a:ext>
            </a:extLst>
          </p:cNvPr>
          <p:cNvSpPr>
            <a:spLocks noGrp="1"/>
          </p:cNvSpPr>
          <p:nvPr>
            <p:ph type="sldNum" sz="quarter" idx="12"/>
          </p:nvPr>
        </p:nvSpPr>
        <p:spPr/>
        <p:txBody>
          <a:bodyPr/>
          <a:lstStyle/>
          <a:p>
            <a:fld id="{DEE5BC03-7CE3-4FE3-BC0A-0ACCA8AC1F24}" type="slidenum">
              <a:rPr lang="en-US" smtClean="0"/>
              <a:pPr/>
              <a:t>60</a:t>
            </a:fld>
            <a:endParaRPr lang="en-US" dirty="0"/>
          </a:p>
        </p:txBody>
      </p:sp>
      <p:sp>
        <p:nvSpPr>
          <p:cNvPr id="5" name="Content Placeholder 4">
            <a:extLst>
              <a:ext uri="{FF2B5EF4-FFF2-40B4-BE49-F238E27FC236}">
                <a16:creationId xmlns:a16="http://schemas.microsoft.com/office/drawing/2014/main" id="{181E007C-6019-4784-931C-D077EF80F357}"/>
              </a:ext>
            </a:extLst>
          </p:cNvPr>
          <p:cNvSpPr>
            <a:spLocks noGrp="1"/>
          </p:cNvSpPr>
          <p:nvPr>
            <p:ph idx="1"/>
          </p:nvPr>
        </p:nvSpPr>
        <p:spPr/>
        <p:txBody>
          <a:bodyPr/>
          <a:lstStyle/>
          <a:p>
            <a:r>
              <a:rPr lang="en-US" dirty="0"/>
              <a:t>Third Party Disburse</a:t>
            </a:r>
          </a:p>
          <a:p>
            <a:endParaRPr lang="en-US" dirty="0"/>
          </a:p>
        </p:txBody>
      </p:sp>
      <p:pic>
        <p:nvPicPr>
          <p:cNvPr id="6" name="Picture 5">
            <a:extLst>
              <a:ext uri="{FF2B5EF4-FFF2-40B4-BE49-F238E27FC236}">
                <a16:creationId xmlns:a16="http://schemas.microsoft.com/office/drawing/2014/main" id="{2685D466-3F7B-4FC6-BC7D-007980C9504E}"/>
              </a:ext>
            </a:extLst>
          </p:cNvPr>
          <p:cNvPicPr>
            <a:picLocks noChangeAspect="1"/>
          </p:cNvPicPr>
          <p:nvPr/>
        </p:nvPicPr>
        <p:blipFill>
          <a:blip r:embed="rId2"/>
          <a:stretch>
            <a:fillRect/>
          </a:stretch>
        </p:blipFill>
        <p:spPr>
          <a:xfrm>
            <a:off x="238125" y="3124200"/>
            <a:ext cx="11953875" cy="2590800"/>
          </a:xfrm>
          <a:prstGeom prst="rect">
            <a:avLst/>
          </a:prstGeom>
        </p:spPr>
      </p:pic>
    </p:spTree>
    <p:extLst>
      <p:ext uri="{BB962C8B-B14F-4D97-AF65-F5344CB8AC3E}">
        <p14:creationId xmlns:p14="http://schemas.microsoft.com/office/powerpoint/2010/main" val="17114015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6344-284C-4083-9ED2-CAC13BBC0E8E}"/>
              </a:ext>
            </a:extLst>
          </p:cNvPr>
          <p:cNvSpPr>
            <a:spLocks noGrp="1"/>
          </p:cNvSpPr>
          <p:nvPr>
            <p:ph type="title"/>
          </p:nvPr>
        </p:nvSpPr>
        <p:spPr>
          <a:xfrm>
            <a:off x="715813" y="1618085"/>
            <a:ext cx="11115967" cy="797070"/>
          </a:xfrm>
        </p:spPr>
        <p:txBody>
          <a:bodyPr/>
          <a:lstStyle/>
          <a:p>
            <a:pPr algn="ctr"/>
            <a:r>
              <a:rPr lang="en-US" dirty="0"/>
              <a:t>Segregation of Duties (CS)</a:t>
            </a:r>
          </a:p>
        </p:txBody>
      </p:sp>
      <p:sp>
        <p:nvSpPr>
          <p:cNvPr id="4" name="Slide Number Placeholder 3">
            <a:extLst>
              <a:ext uri="{FF2B5EF4-FFF2-40B4-BE49-F238E27FC236}">
                <a16:creationId xmlns:a16="http://schemas.microsoft.com/office/drawing/2014/main" id="{891933DF-618A-4C2C-8675-ECC50A7B0E2C}"/>
              </a:ext>
            </a:extLst>
          </p:cNvPr>
          <p:cNvSpPr>
            <a:spLocks noGrp="1"/>
          </p:cNvSpPr>
          <p:nvPr>
            <p:ph type="sldNum" sz="quarter" idx="12"/>
          </p:nvPr>
        </p:nvSpPr>
        <p:spPr/>
        <p:txBody>
          <a:bodyPr/>
          <a:lstStyle/>
          <a:p>
            <a:fld id="{DEE5BC03-7CE3-4FE3-BC0A-0ACCA8AC1F24}" type="slidenum">
              <a:rPr lang="en-US" smtClean="0"/>
              <a:pPr/>
              <a:t>61</a:t>
            </a:fld>
            <a:endParaRPr lang="en-US" dirty="0"/>
          </a:p>
        </p:txBody>
      </p:sp>
      <p:sp>
        <p:nvSpPr>
          <p:cNvPr id="5" name="Content Placeholder 4">
            <a:extLst>
              <a:ext uri="{FF2B5EF4-FFF2-40B4-BE49-F238E27FC236}">
                <a16:creationId xmlns:a16="http://schemas.microsoft.com/office/drawing/2014/main" id="{11C7524B-7A02-4C85-BBA1-8409089B8E71}"/>
              </a:ext>
            </a:extLst>
          </p:cNvPr>
          <p:cNvSpPr>
            <a:spLocks noGrp="1"/>
          </p:cNvSpPr>
          <p:nvPr>
            <p:ph idx="1"/>
          </p:nvPr>
        </p:nvSpPr>
        <p:spPr>
          <a:xfrm>
            <a:off x="715814" y="2415155"/>
            <a:ext cx="11115967" cy="328045"/>
          </a:xfrm>
        </p:spPr>
        <p:txBody>
          <a:bodyPr/>
          <a:lstStyle/>
          <a:p>
            <a:r>
              <a:rPr lang="en-US" dirty="0"/>
              <a:t>Add/Change ID</a:t>
            </a:r>
          </a:p>
          <a:p>
            <a:endParaRPr lang="en-US" dirty="0"/>
          </a:p>
        </p:txBody>
      </p:sp>
      <p:pic>
        <p:nvPicPr>
          <p:cNvPr id="7" name="Picture 6">
            <a:extLst>
              <a:ext uri="{FF2B5EF4-FFF2-40B4-BE49-F238E27FC236}">
                <a16:creationId xmlns:a16="http://schemas.microsoft.com/office/drawing/2014/main" id="{083BFDEC-DCC0-4B47-A0FF-DBBCA9199A1F}"/>
              </a:ext>
            </a:extLst>
          </p:cNvPr>
          <p:cNvPicPr>
            <a:picLocks noChangeAspect="1"/>
          </p:cNvPicPr>
          <p:nvPr/>
        </p:nvPicPr>
        <p:blipFill>
          <a:blip r:embed="rId3"/>
          <a:stretch>
            <a:fillRect/>
          </a:stretch>
        </p:blipFill>
        <p:spPr>
          <a:xfrm>
            <a:off x="450928" y="3004407"/>
            <a:ext cx="11653984" cy="3032722"/>
          </a:xfrm>
          <a:prstGeom prst="rect">
            <a:avLst/>
          </a:prstGeom>
        </p:spPr>
      </p:pic>
    </p:spTree>
    <p:extLst>
      <p:ext uri="{BB962C8B-B14F-4D97-AF65-F5344CB8AC3E}">
        <p14:creationId xmlns:p14="http://schemas.microsoft.com/office/powerpoint/2010/main" val="25608163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6344-284C-4083-9ED2-CAC13BBC0E8E}"/>
              </a:ext>
            </a:extLst>
          </p:cNvPr>
          <p:cNvSpPr>
            <a:spLocks noGrp="1"/>
          </p:cNvSpPr>
          <p:nvPr>
            <p:ph type="title"/>
          </p:nvPr>
        </p:nvSpPr>
        <p:spPr>
          <a:xfrm>
            <a:off x="538016" y="1495306"/>
            <a:ext cx="11115967" cy="797070"/>
          </a:xfrm>
        </p:spPr>
        <p:txBody>
          <a:bodyPr/>
          <a:lstStyle/>
          <a:p>
            <a:pPr algn="ctr"/>
            <a:r>
              <a:rPr lang="en-US" dirty="0"/>
              <a:t>Segregation of Duties (CS)</a:t>
            </a:r>
          </a:p>
        </p:txBody>
      </p:sp>
      <p:sp>
        <p:nvSpPr>
          <p:cNvPr id="4" name="Slide Number Placeholder 3">
            <a:extLst>
              <a:ext uri="{FF2B5EF4-FFF2-40B4-BE49-F238E27FC236}">
                <a16:creationId xmlns:a16="http://schemas.microsoft.com/office/drawing/2014/main" id="{891933DF-618A-4C2C-8675-ECC50A7B0E2C}"/>
              </a:ext>
            </a:extLst>
          </p:cNvPr>
          <p:cNvSpPr>
            <a:spLocks noGrp="1"/>
          </p:cNvSpPr>
          <p:nvPr>
            <p:ph type="sldNum" sz="quarter" idx="12"/>
          </p:nvPr>
        </p:nvSpPr>
        <p:spPr/>
        <p:txBody>
          <a:bodyPr/>
          <a:lstStyle/>
          <a:p>
            <a:fld id="{DEE5BC03-7CE3-4FE3-BC0A-0ACCA8AC1F24}" type="slidenum">
              <a:rPr lang="en-US" smtClean="0"/>
              <a:pPr/>
              <a:t>62</a:t>
            </a:fld>
            <a:endParaRPr lang="en-US" dirty="0"/>
          </a:p>
        </p:txBody>
      </p:sp>
      <p:sp>
        <p:nvSpPr>
          <p:cNvPr id="5" name="Content Placeholder 4">
            <a:extLst>
              <a:ext uri="{FF2B5EF4-FFF2-40B4-BE49-F238E27FC236}">
                <a16:creationId xmlns:a16="http://schemas.microsoft.com/office/drawing/2014/main" id="{D21069AA-B6E9-4D4F-9A96-6C96EDE25031}"/>
              </a:ext>
            </a:extLst>
          </p:cNvPr>
          <p:cNvSpPr>
            <a:spLocks noGrp="1"/>
          </p:cNvSpPr>
          <p:nvPr>
            <p:ph idx="1"/>
          </p:nvPr>
        </p:nvSpPr>
        <p:spPr>
          <a:xfrm>
            <a:off x="715814" y="2415155"/>
            <a:ext cx="11115967" cy="744985"/>
          </a:xfrm>
        </p:spPr>
        <p:txBody>
          <a:bodyPr/>
          <a:lstStyle/>
          <a:p>
            <a:r>
              <a:rPr lang="en-US" dirty="0"/>
              <a:t>Add/Delete ID</a:t>
            </a:r>
          </a:p>
          <a:p>
            <a:endParaRPr lang="en-US" dirty="0"/>
          </a:p>
        </p:txBody>
      </p:sp>
      <p:pic>
        <p:nvPicPr>
          <p:cNvPr id="6" name="Picture 5">
            <a:extLst>
              <a:ext uri="{FF2B5EF4-FFF2-40B4-BE49-F238E27FC236}">
                <a16:creationId xmlns:a16="http://schemas.microsoft.com/office/drawing/2014/main" id="{8BEE0DE7-484C-461A-805B-190FB9AE1114}"/>
              </a:ext>
            </a:extLst>
          </p:cNvPr>
          <p:cNvPicPr>
            <a:picLocks noChangeAspect="1"/>
          </p:cNvPicPr>
          <p:nvPr/>
        </p:nvPicPr>
        <p:blipFill>
          <a:blip r:embed="rId3"/>
          <a:stretch>
            <a:fillRect/>
          </a:stretch>
        </p:blipFill>
        <p:spPr>
          <a:xfrm>
            <a:off x="538016" y="3160140"/>
            <a:ext cx="10938170" cy="2896276"/>
          </a:xfrm>
          <a:prstGeom prst="rect">
            <a:avLst/>
          </a:prstGeom>
        </p:spPr>
      </p:pic>
    </p:spTree>
    <p:extLst>
      <p:ext uri="{BB962C8B-B14F-4D97-AF65-F5344CB8AC3E}">
        <p14:creationId xmlns:p14="http://schemas.microsoft.com/office/powerpoint/2010/main" val="4593062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E361C7-F09C-4E13-8D0E-DF762F68D506}"/>
              </a:ext>
            </a:extLst>
          </p:cNvPr>
          <p:cNvSpPr>
            <a:spLocks noGrp="1"/>
          </p:cNvSpPr>
          <p:nvPr>
            <p:ph type="title"/>
          </p:nvPr>
        </p:nvSpPr>
        <p:spPr/>
        <p:txBody>
          <a:bodyPr/>
          <a:lstStyle/>
          <a:p>
            <a:pPr algn="ctr"/>
            <a:r>
              <a:rPr lang="en-US" dirty="0"/>
              <a:t>Tools for Evaluating SOD</a:t>
            </a:r>
          </a:p>
        </p:txBody>
      </p:sp>
      <p:sp>
        <p:nvSpPr>
          <p:cNvPr id="7" name="Content Placeholder 6">
            <a:extLst>
              <a:ext uri="{FF2B5EF4-FFF2-40B4-BE49-F238E27FC236}">
                <a16:creationId xmlns:a16="http://schemas.microsoft.com/office/drawing/2014/main" id="{E8B1B591-73E6-437F-AB48-8DAFD2D93E43}"/>
              </a:ext>
            </a:extLst>
          </p:cNvPr>
          <p:cNvSpPr>
            <a:spLocks noGrp="1"/>
          </p:cNvSpPr>
          <p:nvPr>
            <p:ph idx="1"/>
          </p:nvPr>
        </p:nvSpPr>
        <p:spPr/>
        <p:txBody>
          <a:bodyPr/>
          <a:lstStyle/>
          <a:p>
            <a:r>
              <a:rPr lang="en-US" dirty="0">
                <a:latin typeface="+mj-lt"/>
              </a:rPr>
              <a:t>Segregation of Duties (SOD) should be evaluated periodically</a:t>
            </a:r>
          </a:p>
          <a:p>
            <a:pPr lvl="1"/>
            <a:r>
              <a:rPr lang="en-US" dirty="0"/>
              <a:t>at least twice a year but recommended quarterly</a:t>
            </a:r>
          </a:p>
          <a:p>
            <a:r>
              <a:rPr lang="en-US" dirty="0">
                <a:latin typeface="+mj-lt"/>
              </a:rPr>
              <a:t>Documentation should include</a:t>
            </a:r>
          </a:p>
          <a:p>
            <a:pPr lvl="1"/>
            <a:r>
              <a:rPr lang="en-US" dirty="0"/>
              <a:t>Who performed the evaluation and the date of the evaluation</a:t>
            </a:r>
          </a:p>
          <a:p>
            <a:pPr lvl="1"/>
            <a:r>
              <a:rPr lang="en-US" dirty="0"/>
              <a:t>Who reviewed the evaluation and date of the review</a:t>
            </a:r>
          </a:p>
          <a:p>
            <a:pPr lvl="1"/>
            <a:r>
              <a:rPr lang="en-US" dirty="0"/>
              <a:t>Processes/Procedures/Roles Evaluated</a:t>
            </a:r>
          </a:p>
          <a:p>
            <a:pPr lvl="1"/>
            <a:r>
              <a:rPr lang="en-US" dirty="0"/>
              <a:t>All conflicted SOD issues noted through the evaluation</a:t>
            </a:r>
          </a:p>
          <a:p>
            <a:pPr lvl="1"/>
            <a:r>
              <a:rPr lang="en-US" dirty="0"/>
              <a:t>Mitigating control in place that addresses each conflicting issue noted if not eliminated</a:t>
            </a:r>
          </a:p>
        </p:txBody>
      </p:sp>
      <p:sp>
        <p:nvSpPr>
          <p:cNvPr id="2" name="Slide Number Placeholder 1">
            <a:extLst>
              <a:ext uri="{FF2B5EF4-FFF2-40B4-BE49-F238E27FC236}">
                <a16:creationId xmlns:a16="http://schemas.microsoft.com/office/drawing/2014/main" id="{BD75545E-E7DC-448D-2914-D826D45833C1}"/>
              </a:ext>
            </a:extLst>
          </p:cNvPr>
          <p:cNvSpPr>
            <a:spLocks noGrp="1"/>
          </p:cNvSpPr>
          <p:nvPr>
            <p:ph type="sldNum" sz="quarter" idx="12"/>
          </p:nvPr>
        </p:nvSpPr>
        <p:spPr/>
        <p:txBody>
          <a:bodyPr/>
          <a:lstStyle/>
          <a:p>
            <a:fld id="{DEE5BC03-7CE3-4FE3-BC0A-0ACCA8AC1F24}" type="slidenum">
              <a:rPr lang="en-US" smtClean="0"/>
              <a:pPr/>
              <a:t>63</a:t>
            </a:fld>
            <a:endParaRPr lang="en-US" dirty="0"/>
          </a:p>
        </p:txBody>
      </p:sp>
    </p:spTree>
    <p:extLst>
      <p:ext uri="{BB962C8B-B14F-4D97-AF65-F5344CB8AC3E}">
        <p14:creationId xmlns:p14="http://schemas.microsoft.com/office/powerpoint/2010/main" val="8723370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40F33C-38E5-DA6A-BFFE-64B126135C5A}"/>
              </a:ext>
            </a:extLst>
          </p:cNvPr>
          <p:cNvSpPr>
            <a:spLocks noGrp="1"/>
          </p:cNvSpPr>
          <p:nvPr>
            <p:ph type="title"/>
          </p:nvPr>
        </p:nvSpPr>
        <p:spPr/>
        <p:txBody>
          <a:bodyPr/>
          <a:lstStyle/>
          <a:p>
            <a:pPr algn="ctr"/>
            <a:r>
              <a:rPr lang="en-US" dirty="0"/>
              <a:t>Segregation of Duties (SOD)</a:t>
            </a:r>
          </a:p>
        </p:txBody>
      </p:sp>
      <p:sp>
        <p:nvSpPr>
          <p:cNvPr id="7" name="Content Placeholder 6">
            <a:extLst>
              <a:ext uri="{FF2B5EF4-FFF2-40B4-BE49-F238E27FC236}">
                <a16:creationId xmlns:a16="http://schemas.microsoft.com/office/drawing/2014/main" id="{40771BFC-7F10-5F2C-C16E-83C23B73172F}"/>
              </a:ext>
            </a:extLst>
          </p:cNvPr>
          <p:cNvSpPr>
            <a:spLocks noGrp="1"/>
          </p:cNvSpPr>
          <p:nvPr>
            <p:ph idx="1"/>
          </p:nvPr>
        </p:nvSpPr>
        <p:spPr>
          <a:xfrm>
            <a:off x="1080655" y="2415155"/>
            <a:ext cx="9951522" cy="3757046"/>
          </a:xfrm>
        </p:spPr>
        <p:txBody>
          <a:bodyPr/>
          <a:lstStyle/>
          <a:p>
            <a:pPr marL="0" indent="0">
              <a:spcBef>
                <a:spcPts val="0"/>
              </a:spcBef>
              <a:buNone/>
            </a:pPr>
            <a:r>
              <a:rPr lang="en-US" dirty="0">
                <a:latin typeface="+mj-lt"/>
              </a:rPr>
              <a:t>When duties cannot be segregated, compensating controls should be considered</a:t>
            </a:r>
          </a:p>
          <a:p>
            <a:pPr>
              <a:spcBef>
                <a:spcPts val="0"/>
              </a:spcBef>
            </a:pPr>
            <a:r>
              <a:rPr lang="en-US" dirty="0"/>
              <a:t>Compensating controls can be preventative, detective, or monitoring controls executed by an independent, supervisory-level employee. </a:t>
            </a:r>
          </a:p>
          <a:p>
            <a:pPr>
              <a:spcBef>
                <a:spcPts val="0"/>
              </a:spcBef>
            </a:pPr>
            <a:r>
              <a:rPr lang="en-US" dirty="0"/>
              <a:t>There must be an audit trail for each compensating control.</a:t>
            </a:r>
          </a:p>
          <a:p>
            <a:pPr>
              <a:spcBef>
                <a:spcPts val="0"/>
              </a:spcBef>
            </a:pPr>
            <a:r>
              <a:rPr lang="en-US" dirty="0"/>
              <a:t>When duties cannot be segregated through system access, system generated reports should be validated to source documentation outside the system.</a:t>
            </a:r>
          </a:p>
          <a:p>
            <a:endParaRPr lang="en-US" dirty="0"/>
          </a:p>
        </p:txBody>
      </p:sp>
      <p:sp>
        <p:nvSpPr>
          <p:cNvPr id="2" name="Slide Number Placeholder 1">
            <a:extLst>
              <a:ext uri="{FF2B5EF4-FFF2-40B4-BE49-F238E27FC236}">
                <a16:creationId xmlns:a16="http://schemas.microsoft.com/office/drawing/2014/main" id="{366109C7-2F5F-0CE3-2D1C-4D04F5C3B84A}"/>
              </a:ext>
            </a:extLst>
          </p:cNvPr>
          <p:cNvSpPr>
            <a:spLocks noGrp="1"/>
          </p:cNvSpPr>
          <p:nvPr>
            <p:ph type="sldNum" sz="quarter" idx="12"/>
          </p:nvPr>
        </p:nvSpPr>
        <p:spPr/>
        <p:txBody>
          <a:bodyPr/>
          <a:lstStyle/>
          <a:p>
            <a:fld id="{DEE5BC03-7CE3-4FE3-BC0A-0ACCA8AC1F24}" type="slidenum">
              <a:rPr lang="en-US" smtClean="0"/>
              <a:pPr/>
              <a:t>64</a:t>
            </a:fld>
            <a:endParaRPr lang="en-US" dirty="0"/>
          </a:p>
        </p:txBody>
      </p:sp>
    </p:spTree>
    <p:extLst>
      <p:ext uri="{BB962C8B-B14F-4D97-AF65-F5344CB8AC3E}">
        <p14:creationId xmlns:p14="http://schemas.microsoft.com/office/powerpoint/2010/main" val="42348122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752D34-2122-4B5D-B662-67289F376A89}"/>
              </a:ext>
            </a:extLst>
          </p:cNvPr>
          <p:cNvSpPr>
            <a:spLocks noGrp="1"/>
          </p:cNvSpPr>
          <p:nvPr>
            <p:ph type="title"/>
          </p:nvPr>
        </p:nvSpPr>
        <p:spPr/>
        <p:txBody>
          <a:bodyPr/>
          <a:lstStyle/>
          <a:p>
            <a:pPr algn="ctr"/>
            <a:r>
              <a:rPr lang="en-US" dirty="0"/>
              <a:t>Mitigating Controls</a:t>
            </a:r>
          </a:p>
        </p:txBody>
      </p:sp>
      <p:sp>
        <p:nvSpPr>
          <p:cNvPr id="9" name="Content Placeholder 3">
            <a:extLst>
              <a:ext uri="{FF2B5EF4-FFF2-40B4-BE49-F238E27FC236}">
                <a16:creationId xmlns:a16="http://schemas.microsoft.com/office/drawing/2014/main" id="{9D7B999F-A4C3-4387-9182-E446843E7ED3}"/>
              </a:ext>
            </a:extLst>
          </p:cNvPr>
          <p:cNvSpPr txBox="1">
            <a:spLocks noGrp="1"/>
          </p:cNvSpPr>
          <p:nvPr>
            <p:ph idx="1"/>
          </p:nvPr>
        </p:nvSpPr>
        <p:spPr>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endParaRPr lang="en-US" sz="2200" dirty="0">
              <a:ln>
                <a:prstDash val="solid"/>
              </a:ln>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1371600" lvl="3" indent="0">
              <a:buNone/>
              <a:defRPr/>
            </a:pPr>
            <a:endParaRPr kumimoji="0" lang="en-US" sz="1200" b="0" i="0" u="none" strike="noStrike" kern="1200" cap="none" spc="0" normalizeH="0" baseline="0" noProof="0" dirty="0">
              <a:ln>
                <a:prstDash val="solid"/>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b="0" i="0" u="none" strike="noStrike" kern="1200" cap="none" spc="0" normalizeH="0" baseline="0" noProof="0" dirty="0">
              <a:ln>
                <a:prstDash val="solid"/>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a:ln>
                <a:prstDash val="solid"/>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prstDash val="solid"/>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EAB38D9-CA64-40B9-99BE-85E54CB8FECA}"/>
              </a:ext>
            </a:extLst>
          </p:cNvPr>
          <p:cNvSpPr txBox="1"/>
          <p:nvPr/>
        </p:nvSpPr>
        <p:spPr>
          <a:xfrm>
            <a:off x="2268187" y="2885933"/>
            <a:ext cx="6702197" cy="3016210"/>
          </a:xfrm>
          <a:prstGeom prst="rect">
            <a:avLst/>
          </a:prstGeom>
          <a:noFill/>
        </p:spPr>
        <p:txBody>
          <a:bodyPr wrap="square">
            <a:spAutoFit/>
          </a:bodyPr>
          <a:lstStyle/>
          <a:p>
            <a:pPr marL="342900" indent="-342900">
              <a:buFont typeface="Arial" panose="020B0604020202020204" pitchFamily="34" charset="0"/>
              <a:buChar char="•"/>
            </a:pPr>
            <a:r>
              <a:rPr lang="en-US" sz="2800" dirty="0"/>
              <a:t>Log Reviews</a:t>
            </a:r>
          </a:p>
          <a:p>
            <a:pPr marL="342900" indent="-342900">
              <a:buFont typeface="Arial" panose="020B0604020202020204" pitchFamily="34" charset="0"/>
              <a:buChar char="•"/>
            </a:pPr>
            <a:r>
              <a:rPr lang="en-US" sz="2800" dirty="0"/>
              <a:t>Rotate personnel </a:t>
            </a:r>
          </a:p>
          <a:p>
            <a:pPr marL="342900" indent="-342900">
              <a:buFont typeface="Arial" panose="020B0604020202020204" pitchFamily="34" charset="0"/>
              <a:buChar char="•"/>
            </a:pPr>
            <a:r>
              <a:rPr lang="en-US" sz="2800" dirty="0"/>
              <a:t>Reconciliations</a:t>
            </a:r>
          </a:p>
          <a:p>
            <a:pPr marL="342900" indent="-342900">
              <a:buFont typeface="Arial" panose="020B0604020202020204" pitchFamily="34" charset="0"/>
              <a:buChar char="•"/>
            </a:pPr>
            <a:r>
              <a:rPr lang="en-US" sz="2800" dirty="0"/>
              <a:t>Identify anybody who has access to combinations of applications that enable them to violate the SOD rules.</a:t>
            </a:r>
          </a:p>
          <a:p>
            <a:pPr marL="342900" indent="-342900">
              <a:buFont typeface="+mj-lt"/>
              <a:buAutoNum type="arabicPeriod"/>
            </a:pPr>
            <a:endParaRPr lang="en-US" sz="2200" dirty="0">
              <a:latin typeface="Verdana" panose="020B0604030504040204" pitchFamily="34" charset="0"/>
              <a:ea typeface="Verdana" panose="020B0604030504040204" pitchFamily="34" charset="0"/>
            </a:endParaRPr>
          </a:p>
        </p:txBody>
      </p:sp>
      <p:sp>
        <p:nvSpPr>
          <p:cNvPr id="2" name="Slide Number Placeholder 1">
            <a:extLst>
              <a:ext uri="{FF2B5EF4-FFF2-40B4-BE49-F238E27FC236}">
                <a16:creationId xmlns:a16="http://schemas.microsoft.com/office/drawing/2014/main" id="{4F4B4D2D-BACE-4863-352C-6F6B000273C6}"/>
              </a:ext>
            </a:extLst>
          </p:cNvPr>
          <p:cNvSpPr>
            <a:spLocks noGrp="1"/>
          </p:cNvSpPr>
          <p:nvPr>
            <p:ph type="sldNum" sz="quarter" idx="12"/>
          </p:nvPr>
        </p:nvSpPr>
        <p:spPr/>
        <p:txBody>
          <a:bodyPr/>
          <a:lstStyle/>
          <a:p>
            <a:fld id="{DEE5BC03-7CE3-4FE3-BC0A-0ACCA8AC1F24}" type="slidenum">
              <a:rPr lang="en-US" smtClean="0"/>
              <a:pPr/>
              <a:t>65</a:t>
            </a:fld>
            <a:endParaRPr lang="en-US" dirty="0"/>
          </a:p>
        </p:txBody>
      </p:sp>
    </p:spTree>
    <p:extLst>
      <p:ext uri="{BB962C8B-B14F-4D97-AF65-F5344CB8AC3E}">
        <p14:creationId xmlns:p14="http://schemas.microsoft.com/office/powerpoint/2010/main" val="40773498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752D34-2122-4B5D-B662-67289F376A89}"/>
              </a:ext>
            </a:extLst>
          </p:cNvPr>
          <p:cNvSpPr>
            <a:spLocks noGrp="1"/>
          </p:cNvSpPr>
          <p:nvPr>
            <p:ph type="title"/>
          </p:nvPr>
        </p:nvSpPr>
        <p:spPr/>
        <p:txBody>
          <a:bodyPr/>
          <a:lstStyle/>
          <a:p>
            <a:pPr algn="ctr"/>
            <a:r>
              <a:rPr lang="en-US" dirty="0"/>
              <a:t>Tips and Tricks</a:t>
            </a:r>
          </a:p>
        </p:txBody>
      </p:sp>
      <p:sp>
        <p:nvSpPr>
          <p:cNvPr id="2" name="Content Placeholder 1">
            <a:extLst>
              <a:ext uri="{FF2B5EF4-FFF2-40B4-BE49-F238E27FC236}">
                <a16:creationId xmlns:a16="http://schemas.microsoft.com/office/drawing/2014/main" id="{4D2891D5-7F5A-48A6-E2E0-ADD209397B13}"/>
              </a:ext>
            </a:extLst>
          </p:cNvPr>
          <p:cNvSpPr>
            <a:spLocks noGrp="1"/>
          </p:cNvSpPr>
          <p:nvPr>
            <p:ph idx="1"/>
          </p:nvPr>
        </p:nvSpPr>
        <p:spPr>
          <a:xfrm>
            <a:off x="1151906" y="2459488"/>
            <a:ext cx="10679873" cy="3757046"/>
          </a:xfrm>
        </p:spPr>
        <p:txBody>
          <a:bodyPr/>
          <a:lstStyle/>
          <a:p>
            <a:pPr marL="342900" indent="-342900">
              <a:buFont typeface="Arial" panose="020B0604020202020204" pitchFamily="34" charset="0"/>
              <a:buChar char="•"/>
            </a:pPr>
            <a:r>
              <a:rPr lang="en-US" dirty="0">
                <a:latin typeface="+mj-lt"/>
              </a:rPr>
              <a:t>QUERY NAME:  QHC_SEC_SEGREGATION_OF_DUTIES (HCM)</a:t>
            </a:r>
          </a:p>
          <a:p>
            <a:pPr marL="342900" indent="-342900">
              <a:buFont typeface="Arial" panose="020B0604020202020204" pitchFamily="34" charset="0"/>
              <a:buChar char="•"/>
            </a:pPr>
            <a:r>
              <a:rPr lang="en-US" dirty="0">
                <a:latin typeface="+mj-lt"/>
              </a:rPr>
              <a:t>QUERY NAME: QFS_SEC_SEGREGATION_OF_DUTIES (FS)</a:t>
            </a:r>
          </a:p>
          <a:p>
            <a:pPr marL="342900" indent="-342900">
              <a:buFont typeface="Arial" panose="020B0604020202020204" pitchFamily="34" charset="0"/>
              <a:buChar char="•"/>
            </a:pPr>
            <a:r>
              <a:rPr lang="en-US" dirty="0">
                <a:latin typeface="+mj-lt"/>
              </a:rPr>
              <a:t>QUERY NAME: QCS_SEC_SEGREGATION_OF_DUTIES (CS</a:t>
            </a:r>
            <a:r>
              <a:rPr lang="en-US" sz="3200" dirty="0">
                <a:latin typeface="+mj-lt"/>
              </a:rPr>
              <a:t>)</a:t>
            </a:r>
          </a:p>
          <a:p>
            <a:pPr marL="0" indent="0">
              <a:buNone/>
            </a:pPr>
            <a:endParaRPr lang="en-US" dirty="0"/>
          </a:p>
          <a:p>
            <a:pPr marL="0" indent="0">
              <a:buNone/>
            </a:pPr>
            <a:r>
              <a:rPr lang="en-US" dirty="0"/>
              <a:t>If a segregation of duties issue is noted, mitigating controls need to be in place or the user’s security access needs to be updated to remove the risk.  </a:t>
            </a:r>
          </a:p>
          <a:p>
            <a:endParaRPr lang="en-US" dirty="0"/>
          </a:p>
        </p:txBody>
      </p:sp>
      <p:sp>
        <p:nvSpPr>
          <p:cNvPr id="3" name="Slide Number Placeholder 2">
            <a:extLst>
              <a:ext uri="{FF2B5EF4-FFF2-40B4-BE49-F238E27FC236}">
                <a16:creationId xmlns:a16="http://schemas.microsoft.com/office/drawing/2014/main" id="{152F57F5-44BE-E6EA-6E6B-7933CFD8ADCC}"/>
              </a:ext>
            </a:extLst>
          </p:cNvPr>
          <p:cNvSpPr>
            <a:spLocks noGrp="1"/>
          </p:cNvSpPr>
          <p:nvPr>
            <p:ph type="sldNum" sz="quarter" idx="12"/>
          </p:nvPr>
        </p:nvSpPr>
        <p:spPr/>
        <p:txBody>
          <a:bodyPr/>
          <a:lstStyle/>
          <a:p>
            <a:fld id="{DEE5BC03-7CE3-4FE3-BC0A-0ACCA8AC1F24}" type="slidenum">
              <a:rPr lang="en-US" smtClean="0"/>
              <a:pPr/>
              <a:t>66</a:t>
            </a:fld>
            <a:endParaRPr lang="en-US" dirty="0"/>
          </a:p>
        </p:txBody>
      </p:sp>
    </p:spTree>
    <p:extLst>
      <p:ext uri="{BB962C8B-B14F-4D97-AF65-F5344CB8AC3E}">
        <p14:creationId xmlns:p14="http://schemas.microsoft.com/office/powerpoint/2010/main" val="2097028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A0B22-AD5D-4247-B3D1-2F4A50E2E137}"/>
              </a:ext>
            </a:extLst>
          </p:cNvPr>
          <p:cNvSpPr>
            <a:spLocks noGrp="1"/>
          </p:cNvSpPr>
          <p:nvPr>
            <p:ph type="title"/>
          </p:nvPr>
        </p:nvSpPr>
        <p:spPr/>
        <p:txBody>
          <a:bodyPr/>
          <a:lstStyle/>
          <a:p>
            <a:pPr algn="ctr"/>
            <a:r>
              <a:rPr lang="en-US" dirty="0"/>
              <a:t>Other useful Queries in FS</a:t>
            </a:r>
          </a:p>
        </p:txBody>
      </p:sp>
      <p:sp>
        <p:nvSpPr>
          <p:cNvPr id="3" name="Content Placeholder 2">
            <a:extLst>
              <a:ext uri="{FF2B5EF4-FFF2-40B4-BE49-F238E27FC236}">
                <a16:creationId xmlns:a16="http://schemas.microsoft.com/office/drawing/2014/main" id="{54F3221A-90B0-4F2A-9195-03C5749321CC}"/>
              </a:ext>
            </a:extLst>
          </p:cNvPr>
          <p:cNvSpPr>
            <a:spLocks noGrp="1"/>
          </p:cNvSpPr>
          <p:nvPr>
            <p:ph idx="1"/>
          </p:nvPr>
        </p:nvSpPr>
        <p:spPr>
          <a:xfrm>
            <a:off x="715815" y="2415155"/>
            <a:ext cx="10720124" cy="3757046"/>
          </a:xfrm>
        </p:spPr>
        <p:txBody>
          <a:bodyPr/>
          <a:lstStyle/>
          <a:p>
            <a:r>
              <a:rPr lang="en-US" sz="3200" dirty="0">
                <a:latin typeface="+mj-lt"/>
              </a:rPr>
              <a:t>QFS_SEC_EOAW_REQUEST_APPROVE </a:t>
            </a:r>
          </a:p>
          <a:p>
            <a:pPr lvl="1"/>
            <a:r>
              <a:rPr lang="en-US" sz="2800" dirty="0"/>
              <a:t>Users that have both Requested and Approved on a specific transaction.</a:t>
            </a:r>
          </a:p>
          <a:p>
            <a:r>
              <a:rPr lang="en-US" sz="3200" dirty="0">
                <a:latin typeface="+mj-lt"/>
              </a:rPr>
              <a:t>QFS_SEC_EOAW_ROLE_REQST_APPRV </a:t>
            </a:r>
          </a:p>
          <a:p>
            <a:pPr lvl="1"/>
            <a:r>
              <a:rPr lang="en-US" sz="2800" dirty="0"/>
              <a:t>AWE setup that allows for user to have Requested and Approved on transactions.</a:t>
            </a:r>
          </a:p>
        </p:txBody>
      </p:sp>
      <p:sp>
        <p:nvSpPr>
          <p:cNvPr id="4" name="Slide Number Placeholder 3">
            <a:extLst>
              <a:ext uri="{FF2B5EF4-FFF2-40B4-BE49-F238E27FC236}">
                <a16:creationId xmlns:a16="http://schemas.microsoft.com/office/drawing/2014/main" id="{F8AB7891-561B-4EB6-B51C-B870E79F7592}"/>
              </a:ext>
            </a:extLst>
          </p:cNvPr>
          <p:cNvSpPr>
            <a:spLocks noGrp="1"/>
          </p:cNvSpPr>
          <p:nvPr>
            <p:ph type="sldNum" sz="quarter" idx="12"/>
          </p:nvPr>
        </p:nvSpPr>
        <p:spPr/>
        <p:txBody>
          <a:bodyPr/>
          <a:lstStyle/>
          <a:p>
            <a:fld id="{DEE5BC03-7CE3-4FE3-BC0A-0ACCA8AC1F24}" type="slidenum">
              <a:rPr lang="en-US" smtClean="0"/>
              <a:pPr/>
              <a:t>67</a:t>
            </a:fld>
            <a:endParaRPr lang="en-US" dirty="0"/>
          </a:p>
        </p:txBody>
      </p:sp>
    </p:spTree>
    <p:extLst>
      <p:ext uri="{BB962C8B-B14F-4D97-AF65-F5344CB8AC3E}">
        <p14:creationId xmlns:p14="http://schemas.microsoft.com/office/powerpoint/2010/main" val="34872098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90315-1062-4CCA-9531-2BD4CDB9D1CE}"/>
              </a:ext>
            </a:extLst>
          </p:cNvPr>
          <p:cNvSpPr>
            <a:spLocks noGrp="1"/>
          </p:cNvSpPr>
          <p:nvPr>
            <p:ph type="title"/>
          </p:nvPr>
        </p:nvSpPr>
        <p:spPr/>
        <p:txBody>
          <a:bodyPr/>
          <a:lstStyle/>
          <a:p>
            <a:pPr algn="ctr"/>
            <a:r>
              <a:rPr lang="en-US" dirty="0"/>
              <a:t>HCM Payroll</a:t>
            </a:r>
          </a:p>
        </p:txBody>
      </p:sp>
      <p:sp>
        <p:nvSpPr>
          <p:cNvPr id="3" name="Content Placeholder 2">
            <a:extLst>
              <a:ext uri="{FF2B5EF4-FFF2-40B4-BE49-F238E27FC236}">
                <a16:creationId xmlns:a16="http://schemas.microsoft.com/office/drawing/2014/main" id="{788CD2EC-8BB6-49E8-9675-7CEFE86A9E8A}"/>
              </a:ext>
            </a:extLst>
          </p:cNvPr>
          <p:cNvSpPr>
            <a:spLocks noGrp="1"/>
          </p:cNvSpPr>
          <p:nvPr>
            <p:ph idx="1"/>
          </p:nvPr>
        </p:nvSpPr>
        <p:spPr>
          <a:xfrm>
            <a:off x="925943" y="2520759"/>
            <a:ext cx="10340113" cy="3757046"/>
          </a:xfrm>
        </p:spPr>
        <p:txBody>
          <a:bodyPr/>
          <a:lstStyle/>
          <a:p>
            <a:r>
              <a:rPr lang="en-US" sz="3200" dirty="0">
                <a:latin typeface="+mj-lt"/>
              </a:rPr>
              <a:t>QHC_PY_DIRECT_DEPOSIT_AUDIT </a:t>
            </a:r>
            <a:r>
              <a:rPr lang="en-US" sz="3200" i="1" dirty="0">
                <a:latin typeface="+mj-lt"/>
              </a:rPr>
              <a:t>and </a:t>
            </a:r>
          </a:p>
          <a:p>
            <a:r>
              <a:rPr lang="en-US" sz="3200" dirty="0">
                <a:latin typeface="+mj-lt"/>
              </a:rPr>
              <a:t>QHC_PY_DIRECT_DEPOSIT_CHG_REV</a:t>
            </a:r>
          </a:p>
          <a:p>
            <a:endParaRPr lang="en-US" dirty="0"/>
          </a:p>
          <a:p>
            <a:r>
              <a:rPr lang="en-US" dirty="0"/>
              <a:t>Payroll should be reviewing these for changes before every pay run to see if the direct deposit changes appear to be legitimate.</a:t>
            </a:r>
          </a:p>
        </p:txBody>
      </p:sp>
      <p:sp>
        <p:nvSpPr>
          <p:cNvPr id="4" name="Slide Number Placeholder 3">
            <a:extLst>
              <a:ext uri="{FF2B5EF4-FFF2-40B4-BE49-F238E27FC236}">
                <a16:creationId xmlns:a16="http://schemas.microsoft.com/office/drawing/2014/main" id="{F8C180ED-ADB2-4574-9BD8-7CBE979BA9E3}"/>
              </a:ext>
            </a:extLst>
          </p:cNvPr>
          <p:cNvSpPr>
            <a:spLocks noGrp="1"/>
          </p:cNvSpPr>
          <p:nvPr>
            <p:ph type="sldNum" sz="quarter" idx="12"/>
          </p:nvPr>
        </p:nvSpPr>
        <p:spPr/>
        <p:txBody>
          <a:bodyPr/>
          <a:lstStyle/>
          <a:p>
            <a:fld id="{DEE5BC03-7CE3-4FE3-BC0A-0ACCA8AC1F24}" type="slidenum">
              <a:rPr lang="en-US" smtClean="0"/>
              <a:pPr/>
              <a:t>68</a:t>
            </a:fld>
            <a:endParaRPr lang="en-US" dirty="0"/>
          </a:p>
        </p:txBody>
      </p:sp>
    </p:spTree>
    <p:extLst>
      <p:ext uri="{BB962C8B-B14F-4D97-AF65-F5344CB8AC3E}">
        <p14:creationId xmlns:p14="http://schemas.microsoft.com/office/powerpoint/2010/main" val="1059688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New User Access</a:t>
            </a:r>
          </a:p>
        </p:txBody>
      </p:sp>
      <p:sp>
        <p:nvSpPr>
          <p:cNvPr id="3" name="Content Placeholder 2"/>
          <p:cNvSpPr>
            <a:spLocks noGrp="1"/>
          </p:cNvSpPr>
          <p:nvPr>
            <p:ph idx="1"/>
          </p:nvPr>
        </p:nvSpPr>
        <p:spPr>
          <a:xfrm>
            <a:off x="715814" y="2347006"/>
            <a:ext cx="11115967" cy="3757046"/>
          </a:xfrm>
        </p:spPr>
        <p:txBody>
          <a:bodyPr>
            <a:normAutofit fontScale="92500" lnSpcReduction="10000"/>
          </a:bodyPr>
          <a:lstStyle/>
          <a:p>
            <a:pPr marL="0" indent="0">
              <a:buNone/>
            </a:pPr>
            <a:r>
              <a:rPr lang="en-US" dirty="0">
                <a:latin typeface="+mj-lt"/>
              </a:rPr>
              <a:t>For Users that Transfer from Another Institution</a:t>
            </a:r>
          </a:p>
          <a:p>
            <a:r>
              <a:rPr lang="en-US" dirty="0"/>
              <a:t>Work with the Local Security Admin from the other institution to properly offboard from there and properly onboard at the new institution.  </a:t>
            </a:r>
          </a:p>
          <a:p>
            <a:r>
              <a:rPr lang="en-US" dirty="0"/>
              <a:t>Best practice is for the old institution to FULLY offboard before new one onboards (in a perfect world).</a:t>
            </a:r>
          </a:p>
          <a:p>
            <a:r>
              <a:rPr lang="en-US" b="1" dirty="0">
                <a:highlight>
                  <a:srgbClr val="FFFF00"/>
                </a:highlight>
              </a:rPr>
              <a:t>Communication is KEY</a:t>
            </a:r>
            <a:r>
              <a:rPr lang="en-US" dirty="0">
                <a:highlight>
                  <a:srgbClr val="FFFF00"/>
                </a:highlight>
              </a:rPr>
              <a:t>.</a:t>
            </a:r>
            <a:r>
              <a:rPr lang="en-US" dirty="0"/>
              <a:t>  WE are a system and MUST work together.</a:t>
            </a:r>
          </a:p>
          <a:p>
            <a:r>
              <a:rPr lang="en-US" dirty="0"/>
              <a:t>Check Row /Primary Permissions, Email Addresses, User Preferences, SACR and other secondary types of security for these users to update to new institution. </a:t>
            </a:r>
          </a:p>
        </p:txBody>
      </p:sp>
      <p:sp>
        <p:nvSpPr>
          <p:cNvPr id="5" name="Slide Number Placeholder 4"/>
          <p:cNvSpPr>
            <a:spLocks noGrp="1"/>
          </p:cNvSpPr>
          <p:nvPr>
            <p:ph type="sldNum" sz="quarter" idx="12"/>
          </p:nvPr>
        </p:nvSpPr>
        <p:spPr/>
        <p:txBody>
          <a:bodyPr/>
          <a:lstStyle/>
          <a:p>
            <a:fld id="{64336152-522D-534E-A387-BE770A7CAF94}" type="slidenum">
              <a:rPr lang="en-US" smtClean="0"/>
              <a:pPr/>
              <a:t>69</a:t>
            </a:fld>
            <a:endParaRPr lang="en-US" dirty="0"/>
          </a:p>
        </p:txBody>
      </p:sp>
    </p:spTree>
    <p:extLst>
      <p:ext uri="{BB962C8B-B14F-4D97-AF65-F5344CB8AC3E}">
        <p14:creationId xmlns:p14="http://schemas.microsoft.com/office/powerpoint/2010/main" val="40570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752D34-2122-4B5D-B662-67289F376A89}"/>
              </a:ext>
            </a:extLst>
          </p:cNvPr>
          <p:cNvSpPr>
            <a:spLocks noGrp="1"/>
          </p:cNvSpPr>
          <p:nvPr>
            <p:ph type="title"/>
          </p:nvPr>
        </p:nvSpPr>
        <p:spPr>
          <a:xfrm>
            <a:off x="838199" y="1605201"/>
            <a:ext cx="10515600" cy="1325563"/>
          </a:xfrm>
        </p:spPr>
        <p:txBody>
          <a:bodyPr/>
          <a:lstStyle/>
          <a:p>
            <a:pPr algn="ctr"/>
            <a:r>
              <a:rPr lang="en-US" dirty="0"/>
              <a:t>IT General Controls (ITGC</a:t>
            </a:r>
            <a:r>
              <a:rPr lang="en-US" sz="2000" dirty="0"/>
              <a:t>s</a:t>
            </a:r>
            <a:r>
              <a:rPr lang="en-US" dirty="0"/>
              <a:t>)</a:t>
            </a:r>
          </a:p>
        </p:txBody>
      </p:sp>
      <p:sp>
        <p:nvSpPr>
          <p:cNvPr id="11" name="TextBox 10">
            <a:extLst>
              <a:ext uri="{FF2B5EF4-FFF2-40B4-BE49-F238E27FC236}">
                <a16:creationId xmlns:a16="http://schemas.microsoft.com/office/drawing/2014/main" id="{3FE3DFE1-F693-4CDF-9475-CF2B5341EA1C}"/>
              </a:ext>
            </a:extLst>
          </p:cNvPr>
          <p:cNvSpPr txBox="1"/>
          <p:nvPr/>
        </p:nvSpPr>
        <p:spPr>
          <a:xfrm>
            <a:off x="1519287" y="2372965"/>
            <a:ext cx="9153423" cy="3108543"/>
          </a:xfrm>
          <a:prstGeom prst="rect">
            <a:avLst/>
          </a:prstGeom>
          <a:noFill/>
        </p:spPr>
        <p:txBody>
          <a:bodyPr wrap="square">
            <a:spAutoFit/>
          </a:bodyPr>
          <a:lstStyle/>
          <a:p>
            <a:pPr marL="342900" indent="-342900">
              <a:buFont typeface="Arial" panose="020B0604020202020204" pitchFamily="34" charset="0"/>
              <a:buChar char="•"/>
            </a:pPr>
            <a:r>
              <a:rPr lang="en-US" sz="2800" dirty="0"/>
              <a:t>ITGCs are controls that apply to all systems components, processes and data for a given organization or IT environment.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ITGCs include IT risks associated with areas such as the IT environment,  change management, access controls, data backup and recovery, and third-party providers</a:t>
            </a:r>
            <a:r>
              <a:rPr lang="en-US" sz="2200" dirty="0">
                <a:latin typeface="Verdana" panose="020B0604030504040204" pitchFamily="34" charset="0"/>
                <a:ea typeface="Verdana" panose="020B0604030504040204" pitchFamily="34" charset="0"/>
              </a:rPr>
              <a:t>.</a:t>
            </a:r>
            <a:endParaRPr lang="en-US" sz="2200" dirty="0">
              <a:solidFill>
                <a:srgbClr val="212529"/>
              </a:solidFill>
              <a:latin typeface="Verdana" panose="020B0604030504040204" pitchFamily="34" charset="0"/>
              <a:ea typeface="Verdana" panose="020B0604030504040204" pitchFamily="34" charset="0"/>
            </a:endParaRPr>
          </a:p>
        </p:txBody>
      </p:sp>
      <p:sp>
        <p:nvSpPr>
          <p:cNvPr id="2" name="Slide Number Placeholder 1">
            <a:extLst>
              <a:ext uri="{FF2B5EF4-FFF2-40B4-BE49-F238E27FC236}">
                <a16:creationId xmlns:a16="http://schemas.microsoft.com/office/drawing/2014/main" id="{7D356609-A8A7-3F12-293D-B1C1A1A19B5F}"/>
              </a:ext>
            </a:extLst>
          </p:cNvPr>
          <p:cNvSpPr>
            <a:spLocks noGrp="1"/>
          </p:cNvSpPr>
          <p:nvPr>
            <p:ph type="sldNum" sz="quarter" idx="12"/>
          </p:nvPr>
        </p:nvSpPr>
        <p:spPr/>
        <p:txBody>
          <a:bodyPr/>
          <a:lstStyle/>
          <a:p>
            <a:fld id="{DEE5BC03-7CE3-4FE3-BC0A-0ACCA8AC1F24}" type="slidenum">
              <a:rPr lang="en-US" smtClean="0"/>
              <a:pPr/>
              <a:t>7</a:t>
            </a:fld>
            <a:endParaRPr lang="en-US" dirty="0"/>
          </a:p>
        </p:txBody>
      </p:sp>
    </p:spTree>
    <p:extLst>
      <p:ext uri="{BB962C8B-B14F-4D97-AF65-F5344CB8AC3E}">
        <p14:creationId xmlns:p14="http://schemas.microsoft.com/office/powerpoint/2010/main" val="22517453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Current User Access</a:t>
            </a:r>
          </a:p>
        </p:txBody>
      </p:sp>
      <p:sp>
        <p:nvSpPr>
          <p:cNvPr id="3" name="Content Placeholder 2"/>
          <p:cNvSpPr>
            <a:spLocks noGrp="1"/>
          </p:cNvSpPr>
          <p:nvPr>
            <p:ph idx="1"/>
          </p:nvPr>
        </p:nvSpPr>
        <p:spPr/>
        <p:txBody>
          <a:bodyPr>
            <a:normAutofit/>
          </a:bodyPr>
          <a:lstStyle/>
          <a:p>
            <a:r>
              <a:rPr lang="en-US" dirty="0"/>
              <a:t>Periodically Review Current Users Access, at least twice a year.</a:t>
            </a:r>
          </a:p>
          <a:p>
            <a:pPr lvl="1"/>
            <a:r>
              <a:rPr lang="en-US" dirty="0"/>
              <a:t>This is really recertification of user access </a:t>
            </a:r>
          </a:p>
          <a:p>
            <a:r>
              <a:rPr lang="en-US" dirty="0"/>
              <a:t>If job duties change, so should their access in the application. </a:t>
            </a:r>
          </a:p>
          <a:p>
            <a:r>
              <a:rPr lang="en-US" dirty="0"/>
              <a:t>Document the changes, gain authorization.</a:t>
            </a:r>
          </a:p>
          <a:p>
            <a:r>
              <a:rPr lang="en-US" dirty="0"/>
              <a:t>Ensure no segregation of duties issues are in place.  </a:t>
            </a:r>
          </a:p>
        </p:txBody>
      </p:sp>
      <p:sp>
        <p:nvSpPr>
          <p:cNvPr id="5" name="Slide Number Placeholder 4"/>
          <p:cNvSpPr>
            <a:spLocks noGrp="1"/>
          </p:cNvSpPr>
          <p:nvPr>
            <p:ph type="sldNum" sz="quarter" idx="12"/>
          </p:nvPr>
        </p:nvSpPr>
        <p:spPr/>
        <p:txBody>
          <a:bodyPr/>
          <a:lstStyle/>
          <a:p>
            <a:fld id="{64336152-522D-534E-A387-BE770A7CAF94}" type="slidenum">
              <a:rPr lang="en-US" smtClean="0"/>
              <a:pPr/>
              <a:t>70</a:t>
            </a:fld>
            <a:endParaRPr lang="en-US" dirty="0"/>
          </a:p>
        </p:txBody>
      </p:sp>
    </p:spTree>
    <p:extLst>
      <p:ext uri="{BB962C8B-B14F-4D97-AF65-F5344CB8AC3E}">
        <p14:creationId xmlns:p14="http://schemas.microsoft.com/office/powerpoint/2010/main" val="8568008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Terminated User Access</a:t>
            </a:r>
          </a:p>
        </p:txBody>
      </p:sp>
      <p:sp>
        <p:nvSpPr>
          <p:cNvPr id="3" name="Content Placeholder 2"/>
          <p:cNvSpPr>
            <a:spLocks noGrp="1"/>
          </p:cNvSpPr>
          <p:nvPr>
            <p:ph idx="1"/>
          </p:nvPr>
        </p:nvSpPr>
        <p:spPr/>
        <p:txBody>
          <a:bodyPr/>
          <a:lstStyle/>
          <a:p>
            <a:r>
              <a:rPr lang="en-US" dirty="0"/>
              <a:t>This should be handled on demand as users terminate but at least weekly.  </a:t>
            </a:r>
          </a:p>
          <a:p>
            <a:r>
              <a:rPr lang="en-US" dirty="0"/>
              <a:t>Review Terminated users and confirm with HR that they are in fact terminated.</a:t>
            </a:r>
          </a:p>
          <a:p>
            <a:r>
              <a:rPr lang="en-US" dirty="0"/>
              <a:t>Coordinate with Security Administrator in HCM if Different to update roles to match the offboarding recommendations. </a:t>
            </a:r>
          </a:p>
          <a:p>
            <a:r>
              <a:rPr lang="en-US" dirty="0">
                <a:hlinkClick r:id="rId2"/>
              </a:rPr>
              <a:t>9.2 Employee HR Status System-wide (ctclink.us)</a:t>
            </a:r>
            <a:endParaRPr lang="en-US" dirty="0"/>
          </a:p>
          <a:p>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71</a:t>
            </a:fld>
            <a:endParaRPr lang="en-US" dirty="0"/>
          </a:p>
        </p:txBody>
      </p:sp>
    </p:spTree>
    <p:extLst>
      <p:ext uri="{BB962C8B-B14F-4D97-AF65-F5344CB8AC3E}">
        <p14:creationId xmlns:p14="http://schemas.microsoft.com/office/powerpoint/2010/main" val="28100752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4D57E-542C-45A5-B933-010B3046BEC6}"/>
              </a:ext>
            </a:extLst>
          </p:cNvPr>
          <p:cNvSpPr>
            <a:spLocks noGrp="1"/>
          </p:cNvSpPr>
          <p:nvPr>
            <p:ph type="title"/>
          </p:nvPr>
        </p:nvSpPr>
        <p:spPr/>
        <p:txBody>
          <a:bodyPr/>
          <a:lstStyle/>
          <a:p>
            <a:pPr algn="ctr"/>
            <a:r>
              <a:rPr lang="en-US" dirty="0"/>
              <a:t>Offboarding</a:t>
            </a:r>
          </a:p>
        </p:txBody>
      </p:sp>
      <p:sp>
        <p:nvSpPr>
          <p:cNvPr id="3" name="Content Placeholder 2">
            <a:extLst>
              <a:ext uri="{FF2B5EF4-FFF2-40B4-BE49-F238E27FC236}">
                <a16:creationId xmlns:a16="http://schemas.microsoft.com/office/drawing/2014/main" id="{3DE9B2AF-7C3E-4553-8E12-B6B3A99197FE}"/>
              </a:ext>
            </a:extLst>
          </p:cNvPr>
          <p:cNvSpPr>
            <a:spLocks noGrp="1"/>
          </p:cNvSpPr>
          <p:nvPr>
            <p:ph idx="1"/>
          </p:nvPr>
        </p:nvSpPr>
        <p:spPr/>
        <p:txBody>
          <a:bodyPr/>
          <a:lstStyle/>
          <a:p>
            <a:r>
              <a:rPr lang="en-US" dirty="0"/>
              <a:t>In HCM, run Query:  QHC_SEC_HR_STATUS_SYSTEM_LEVEL</a:t>
            </a:r>
          </a:p>
          <a:p>
            <a:r>
              <a:rPr lang="en-US" dirty="0"/>
              <a:t>Prompt for your Company ID.   </a:t>
            </a:r>
          </a:p>
        </p:txBody>
      </p:sp>
      <p:sp>
        <p:nvSpPr>
          <p:cNvPr id="4" name="Slide Number Placeholder 3">
            <a:extLst>
              <a:ext uri="{FF2B5EF4-FFF2-40B4-BE49-F238E27FC236}">
                <a16:creationId xmlns:a16="http://schemas.microsoft.com/office/drawing/2014/main" id="{F2CB4DE0-D042-42BF-BA1E-FD0E678368E0}"/>
              </a:ext>
            </a:extLst>
          </p:cNvPr>
          <p:cNvSpPr>
            <a:spLocks noGrp="1"/>
          </p:cNvSpPr>
          <p:nvPr>
            <p:ph type="sldNum" sz="quarter" idx="12"/>
          </p:nvPr>
        </p:nvSpPr>
        <p:spPr/>
        <p:txBody>
          <a:bodyPr/>
          <a:lstStyle/>
          <a:p>
            <a:fld id="{DEE5BC03-7CE3-4FE3-BC0A-0ACCA8AC1F24}" type="slidenum">
              <a:rPr lang="en-US" smtClean="0"/>
              <a:pPr/>
              <a:t>72</a:t>
            </a:fld>
            <a:endParaRPr lang="en-US" dirty="0"/>
          </a:p>
        </p:txBody>
      </p:sp>
      <p:pic>
        <p:nvPicPr>
          <p:cNvPr id="5" name="Picture 4">
            <a:extLst>
              <a:ext uri="{FF2B5EF4-FFF2-40B4-BE49-F238E27FC236}">
                <a16:creationId xmlns:a16="http://schemas.microsoft.com/office/drawing/2014/main" id="{0DAEEA9A-246E-4C17-965F-A873C4A46584}"/>
              </a:ext>
            </a:extLst>
          </p:cNvPr>
          <p:cNvPicPr/>
          <p:nvPr/>
        </p:nvPicPr>
        <p:blipFill>
          <a:blip r:embed="rId2"/>
          <a:stretch>
            <a:fillRect/>
          </a:stretch>
        </p:blipFill>
        <p:spPr>
          <a:xfrm>
            <a:off x="3632422" y="3667007"/>
            <a:ext cx="4478425" cy="2505194"/>
          </a:xfrm>
          <a:prstGeom prst="rect">
            <a:avLst/>
          </a:prstGeom>
        </p:spPr>
      </p:pic>
    </p:spTree>
    <p:extLst>
      <p:ext uri="{BB962C8B-B14F-4D97-AF65-F5344CB8AC3E}">
        <p14:creationId xmlns:p14="http://schemas.microsoft.com/office/powerpoint/2010/main" val="32978191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4D57E-542C-45A5-B933-010B3046BEC6}"/>
              </a:ext>
            </a:extLst>
          </p:cNvPr>
          <p:cNvSpPr>
            <a:spLocks noGrp="1"/>
          </p:cNvSpPr>
          <p:nvPr>
            <p:ph type="title"/>
          </p:nvPr>
        </p:nvSpPr>
        <p:spPr>
          <a:xfrm>
            <a:off x="715814" y="1549936"/>
            <a:ext cx="11115967" cy="589257"/>
          </a:xfrm>
        </p:spPr>
        <p:txBody>
          <a:bodyPr/>
          <a:lstStyle/>
          <a:p>
            <a:pPr algn="ctr"/>
            <a:r>
              <a:rPr lang="en-US" dirty="0"/>
              <a:t>Offboarding</a:t>
            </a:r>
          </a:p>
        </p:txBody>
      </p:sp>
      <p:sp>
        <p:nvSpPr>
          <p:cNvPr id="3" name="Content Placeholder 2">
            <a:extLst>
              <a:ext uri="{FF2B5EF4-FFF2-40B4-BE49-F238E27FC236}">
                <a16:creationId xmlns:a16="http://schemas.microsoft.com/office/drawing/2014/main" id="{3DE9B2AF-7C3E-4553-8E12-B6B3A99197FE}"/>
              </a:ext>
            </a:extLst>
          </p:cNvPr>
          <p:cNvSpPr>
            <a:spLocks noGrp="1"/>
          </p:cNvSpPr>
          <p:nvPr>
            <p:ph idx="1"/>
          </p:nvPr>
        </p:nvSpPr>
        <p:spPr>
          <a:xfrm>
            <a:off x="1927512" y="2324316"/>
            <a:ext cx="8336975" cy="4278385"/>
          </a:xfrm>
        </p:spPr>
        <p:txBody>
          <a:bodyPr>
            <a:normAutofit/>
          </a:bodyPr>
          <a:lstStyle/>
          <a:p>
            <a:r>
              <a:rPr lang="en-US" dirty="0"/>
              <a:t>Download results to Excel;  Sort by Company Query Prompt. </a:t>
            </a:r>
          </a:p>
          <a:p>
            <a:pPr lvl="1"/>
            <a:r>
              <a:rPr lang="en-US" dirty="0"/>
              <a:t>This will sort by the employees that are inactive at your school and active.  Then you can pull out the active ones.  </a:t>
            </a:r>
          </a:p>
          <a:p>
            <a:pPr lvl="1"/>
            <a:r>
              <a:rPr lang="en-US" dirty="0"/>
              <a:t>For the inactive ones, you will then need to sort by HR Active Companies.  </a:t>
            </a:r>
          </a:p>
          <a:p>
            <a:r>
              <a:rPr lang="en-US" dirty="0"/>
              <a:t>If there are NO active companies, proceed with offboarding. </a:t>
            </a:r>
          </a:p>
          <a:p>
            <a:r>
              <a:rPr lang="en-US" dirty="0"/>
              <a:t>If they are active at a different institution, work with the local security admin there to properly offboard. </a:t>
            </a:r>
          </a:p>
        </p:txBody>
      </p:sp>
      <p:sp>
        <p:nvSpPr>
          <p:cNvPr id="4" name="Slide Number Placeholder 3">
            <a:extLst>
              <a:ext uri="{FF2B5EF4-FFF2-40B4-BE49-F238E27FC236}">
                <a16:creationId xmlns:a16="http://schemas.microsoft.com/office/drawing/2014/main" id="{F2CB4DE0-D042-42BF-BA1E-FD0E678368E0}"/>
              </a:ext>
            </a:extLst>
          </p:cNvPr>
          <p:cNvSpPr>
            <a:spLocks noGrp="1"/>
          </p:cNvSpPr>
          <p:nvPr>
            <p:ph type="sldNum" sz="quarter" idx="12"/>
          </p:nvPr>
        </p:nvSpPr>
        <p:spPr/>
        <p:txBody>
          <a:bodyPr/>
          <a:lstStyle/>
          <a:p>
            <a:fld id="{DEE5BC03-7CE3-4FE3-BC0A-0ACCA8AC1F24}" type="slidenum">
              <a:rPr lang="en-US" smtClean="0"/>
              <a:pPr/>
              <a:t>73</a:t>
            </a:fld>
            <a:endParaRPr lang="en-US" dirty="0"/>
          </a:p>
        </p:txBody>
      </p:sp>
    </p:spTree>
    <p:extLst>
      <p:ext uri="{BB962C8B-B14F-4D97-AF65-F5344CB8AC3E}">
        <p14:creationId xmlns:p14="http://schemas.microsoft.com/office/powerpoint/2010/main" val="31514524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1C0149F-03E8-4B11-8603-4A87FC862299}"/>
              </a:ext>
            </a:extLst>
          </p:cNvPr>
          <p:cNvSpPr>
            <a:spLocks noGrp="1"/>
          </p:cNvSpPr>
          <p:nvPr>
            <p:ph type="title"/>
          </p:nvPr>
        </p:nvSpPr>
        <p:spPr>
          <a:xfrm>
            <a:off x="829927" y="1828799"/>
            <a:ext cx="5174204" cy="1017155"/>
          </a:xfrm>
        </p:spPr>
        <p:txBody>
          <a:bodyPr anchor="b" anchorCtr="0">
            <a:normAutofit/>
          </a:bodyPr>
          <a:lstStyle/>
          <a:p>
            <a:pPr algn="ctr"/>
            <a:r>
              <a:rPr lang="en-US" dirty="0"/>
              <a:t>Questions?</a:t>
            </a:r>
          </a:p>
        </p:txBody>
      </p:sp>
      <p:pic>
        <p:nvPicPr>
          <p:cNvPr id="5" name="Picture 4" descr="An &quot;audit success&quot; trophy on top of stairs&#10;&#10;">
            <a:extLst>
              <a:ext uri="{FF2B5EF4-FFF2-40B4-BE49-F238E27FC236}">
                <a16:creationId xmlns:a16="http://schemas.microsoft.com/office/drawing/2014/main" id="{94CD722D-7956-5546-FF4C-912DBF17C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014" y="2242127"/>
            <a:ext cx="3828086" cy="4189227"/>
          </a:xfrm>
          <a:prstGeom prst="rect">
            <a:avLst/>
          </a:prstGeom>
          <a:noFill/>
        </p:spPr>
      </p:pic>
      <p:sp>
        <p:nvSpPr>
          <p:cNvPr id="17" name="Slide Number Placeholder 4">
            <a:extLst>
              <a:ext uri="{FF2B5EF4-FFF2-40B4-BE49-F238E27FC236}">
                <a16:creationId xmlns:a16="http://schemas.microsoft.com/office/drawing/2014/main" id="{649E2000-E212-6E91-3902-096C911E1672}"/>
              </a:ext>
            </a:extLst>
          </p:cNvPr>
          <p:cNvSpPr>
            <a:spLocks noGrp="1"/>
          </p:cNvSpPr>
          <p:nvPr>
            <p:ph type="sldNum" sz="quarter" idx="12"/>
          </p:nvPr>
        </p:nvSpPr>
        <p:spPr>
          <a:xfrm>
            <a:off x="11222182" y="6529853"/>
            <a:ext cx="609599" cy="191623"/>
          </a:xfrm>
        </p:spPr>
        <p:txBody>
          <a:bodyPr/>
          <a:lstStyle/>
          <a:p>
            <a:pPr>
              <a:spcAft>
                <a:spcPts val="600"/>
              </a:spcAft>
            </a:pPr>
            <a:fld id="{DEE5BC03-7CE3-4FE3-BC0A-0ACCA8AC1F24}" type="slidenum">
              <a:rPr lang="en-US" smtClean="0"/>
              <a:pPr>
                <a:spcAft>
                  <a:spcPts val="600"/>
                </a:spcAft>
              </a:pPr>
              <a:t>74</a:t>
            </a:fld>
            <a:endParaRPr lang="en-US"/>
          </a:p>
        </p:txBody>
      </p:sp>
    </p:spTree>
    <p:extLst>
      <p:ext uri="{BB962C8B-B14F-4D97-AF65-F5344CB8AC3E}">
        <p14:creationId xmlns:p14="http://schemas.microsoft.com/office/powerpoint/2010/main" val="4275635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752D34-2122-4B5D-B662-67289F376A89}"/>
              </a:ext>
            </a:extLst>
          </p:cNvPr>
          <p:cNvSpPr>
            <a:spLocks noGrp="1"/>
          </p:cNvSpPr>
          <p:nvPr>
            <p:ph type="title"/>
          </p:nvPr>
        </p:nvSpPr>
        <p:spPr>
          <a:xfrm>
            <a:off x="838200" y="1532934"/>
            <a:ext cx="10515600" cy="770879"/>
          </a:xfrm>
        </p:spPr>
        <p:txBody>
          <a:bodyPr/>
          <a:lstStyle/>
          <a:p>
            <a:pPr algn="ctr"/>
            <a:r>
              <a:rPr lang="en-US" dirty="0"/>
              <a:t>Change Management Risks</a:t>
            </a:r>
          </a:p>
        </p:txBody>
      </p:sp>
      <p:sp>
        <p:nvSpPr>
          <p:cNvPr id="11" name="TextBox 10">
            <a:extLst>
              <a:ext uri="{FF2B5EF4-FFF2-40B4-BE49-F238E27FC236}">
                <a16:creationId xmlns:a16="http://schemas.microsoft.com/office/drawing/2014/main" id="{3FE3DFE1-F693-4CDF-9475-CF2B5341EA1C}"/>
              </a:ext>
            </a:extLst>
          </p:cNvPr>
          <p:cNvSpPr txBox="1"/>
          <p:nvPr/>
        </p:nvSpPr>
        <p:spPr>
          <a:xfrm>
            <a:off x="971402" y="2196936"/>
            <a:ext cx="10871418" cy="3893374"/>
          </a:xfrm>
          <a:prstGeom prst="rect">
            <a:avLst/>
          </a:prstGeom>
          <a:noFill/>
        </p:spPr>
        <p:txBody>
          <a:bodyPr wrap="square">
            <a:spAutoFit/>
          </a:bodyPr>
          <a:lstStyle/>
          <a:p>
            <a:pPr marL="342900" indent="-342900">
              <a:lnSpc>
                <a:spcPct val="120000"/>
              </a:lnSpc>
              <a:buFont typeface="Arial" panose="020B0604020202020204" pitchFamily="34" charset="0"/>
              <a:buChar char="•"/>
            </a:pPr>
            <a:r>
              <a:rPr lang="en-US" sz="2800" dirty="0"/>
              <a:t>The process that management uses to identify, document and authorize changes to an IT environment.</a:t>
            </a:r>
          </a:p>
          <a:p>
            <a:pPr>
              <a:lnSpc>
                <a:spcPct val="120000"/>
              </a:lnSpc>
            </a:pPr>
            <a:endParaRPr lang="en-US" sz="2800" dirty="0"/>
          </a:p>
          <a:p>
            <a:pPr>
              <a:lnSpc>
                <a:spcPct val="120000"/>
              </a:lnSpc>
            </a:pPr>
            <a:r>
              <a:rPr lang="en-US" sz="2800" dirty="0">
                <a:latin typeface="+mj-lt"/>
              </a:rPr>
              <a:t>Risks</a:t>
            </a:r>
          </a:p>
          <a:p>
            <a:pPr marL="342900" indent="-342900">
              <a:lnSpc>
                <a:spcPct val="120000"/>
              </a:lnSpc>
              <a:buFont typeface="Arial" panose="020B0604020202020204" pitchFamily="34" charset="0"/>
              <a:buChar char="•"/>
            </a:pPr>
            <a:r>
              <a:rPr lang="en-US" sz="2400" dirty="0"/>
              <a:t>Unauthorized direct changes to application code or configuration settings</a:t>
            </a:r>
          </a:p>
          <a:p>
            <a:pPr marL="342900" indent="-342900">
              <a:lnSpc>
                <a:spcPct val="120000"/>
              </a:lnSpc>
              <a:buFont typeface="Arial" panose="020B0604020202020204" pitchFamily="34" charset="0"/>
              <a:buChar char="•"/>
            </a:pPr>
            <a:r>
              <a:rPr lang="en-US" sz="2400" dirty="0"/>
              <a:t>Failure to make necessary changes to systems or programs</a:t>
            </a:r>
          </a:p>
          <a:p>
            <a:pPr marL="342900" indent="-342900">
              <a:lnSpc>
                <a:spcPct val="120000"/>
              </a:lnSpc>
              <a:buFont typeface="Arial" panose="020B0604020202020204" pitchFamily="34" charset="0"/>
              <a:buChar char="•"/>
            </a:pPr>
            <a:r>
              <a:rPr lang="en-US" sz="2400" dirty="0"/>
              <a:t>Updates to the IT environment prevent applications from running correctly</a:t>
            </a:r>
          </a:p>
          <a:p>
            <a:pPr marL="342900" indent="-342900">
              <a:lnSpc>
                <a:spcPct val="120000"/>
              </a:lnSpc>
              <a:buFont typeface="Arial" panose="020B0604020202020204" pitchFamily="34" charset="0"/>
              <a:buChar char="•"/>
            </a:pPr>
            <a:r>
              <a:rPr lang="en-US" sz="2400" dirty="0"/>
              <a:t>Changes that introduce errors into applications</a:t>
            </a:r>
          </a:p>
        </p:txBody>
      </p:sp>
      <p:sp>
        <p:nvSpPr>
          <p:cNvPr id="2" name="Slide Number Placeholder 1">
            <a:extLst>
              <a:ext uri="{FF2B5EF4-FFF2-40B4-BE49-F238E27FC236}">
                <a16:creationId xmlns:a16="http://schemas.microsoft.com/office/drawing/2014/main" id="{CAD11F0D-7FAE-6982-690A-8FD7BA37495F}"/>
              </a:ext>
            </a:extLst>
          </p:cNvPr>
          <p:cNvSpPr>
            <a:spLocks noGrp="1"/>
          </p:cNvSpPr>
          <p:nvPr>
            <p:ph type="sldNum" sz="quarter" idx="12"/>
          </p:nvPr>
        </p:nvSpPr>
        <p:spPr/>
        <p:txBody>
          <a:bodyPr/>
          <a:lstStyle/>
          <a:p>
            <a:fld id="{DEE5BC03-7CE3-4FE3-BC0A-0ACCA8AC1F24}" type="slidenum">
              <a:rPr lang="en-US" smtClean="0"/>
              <a:pPr/>
              <a:t>8</a:t>
            </a:fld>
            <a:endParaRPr lang="en-US" dirty="0"/>
          </a:p>
        </p:txBody>
      </p:sp>
    </p:spTree>
    <p:extLst>
      <p:ext uri="{BB962C8B-B14F-4D97-AF65-F5344CB8AC3E}">
        <p14:creationId xmlns:p14="http://schemas.microsoft.com/office/powerpoint/2010/main" val="1278007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752D34-2122-4B5D-B662-67289F376A89}"/>
              </a:ext>
            </a:extLst>
          </p:cNvPr>
          <p:cNvSpPr>
            <a:spLocks noGrp="1"/>
          </p:cNvSpPr>
          <p:nvPr>
            <p:ph type="title"/>
          </p:nvPr>
        </p:nvSpPr>
        <p:spPr>
          <a:xfrm>
            <a:off x="838200" y="1876302"/>
            <a:ext cx="10515600" cy="783772"/>
          </a:xfrm>
        </p:spPr>
        <p:txBody>
          <a:bodyPr/>
          <a:lstStyle/>
          <a:p>
            <a:pPr marL="0" indent="0" algn="ctr">
              <a:buNone/>
            </a:pPr>
            <a:r>
              <a:rPr lang="en-US" dirty="0"/>
              <a:t>Change Management Internal Controls</a:t>
            </a:r>
          </a:p>
        </p:txBody>
      </p:sp>
      <p:sp>
        <p:nvSpPr>
          <p:cNvPr id="11" name="TextBox 10">
            <a:extLst>
              <a:ext uri="{FF2B5EF4-FFF2-40B4-BE49-F238E27FC236}">
                <a16:creationId xmlns:a16="http://schemas.microsoft.com/office/drawing/2014/main" id="{3FE3DFE1-F693-4CDF-9475-CF2B5341EA1C}"/>
              </a:ext>
            </a:extLst>
          </p:cNvPr>
          <p:cNvSpPr txBox="1"/>
          <p:nvPr/>
        </p:nvSpPr>
        <p:spPr>
          <a:xfrm>
            <a:off x="1271617" y="2660074"/>
            <a:ext cx="9318566" cy="3539430"/>
          </a:xfrm>
          <a:prstGeom prst="rect">
            <a:avLst/>
          </a:prstGeom>
          <a:noFill/>
        </p:spPr>
        <p:txBody>
          <a:bodyPr wrap="square">
            <a:spAutoFit/>
          </a:bodyPr>
          <a:lstStyle/>
          <a:p>
            <a:pPr marL="342900" indent="-342900">
              <a:buFont typeface="Arial" panose="020B0604020202020204" pitchFamily="34" charset="0"/>
              <a:buChar char="•"/>
            </a:pPr>
            <a:r>
              <a:rPr lang="en-US" sz="2800" dirty="0"/>
              <a:t>Review controls around Change Management to provide reasonable assurance that changes placed into production are:</a:t>
            </a:r>
          </a:p>
          <a:p>
            <a:pPr marL="914400" lvl="1" indent="-457200">
              <a:buFont typeface="Arial" panose="020B0604020202020204" pitchFamily="34" charset="0"/>
              <a:buChar char="•"/>
            </a:pPr>
            <a:r>
              <a:rPr lang="en-US" sz="2800" dirty="0"/>
              <a:t>Appropriately authorized, tested and approved</a:t>
            </a:r>
          </a:p>
          <a:p>
            <a:pPr marL="914400" lvl="1" indent="-457200">
              <a:buFont typeface="Arial" panose="020B0604020202020204" pitchFamily="34" charset="0"/>
              <a:buChar char="•"/>
            </a:pPr>
            <a:r>
              <a:rPr lang="en-US" sz="2800" dirty="0"/>
              <a:t>Proper segregation of duties are in place between development and production</a:t>
            </a:r>
          </a:p>
          <a:p>
            <a:pPr marL="914400" lvl="1" indent="-457200">
              <a:buFont typeface="Arial" panose="020B0604020202020204" pitchFamily="34" charset="0"/>
              <a:buChar char="•"/>
            </a:pPr>
            <a:r>
              <a:rPr lang="en-US" sz="2800" dirty="0"/>
              <a:t>Monitoring of production environment for inappropriate changes</a:t>
            </a:r>
          </a:p>
        </p:txBody>
      </p:sp>
      <p:sp>
        <p:nvSpPr>
          <p:cNvPr id="2" name="Slide Number Placeholder 1">
            <a:extLst>
              <a:ext uri="{FF2B5EF4-FFF2-40B4-BE49-F238E27FC236}">
                <a16:creationId xmlns:a16="http://schemas.microsoft.com/office/drawing/2014/main" id="{5FE54F0F-1751-66B4-9B0F-E9D91BBAD519}"/>
              </a:ext>
            </a:extLst>
          </p:cNvPr>
          <p:cNvSpPr>
            <a:spLocks noGrp="1"/>
          </p:cNvSpPr>
          <p:nvPr>
            <p:ph type="sldNum" sz="quarter" idx="12"/>
          </p:nvPr>
        </p:nvSpPr>
        <p:spPr/>
        <p:txBody>
          <a:bodyPr/>
          <a:lstStyle/>
          <a:p>
            <a:fld id="{DEE5BC03-7CE3-4FE3-BC0A-0ACCA8AC1F24}" type="slidenum">
              <a:rPr lang="en-US" smtClean="0"/>
              <a:pPr/>
              <a:t>9</a:t>
            </a:fld>
            <a:endParaRPr lang="en-US" dirty="0"/>
          </a:p>
        </p:txBody>
      </p:sp>
    </p:spTree>
    <p:extLst>
      <p:ext uri="{BB962C8B-B14F-4D97-AF65-F5344CB8AC3E}">
        <p14:creationId xmlns:p14="http://schemas.microsoft.com/office/powerpoint/2010/main" val="448183471"/>
      </p:ext>
    </p:extLst>
  </p:cSld>
  <p:clrMapOvr>
    <a:masterClrMapping/>
  </p:clrMapOvr>
</p:sld>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cLink PowerPoint template--widescreen version" id="{BC67F1C1-43F9-4124-9A3F-6AFC4E5B4215}" vid="{75ED81F1-4D81-4046-A16C-54B9F239B6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ontent_x0020_Owner xmlns="d9922a8a-c8e9-487d-95d2-c6b1c2450a72">
      <UserInfo>
        <DisplayName>Katie Rose</DisplayName>
        <AccountId>85</AccountId>
        <AccountType/>
      </UserInfo>
    </Content_x0020_Owner>
    <IconOverlay xmlns="d9922a8a-c8e9-487d-95d2-c6b1c2450a72" xsi:nil="true"/>
    <Menu_x0020_Group xmlns="d9922a8a-c8e9-487d-95d2-c6b1c2450a72">Publications &amp; Printing</Menu_x0020_Group>
    <Category xmlns="d9922a8a-c8e9-487d-95d2-c6b1c2450a72">SBCTC Templates</Category>
    <_dlc_DocId xmlns="03e82ba2-b1c2-49ab-af23-43782fb35cbc">Z7X6SQ3F62JH-64-84</_dlc_DocId>
    <_dlc_DocIdUrl xmlns="03e82ba2-b1c2-49ab-af23-43782fb35cbc">
      <Url>https://portal.sbctc.edu/sites/Intranet/publications/_layouts/15/DocIdRedir.aspx?ID=Z7X6SQ3F62JH-64-84</Url>
      <Description>Z7X6SQ3F62JH-64-84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F948E665ECF7842A8E9F6A6D42CD1A8" ma:contentTypeVersion="513" ma:contentTypeDescription="Create a new document." ma:contentTypeScope="" ma:versionID="d440fc9625261b42707d26fb19635200">
  <xsd:schema xmlns:xsd="http://www.w3.org/2001/XMLSchema" xmlns:xs="http://www.w3.org/2001/XMLSchema" xmlns:p="http://schemas.microsoft.com/office/2006/metadata/properties" xmlns:ns1="http://schemas.microsoft.com/sharepoint/v3" xmlns:ns2="d9922a8a-c8e9-487d-95d2-c6b1c2450a72" xmlns:ns3="03e82ba2-b1c2-49ab-af23-43782fb35cbc" targetNamespace="http://schemas.microsoft.com/office/2006/metadata/properties" ma:root="true" ma:fieldsID="3bdb47f55d4bbc6b9ca2f98c66e7a660" ns1:_="" ns2:_="" ns3:_="">
    <xsd:import namespace="http://schemas.microsoft.com/sharepoint/v3"/>
    <xsd:import namespace="d9922a8a-c8e9-487d-95d2-c6b1c2450a72"/>
    <xsd:import namespace="03e82ba2-b1c2-49ab-af23-43782fb35cbc"/>
    <xsd:element name="properties">
      <xsd:complexType>
        <xsd:sequence>
          <xsd:element name="documentManagement">
            <xsd:complexType>
              <xsd:all>
                <xsd:element ref="ns2:Menu_x0020_Group" minOccurs="0"/>
                <xsd:element ref="ns2:Category" minOccurs="0"/>
                <xsd:element ref="ns2:Content_x0020_Owner" minOccurs="0"/>
                <xsd:element ref="ns3:_dlc_DocId" minOccurs="0"/>
                <xsd:element ref="ns3:_dlc_DocIdUrl" minOccurs="0"/>
                <xsd:element ref="ns3:_dlc_DocIdPersistId" minOccurs="0"/>
                <xsd:element ref="ns2:IconOverlay" minOccurs="0"/>
                <xsd:element ref="ns1:PublishingExpirationDate" minOccurs="0"/>
                <xsd:element ref="ns1:PublishingStart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15"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PublishingStartDate" ma:index="16"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922a8a-c8e9-487d-95d2-c6b1c2450a72" elementFormDefault="qualified">
    <xsd:import namespace="http://schemas.microsoft.com/office/2006/documentManagement/types"/>
    <xsd:import namespace="http://schemas.microsoft.com/office/infopath/2007/PartnerControls"/>
    <xsd:element name="Menu_x0020_Group" ma:index="2" nillable="true" ma:displayName="Menu Group" ma:default="Publications &amp; Printing" ma:format="Dropdown" ma:internalName="Menu_x0020_Group" ma:readOnly="false">
      <xsd:simpleType>
        <xsd:restriction base="dms:Choice">
          <xsd:enumeration value="Publications &amp; Printing"/>
        </xsd:restriction>
      </xsd:simpleType>
    </xsd:element>
    <xsd:element name="Category" ma:index="3" nillable="true" ma:displayName="Category" ma:format="Dropdown" ma:internalName="Category" ma:readOnly="false">
      <xsd:simpleType>
        <xsd:restriction base="dms:Choice">
          <xsd:enumeration value="Business Cards"/>
          <xsd:enumeration value="Name Badges"/>
          <xsd:enumeration value="Logos"/>
          <xsd:enumeration value="SBCTC Templates"/>
          <xsd:enumeration value="Style Guide"/>
          <xsd:enumeration value="Zoom Backgrounds"/>
        </xsd:restriction>
      </xsd:simpleType>
    </xsd:element>
    <xsd:element name="Content_x0020_Owner" ma:index="10" nillable="true" ma:displayName="Content Owner"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conOverlay" ma:index="14" nillable="true" ma:displayName="IconOverlay" ma:internalName="IconOverlay" ma:readOnly="false">
      <xsd:simpleType>
        <xsd:restriction base="dms:Text"/>
      </xsd:simple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e82ba2-b1c2-49ab-af23-43782fb35cbc"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B75F4B-65FD-4B12-98BF-2BD242DD3BDB}">
  <ds:schemaRefs>
    <ds:schemaRef ds:uri="http://schemas.microsoft.com/sharepoint/events"/>
  </ds:schemaRefs>
</ds:datastoreItem>
</file>

<file path=customXml/itemProps2.xml><?xml version="1.0" encoding="utf-8"?>
<ds:datastoreItem xmlns:ds="http://schemas.openxmlformats.org/officeDocument/2006/customXml" ds:itemID="{6F891F86-32D5-4EAA-A7F7-D0A957AF4F31}">
  <ds:schemaRefs>
    <ds:schemaRef ds:uri="http://schemas.microsoft.com/sharepoint/v3/contenttype/forms"/>
  </ds:schemaRefs>
</ds:datastoreItem>
</file>

<file path=customXml/itemProps3.xml><?xml version="1.0" encoding="utf-8"?>
<ds:datastoreItem xmlns:ds="http://schemas.openxmlformats.org/officeDocument/2006/customXml" ds:itemID="{914C5AEC-EDCE-44C7-92DD-1E46752F3455}">
  <ds:schemaRefs>
    <ds:schemaRef ds:uri="http://schemas.microsoft.com/office/2006/metadata/properties"/>
    <ds:schemaRef ds:uri="http://purl.org/dc/dcmitype/"/>
    <ds:schemaRef ds:uri="http://schemas.microsoft.com/office/2006/documentManagement/types"/>
    <ds:schemaRef ds:uri="03e82ba2-b1c2-49ab-af23-43782fb35cbc"/>
    <ds:schemaRef ds:uri="http://purl.org/dc/terms/"/>
    <ds:schemaRef ds:uri="http://schemas.microsoft.com/office/infopath/2007/PartnerControls"/>
    <ds:schemaRef ds:uri="d9922a8a-c8e9-487d-95d2-c6b1c2450a72"/>
    <ds:schemaRef ds:uri="http://www.w3.org/XML/1998/namespace"/>
    <ds:schemaRef ds:uri="http://schemas.openxmlformats.org/package/2006/metadata/core-properties"/>
    <ds:schemaRef ds:uri="http://schemas.microsoft.com/sharepoint/v3"/>
    <ds:schemaRef ds:uri="http://purl.org/dc/elements/1.1/"/>
  </ds:schemaRefs>
</ds:datastoreItem>
</file>

<file path=customXml/itemProps4.xml><?xml version="1.0" encoding="utf-8"?>
<ds:datastoreItem xmlns:ds="http://schemas.openxmlformats.org/officeDocument/2006/customXml" ds:itemID="{B3F75BD5-DEAA-4E58-BDDC-592D6D5452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9922a8a-c8e9-487d-95d2-c6b1c2450a72"/>
    <ds:schemaRef ds:uri="03e82ba2-b1c2-49ab-af23-43782fb35c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ctcLink PowerPoint template--widescreen version</Template>
  <TotalTime>2452</TotalTime>
  <Words>4034</Words>
  <Application>Microsoft Office PowerPoint</Application>
  <PresentationFormat>Widescreen</PresentationFormat>
  <Paragraphs>534</Paragraphs>
  <Slides>74</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Calibri</vt:lpstr>
      <vt:lpstr>Verdana</vt:lpstr>
      <vt:lpstr>Wingdings</vt:lpstr>
      <vt:lpstr>Office Theme</vt:lpstr>
      <vt:lpstr>Making teamwork work</vt:lpstr>
      <vt:lpstr>Housekeeping</vt:lpstr>
      <vt:lpstr>Agenda</vt:lpstr>
      <vt:lpstr>What is an IT Audit?</vt:lpstr>
      <vt:lpstr>Types of IT Audits Performed</vt:lpstr>
      <vt:lpstr>Benefits of an IT audit</vt:lpstr>
      <vt:lpstr>IT General Controls (ITGCs)</vt:lpstr>
      <vt:lpstr>Change Management Risks</vt:lpstr>
      <vt:lpstr>Change Management Internal Controls</vt:lpstr>
      <vt:lpstr>Logical Access Risk </vt:lpstr>
      <vt:lpstr>Logical Access Internal Controls</vt:lpstr>
      <vt:lpstr>IT Operations Risk </vt:lpstr>
      <vt:lpstr>IT Operations Internal Controls </vt:lpstr>
      <vt:lpstr>Segregation of Duties (SOD)</vt:lpstr>
      <vt:lpstr>Segregation of Duties (SOD)</vt:lpstr>
      <vt:lpstr>Segregation of duties </vt:lpstr>
      <vt:lpstr>Segregation of Duties </vt:lpstr>
      <vt:lpstr>Segregation of Duties –HCM  </vt:lpstr>
      <vt:lpstr>Segregation of Duties - HCM</vt:lpstr>
      <vt:lpstr>Segregation of Duties - HCM</vt:lpstr>
      <vt:lpstr>Segregation of Duties - HCM</vt:lpstr>
      <vt:lpstr>Segregation of Duties - HCM</vt:lpstr>
      <vt:lpstr>SOD/Employee Compensation (HCM)</vt:lpstr>
      <vt:lpstr>SOD/Employee Compensation (HCM)</vt:lpstr>
      <vt:lpstr>SOD/Employee Compensation 1 (HCM</vt:lpstr>
      <vt:lpstr>SOD/Employee Compensation 2 (HCM)</vt:lpstr>
      <vt:lpstr>SOD/Employee Compensation 3 (HCM)</vt:lpstr>
      <vt:lpstr>SOD/Employee Compensation 4 (HCM)</vt:lpstr>
      <vt:lpstr>SOD/Employee Compensation 5 (HCM)</vt:lpstr>
      <vt:lpstr>SOD/Employee Compensation 6 (HCM)</vt:lpstr>
      <vt:lpstr>SOD/Employee Compensation 7 (HCM)</vt:lpstr>
      <vt:lpstr>SOD/Employee Compensation 8 (HCM)</vt:lpstr>
      <vt:lpstr>SOD/Employee Compensation 9 (HCM)</vt:lpstr>
      <vt:lpstr>SOD/Employee Compensation 10 (HCM)</vt:lpstr>
      <vt:lpstr>SOD/Employee Compensation 11(HCM)</vt:lpstr>
      <vt:lpstr>HCM Matrix </vt:lpstr>
      <vt:lpstr>Roles Associated with SOD Areas - Financials</vt:lpstr>
      <vt:lpstr>SOD Examples 1 (FS)</vt:lpstr>
      <vt:lpstr>SOD Examples 2 (FS)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Segregation of duties Matrix (FS)</vt:lpstr>
      <vt:lpstr>Segregation of Duties (CS)</vt:lpstr>
      <vt:lpstr>New Query:  QCS_SEC_SEGREGATION_OF_DUTIES </vt:lpstr>
      <vt:lpstr>Segregation of Duties (CS) </vt:lpstr>
      <vt:lpstr>Segregation of Duties (CS)</vt:lpstr>
      <vt:lpstr>Segregation of Duties (CS)</vt:lpstr>
      <vt:lpstr>Segregation of Duties (CS)</vt:lpstr>
      <vt:lpstr>Segregation of Duties (CS)</vt:lpstr>
      <vt:lpstr>Segregation of Duties (CS)</vt:lpstr>
      <vt:lpstr>Segregation of Duties (CS)</vt:lpstr>
      <vt:lpstr>Segregation of Duties (CS)</vt:lpstr>
      <vt:lpstr>Tools for Evaluating SOD</vt:lpstr>
      <vt:lpstr>Segregation of Duties (SOD)</vt:lpstr>
      <vt:lpstr>Mitigating Controls</vt:lpstr>
      <vt:lpstr>Tips and Tricks</vt:lpstr>
      <vt:lpstr>Other useful Queries in FS</vt:lpstr>
      <vt:lpstr>HCM Payroll</vt:lpstr>
      <vt:lpstr>New User Access</vt:lpstr>
      <vt:lpstr>Current User Access</vt:lpstr>
      <vt:lpstr>Terminated User Access</vt:lpstr>
      <vt:lpstr>Offboarding</vt:lpstr>
      <vt:lpstr>Offboarding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Auditing: We're All in this Together</dc:title>
  <dc:subject>Making Teamwork Work: July 13, 2023</dc:subject>
  <dc:creator>Shelia Sloan</dc:creator>
  <cp:lastModifiedBy>Sherry Nelson</cp:lastModifiedBy>
  <cp:revision>51</cp:revision>
  <dcterms:created xsi:type="dcterms:W3CDTF">2022-11-21T20:12:32Z</dcterms:created>
  <dcterms:modified xsi:type="dcterms:W3CDTF">2024-01-19T20:35:20Z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0x0101001F948E665ECF7842A8E9F6A6D42CD1A8</vt:lpwstr>
  </property>
  <property fmtid="{D5CDD505-2E9C-101B-9397-08002B2CF9AE}" pid="3" name="_dlc_DocIdItemGuid">
    <vt:lpwstr>9f9d2c58-e842-4317-8a1d-e3582795f47a</vt:lpwstr>
  </property>
</Properties>
</file>