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24" roundtripDataSignature="AMtx7miIQp5im+jryW0nk/CkoMozZ8+BA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9" d="100"/>
          <a:sy n="59" d="100"/>
        </p:scale>
        <p:origin x="142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Soran" userId="7cb0f6d7-a7f2-46f2-9367-9660ffd42908" providerId="ADAL" clId="{F7ACE881-B2DD-4D0E-998B-5DB618BC07AF}"/>
    <pc:docChg chg="modSld">
      <pc:chgData name="Christopher Soran" userId="7cb0f6d7-a7f2-46f2-9367-9660ffd42908" providerId="ADAL" clId="{F7ACE881-B2DD-4D0E-998B-5DB618BC07AF}" dt="2023-04-10T21:33:42.435" v="10" actId="403"/>
      <pc:docMkLst>
        <pc:docMk/>
      </pc:docMkLst>
      <pc:sldChg chg="modSp mod">
        <pc:chgData name="Christopher Soran" userId="7cb0f6d7-a7f2-46f2-9367-9660ffd42908" providerId="ADAL" clId="{F7ACE881-B2DD-4D0E-998B-5DB618BC07AF}" dt="2023-04-10T21:33:37.126" v="9" actId="1076"/>
        <pc:sldMkLst>
          <pc:docMk/>
          <pc:sldMk cId="0" sldId="259"/>
        </pc:sldMkLst>
        <pc:spChg chg="mod">
          <ac:chgData name="Christopher Soran" userId="7cb0f6d7-a7f2-46f2-9367-9660ffd42908" providerId="ADAL" clId="{F7ACE881-B2DD-4D0E-998B-5DB618BC07AF}" dt="2023-04-10T21:33:37.126" v="9" actId="1076"/>
          <ac:spMkLst>
            <pc:docMk/>
            <pc:sldMk cId="0" sldId="259"/>
            <ac:spMk id="132" creationId="{00000000-0000-0000-0000-000000000000}"/>
          </ac:spMkLst>
        </pc:spChg>
      </pc:sldChg>
      <pc:sldChg chg="modSp mod">
        <pc:chgData name="Christopher Soran" userId="7cb0f6d7-a7f2-46f2-9367-9660ffd42908" providerId="ADAL" clId="{F7ACE881-B2DD-4D0E-998B-5DB618BC07AF}" dt="2023-04-10T21:33:42.435" v="10" actId="403"/>
        <pc:sldMkLst>
          <pc:docMk/>
          <pc:sldMk cId="0" sldId="260"/>
        </pc:sldMkLst>
        <pc:spChg chg="mod">
          <ac:chgData name="Christopher Soran" userId="7cb0f6d7-a7f2-46f2-9367-9660ffd42908" providerId="ADAL" clId="{F7ACE881-B2DD-4D0E-998B-5DB618BC07AF}" dt="2023-04-10T21:33:42.435" v="10" actId="403"/>
          <ac:spMkLst>
            <pc:docMk/>
            <pc:sldMk cId="0" sldId="260"/>
            <ac:spMk id="140" creationId="{00000000-0000-0000-0000-000000000000}"/>
          </ac:spMkLst>
        </pc:spChg>
      </pc:sldChg>
      <pc:sldChg chg="modSp mod">
        <pc:chgData name="Christopher Soran" userId="7cb0f6d7-a7f2-46f2-9367-9660ffd42908" providerId="ADAL" clId="{F7ACE881-B2DD-4D0E-998B-5DB618BC07AF}" dt="2023-04-10T21:32:27.689" v="3" actId="255"/>
        <pc:sldMkLst>
          <pc:docMk/>
          <pc:sldMk cId="0" sldId="261"/>
        </pc:sldMkLst>
        <pc:spChg chg="mod">
          <ac:chgData name="Christopher Soran" userId="7cb0f6d7-a7f2-46f2-9367-9660ffd42908" providerId="ADAL" clId="{F7ACE881-B2DD-4D0E-998B-5DB618BC07AF}" dt="2023-04-10T21:32:27.689" v="3" actId="255"/>
          <ac:spMkLst>
            <pc:docMk/>
            <pc:sldMk cId="0" sldId="261"/>
            <ac:spMk id="148" creationId="{00000000-0000-0000-0000-000000000000}"/>
          </ac:spMkLst>
        </pc:spChg>
      </pc:sldChg>
      <pc:sldChg chg="modSp mod">
        <pc:chgData name="Christopher Soran" userId="7cb0f6d7-a7f2-46f2-9367-9660ffd42908" providerId="ADAL" clId="{F7ACE881-B2DD-4D0E-998B-5DB618BC07AF}" dt="2023-04-10T21:32:19.061" v="2" actId="403"/>
        <pc:sldMkLst>
          <pc:docMk/>
          <pc:sldMk cId="0" sldId="262"/>
        </pc:sldMkLst>
        <pc:spChg chg="mod">
          <ac:chgData name="Christopher Soran" userId="7cb0f6d7-a7f2-46f2-9367-9660ffd42908" providerId="ADAL" clId="{F7ACE881-B2DD-4D0E-998B-5DB618BC07AF}" dt="2023-04-10T21:32:19.061" v="2" actId="403"/>
          <ac:spMkLst>
            <pc:docMk/>
            <pc:sldMk cId="0" sldId="262"/>
            <ac:spMk id="15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06" name="Google Shape;106;p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8: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76" name="Google Shape;176;p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9: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83" name="Google Shape;183;p9: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0: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0" name="Google Shape;190;p1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11f90ef2fa0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7" name="Google Shape;197;g11f90ef2fa0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98" name="Google Shape;198;g11f90ef2fa0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05" name="Google Shape;205;p5: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g10f61bb0ac9_0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2" name="Google Shape;212;g10f61bb0ac9_0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7"/>
        <p:cNvGrpSpPr/>
        <p:nvPr/>
      </p:nvGrpSpPr>
      <p:grpSpPr>
        <a:xfrm>
          <a:off x="0" y="0"/>
          <a:ext cx="0" cy="0"/>
          <a:chOff x="0" y="0"/>
          <a:chExt cx="0" cy="0"/>
        </a:xfrm>
      </p:grpSpPr>
      <p:sp>
        <p:nvSpPr>
          <p:cNvPr id="218" name="Google Shape;218;g133683600a4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19" name="Google Shape;219;g133683600a4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gf5d9b03db8_0_1: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26" name="Google Shape;226;gf5d9b03db8_0_1: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1ca63ba62c5_1_0:notes"/>
          <p:cNvSpPr>
            <a:spLocks noGrp="1" noRot="1" noChangeAspect="1"/>
          </p:cNvSpPr>
          <p:nvPr>
            <p:ph type="sldImg" idx="2"/>
          </p:nvPr>
        </p:nvSpPr>
        <p:spPr>
          <a:xfrm>
            <a:off x="1414463" y="1162050"/>
            <a:ext cx="4181400" cy="31368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3" name="Google Shape;233;g1ca63ba62c5_1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34" name="Google Shape;234;g1ca63ba62c5_1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1ca63ba62c5_1_9:notes"/>
          <p:cNvSpPr>
            <a:spLocks noGrp="1" noRot="1" noChangeAspect="1"/>
          </p:cNvSpPr>
          <p:nvPr>
            <p:ph type="sldImg" idx="2"/>
          </p:nvPr>
        </p:nvSpPr>
        <p:spPr>
          <a:xfrm>
            <a:off x="1414463" y="1162050"/>
            <a:ext cx="4181400" cy="31368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1" name="Google Shape;241;g1ca63ba62c5_1_9: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242" name="Google Shape;242;g1ca63ba62c5_1_9: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SzPts val="1400"/>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13" name="Google Shape;113;p2: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1231b1f2dfc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0" name="Google Shape;120;g1231b1f2dfc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21" name="Google Shape;121;g1231b1f2dfc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g218f76acfc1_2_8: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8" name="Google Shape;128;g218f76acfc1_2_8: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29" name="Google Shape;129;g218f76acfc1_2_8: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2c74d99394_0_7: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g22c74d99394_0_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37" name="Google Shape;137;g22c74d99394_0_7: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1f2375e7a2c_0_0: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4" name="Google Shape;144;g1f2375e7a2c_0_0: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45" name="Google Shape;145;g1f2375e7a2c_0_0: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22c74d99394_0_14: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22c74d99394_0_14:notes"/>
          <p:cNvSpPr txBox="1">
            <a:spLocks noGrp="1"/>
          </p:cNvSpPr>
          <p:nvPr>
            <p:ph type="body" idx="1"/>
          </p:nvPr>
        </p:nvSpPr>
        <p:spPr>
          <a:xfrm>
            <a:off x="701040" y="4473892"/>
            <a:ext cx="5608200" cy="3660600"/>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53" name="Google Shape;153;g22c74d99394_0_14:notes"/>
          <p:cNvSpPr txBox="1">
            <a:spLocks noGrp="1"/>
          </p:cNvSpPr>
          <p:nvPr>
            <p:ph type="sldNum" idx="12"/>
          </p:nvPr>
        </p:nvSpPr>
        <p:spPr>
          <a:xfrm>
            <a:off x="3970938" y="8829967"/>
            <a:ext cx="3037800" cy="466500"/>
          </a:xfrm>
          <a:prstGeom prst="rect">
            <a:avLst/>
          </a:prstGeom>
        </p:spPr>
        <p:txBody>
          <a:bodyPr spcFirstLastPara="1" wrap="square" lIns="93175" tIns="46575" rIns="93175" bIns="46575"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1ca63ba62c5_1_37: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0" name="Google Shape;160;g1ca63ba62c5_1_3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61" name="Google Shape;161;g1ca63ba62c5_1_37: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13bf19c0ce6_0_7:notes"/>
          <p:cNvSpPr>
            <a:spLocks noGrp="1" noRot="1" noChangeAspect="1"/>
          </p:cNvSpPr>
          <p:nvPr>
            <p:ph type="sldImg" idx="2"/>
          </p:nvPr>
        </p:nvSpPr>
        <p:spPr>
          <a:xfrm>
            <a:off x="1414463" y="1162050"/>
            <a:ext cx="4181475"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8" name="Google Shape;168;g13bf19c0ce6_0_7:notes"/>
          <p:cNvSpPr txBox="1">
            <a:spLocks noGrp="1"/>
          </p:cNvSpPr>
          <p:nvPr>
            <p:ph type="body" idx="1"/>
          </p:nvPr>
        </p:nvSpPr>
        <p:spPr>
          <a:xfrm>
            <a:off x="701040" y="4473892"/>
            <a:ext cx="5608200" cy="3660600"/>
          </a:xfrm>
          <a:prstGeom prst="rect">
            <a:avLst/>
          </a:prstGeom>
          <a:noFill/>
          <a:ln>
            <a:noFill/>
          </a:ln>
        </p:spPr>
        <p:txBody>
          <a:bodyPr spcFirstLastPara="1" wrap="square" lIns="93175" tIns="46575" rIns="93175" bIns="46575" anchor="t" anchorCtr="0">
            <a:noAutofit/>
          </a:bodyPr>
          <a:lstStyle/>
          <a:p>
            <a:pPr marL="0" lvl="0" indent="0" algn="l" rtl="0">
              <a:lnSpc>
                <a:spcPct val="100000"/>
              </a:lnSpc>
              <a:spcBef>
                <a:spcPts val="0"/>
              </a:spcBef>
              <a:spcAft>
                <a:spcPts val="0"/>
              </a:spcAft>
              <a:buSzPts val="1400"/>
              <a:buNone/>
            </a:pPr>
            <a:endParaRPr/>
          </a:p>
        </p:txBody>
      </p:sp>
      <p:sp>
        <p:nvSpPr>
          <p:cNvPr id="169" name="Google Shape;169;g13bf19c0ce6_0_7:notes"/>
          <p:cNvSpPr txBox="1">
            <a:spLocks noGrp="1"/>
          </p:cNvSpPr>
          <p:nvPr>
            <p:ph type="sldNum" idx="12"/>
          </p:nvPr>
        </p:nvSpPr>
        <p:spPr>
          <a:xfrm>
            <a:off x="3970938" y="8829967"/>
            <a:ext cx="3037800" cy="466500"/>
          </a:xfrm>
          <a:prstGeom prst="rect">
            <a:avLst/>
          </a:prstGeom>
          <a:noFill/>
          <a:ln>
            <a:noFill/>
          </a:ln>
        </p:spPr>
        <p:txBody>
          <a:bodyPr spcFirstLastPara="1" wrap="square" lIns="93175" tIns="46575" rIns="93175" bIns="46575"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0"/>
        <p:cNvGrpSpPr/>
        <p:nvPr/>
      </p:nvGrpSpPr>
      <p:grpSpPr>
        <a:xfrm>
          <a:off x="0" y="0"/>
          <a:ext cx="0" cy="0"/>
          <a:chOff x="0" y="0"/>
          <a:chExt cx="0" cy="0"/>
        </a:xfrm>
      </p:grpSpPr>
      <p:pic>
        <p:nvPicPr>
          <p:cNvPr id="11" name="Google Shape;11;p12" descr="Cover Triangle Pattern"/>
          <p:cNvPicPr preferRelativeResize="0"/>
          <p:nvPr/>
        </p:nvPicPr>
        <p:blipFill rotWithShape="1">
          <a:blip r:embed="rId2">
            <a:alphaModFix/>
          </a:blip>
          <a:srcRect t="12978"/>
          <a:stretch/>
        </p:blipFill>
        <p:spPr>
          <a:xfrm>
            <a:off x="2317813" y="0"/>
            <a:ext cx="6829477" cy="3749964"/>
          </a:xfrm>
          <a:prstGeom prst="rect">
            <a:avLst/>
          </a:prstGeom>
          <a:noFill/>
          <a:ln>
            <a:noFill/>
          </a:ln>
        </p:spPr>
      </p:pic>
      <p:sp>
        <p:nvSpPr>
          <p:cNvPr id="12" name="Google Shape;12;p12"/>
          <p:cNvSpPr txBox="1">
            <a:spLocks noGrp="1"/>
          </p:cNvSpPr>
          <p:nvPr>
            <p:ph type="title"/>
          </p:nvPr>
        </p:nvSpPr>
        <p:spPr>
          <a:xfrm>
            <a:off x="369888" y="3863685"/>
            <a:ext cx="8336975" cy="99925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12"/>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14" name="Google Shape;14;p12"/>
          <p:cNvSpPr txBox="1">
            <a:spLocks noGrp="1"/>
          </p:cNvSpPr>
          <p:nvPr>
            <p:ph type="body" idx="2"/>
          </p:nvPr>
        </p:nvSpPr>
        <p:spPr>
          <a:xfrm>
            <a:off x="369888" y="5769402"/>
            <a:ext cx="4614862" cy="758825"/>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000"/>
              <a:buFont typeface="Arial"/>
              <a:buNone/>
              <a:defRPr sz="20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2_Section Header">
  <p:cSld name="2_Section Header">
    <p:spTree>
      <p:nvGrpSpPr>
        <p:cNvPr id="1" name="Shape 97"/>
        <p:cNvGrpSpPr/>
        <p:nvPr/>
      </p:nvGrpSpPr>
      <p:grpSpPr>
        <a:xfrm>
          <a:off x="0" y="0"/>
          <a:ext cx="0" cy="0"/>
          <a:chOff x="0" y="0"/>
          <a:chExt cx="0" cy="0"/>
        </a:xfrm>
      </p:grpSpPr>
      <p:sp>
        <p:nvSpPr>
          <p:cNvPr id="98" name="Google Shape;98;p22"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9" name="Google Shape;99;p22"/>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0" name="Google Shape;100;p22"/>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101" name="Google Shape;101;p22"/>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02" name="Google Shape;102;p22"/>
          <p:cNvSpPr txBox="1">
            <a:spLocks noGrp="1"/>
          </p:cNvSpPr>
          <p:nvPr>
            <p:ph type="title"/>
          </p:nvPr>
        </p:nvSpPr>
        <p:spPr>
          <a:xfrm>
            <a:off x="519540" y="294198"/>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03" name="Google Shape;103;p22"/>
          <p:cNvSpPr txBox="1">
            <a:spLocks noGrp="1"/>
          </p:cNvSpPr>
          <p:nvPr>
            <p:ph type="body" idx="1"/>
          </p:nvPr>
        </p:nvSpPr>
        <p:spPr>
          <a:xfrm>
            <a:off x="519540" y="1174172"/>
            <a:ext cx="8336975" cy="496685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15"/>
        <p:cNvGrpSpPr/>
        <p:nvPr/>
      </p:nvGrpSpPr>
      <p:grpSpPr>
        <a:xfrm>
          <a:off x="0" y="0"/>
          <a:ext cx="0" cy="0"/>
          <a:chOff x="0" y="0"/>
          <a:chExt cx="0" cy="0"/>
        </a:xfrm>
      </p:grpSpPr>
      <p:pic>
        <p:nvPicPr>
          <p:cNvPr id="16" name="Google Shape;16;p13"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17" name="Google Shape;17;p13"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18" name="Google Shape;18;p13"/>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13"/>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0" name="Google Shape;20;p13"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1" name="Google Shape;21;p13"/>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2" name="Google Shape;22;p13"/>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23" name="Google Shape;23;p13"/>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24" name="Google Shape;24;p13"/>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25"/>
        <p:cNvGrpSpPr/>
        <p:nvPr/>
      </p:nvGrpSpPr>
      <p:grpSpPr>
        <a:xfrm>
          <a:off x="0" y="0"/>
          <a:ext cx="0" cy="0"/>
          <a:chOff x="0" y="0"/>
          <a:chExt cx="0" cy="0"/>
        </a:xfrm>
      </p:grpSpPr>
      <p:pic>
        <p:nvPicPr>
          <p:cNvPr id="26" name="Google Shape;26;p14"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27" name="Google Shape;27;p14"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28" name="Google Shape;28;p14"/>
          <p:cNvSpPr txBox="1">
            <a:spLocks noGrp="1"/>
          </p:cNvSpPr>
          <p:nvPr>
            <p:ph type="title"/>
          </p:nvPr>
        </p:nvSpPr>
        <p:spPr>
          <a:xfrm>
            <a:off x="582468" y="1709744"/>
            <a:ext cx="8270588"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4800"/>
              <a:buFont typeface="Arial"/>
              <a:buNone/>
              <a:defRPr sz="48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14"/>
          <p:cNvSpPr txBox="1">
            <a:spLocks noGrp="1"/>
          </p:cNvSpPr>
          <p:nvPr>
            <p:ph type="body" idx="1"/>
          </p:nvPr>
        </p:nvSpPr>
        <p:spPr>
          <a:xfrm>
            <a:off x="582468" y="4589469"/>
            <a:ext cx="8270588"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2000"/>
              <a:buFont typeface="Arial"/>
              <a:buNone/>
              <a:defRPr sz="20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800"/>
              <a:buFont typeface="Arial"/>
              <a:buNone/>
              <a:defRPr sz="180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600"/>
              <a:buFont typeface="Arial"/>
              <a:buNone/>
              <a:defRPr sz="1600" b="0" i="0" u="none" strike="noStrike" cap="none">
                <a:solidFill>
                  <a:srgbClr val="888E9D"/>
                </a:solidFill>
                <a:latin typeface="Arial"/>
                <a:ea typeface="Arial"/>
                <a:cs typeface="Arial"/>
                <a:sym typeface="Arial"/>
              </a:defRPr>
            </a:lvl9pPr>
          </a:lstStyle>
          <a:p>
            <a:endParaRPr/>
          </a:p>
        </p:txBody>
      </p:sp>
      <p:sp>
        <p:nvSpPr>
          <p:cNvPr id="30" name="Google Shape;30;p14"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31" name="Google Shape;31;p14"/>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2" name="Google Shape;32;p14"/>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33" name="Google Shape;33;p14"/>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4" name="Google Shape;34;p14"/>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p:cSld name="Comparison">
    <p:spTree>
      <p:nvGrpSpPr>
        <p:cNvPr id="1" name="Shape 35"/>
        <p:cNvGrpSpPr/>
        <p:nvPr/>
      </p:nvGrpSpPr>
      <p:grpSpPr>
        <a:xfrm>
          <a:off x="0" y="0"/>
          <a:ext cx="0" cy="0"/>
          <a:chOff x="0" y="0"/>
          <a:chExt cx="0" cy="0"/>
        </a:xfrm>
      </p:grpSpPr>
      <p:pic>
        <p:nvPicPr>
          <p:cNvPr id="36" name="Google Shape;36;p16"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37" name="Google Shape;37;p16" descr="Header triangles pattern"/>
          <p:cNvPicPr preferRelativeResize="0"/>
          <p:nvPr/>
        </p:nvPicPr>
        <p:blipFill rotWithShape="1">
          <a:blip r:embed="rId3">
            <a:alphaModFix/>
          </a:blip>
          <a:srcRect t="42264"/>
          <a:stretch/>
        </p:blipFill>
        <p:spPr>
          <a:xfrm>
            <a:off x="5076294" y="4063"/>
            <a:ext cx="4067706" cy="1481791"/>
          </a:xfrm>
          <a:prstGeom prst="rect">
            <a:avLst/>
          </a:prstGeom>
          <a:noFill/>
          <a:ln>
            <a:noFill/>
          </a:ln>
        </p:spPr>
      </p:pic>
      <p:sp>
        <p:nvSpPr>
          <p:cNvPr id="38" name="Google Shape;38;p16"/>
          <p:cNvSpPr txBox="1">
            <a:spLocks noGrp="1"/>
          </p:cNvSpPr>
          <p:nvPr>
            <p:ph type="title"/>
          </p:nvPr>
        </p:nvSpPr>
        <p:spPr>
          <a:xfrm>
            <a:off x="507276" y="1485854"/>
            <a:ext cx="8335388" cy="736311"/>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16"/>
          <p:cNvSpPr txBox="1">
            <a:spLocks noGrp="1"/>
          </p:cNvSpPr>
          <p:nvPr>
            <p:ph type="body" idx="1"/>
          </p:nvPr>
        </p:nvSpPr>
        <p:spPr>
          <a:xfrm>
            <a:off x="507278" y="2385434"/>
            <a:ext cx="4002378" cy="524893"/>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0" name="Google Shape;40;p16"/>
          <p:cNvSpPr txBox="1">
            <a:spLocks noGrp="1"/>
          </p:cNvSpPr>
          <p:nvPr>
            <p:ph type="body" idx="2"/>
          </p:nvPr>
        </p:nvSpPr>
        <p:spPr>
          <a:xfrm>
            <a:off x="507278" y="3003840"/>
            <a:ext cx="4002378"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1" name="Google Shape;41;p16"/>
          <p:cNvSpPr txBox="1">
            <a:spLocks noGrp="1"/>
          </p:cNvSpPr>
          <p:nvPr>
            <p:ph type="body" idx="3"/>
          </p:nvPr>
        </p:nvSpPr>
        <p:spPr>
          <a:xfrm>
            <a:off x="4790207" y="2385430"/>
            <a:ext cx="4052457" cy="524894"/>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rgbClr val="003764"/>
              </a:buClr>
              <a:buSzPts val="2400"/>
              <a:buFont typeface="Arial"/>
              <a:buNone/>
              <a:defRPr sz="2400" b="1"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42" name="Google Shape;42;p16"/>
          <p:cNvSpPr txBox="1">
            <a:spLocks noGrp="1"/>
          </p:cNvSpPr>
          <p:nvPr>
            <p:ph type="body" idx="4"/>
          </p:nvPr>
        </p:nvSpPr>
        <p:spPr>
          <a:xfrm>
            <a:off x="4790207" y="3003840"/>
            <a:ext cx="4052457" cy="331383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1pPr>
            <a:lvl2pPr marL="914400" marR="0" lvl="1"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2pPr>
            <a:lvl3pPr marL="1371600" marR="0" lvl="2"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3pPr>
            <a:lvl4pPr marL="1828800" marR="0" lvl="3"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4pPr>
            <a:lvl5pPr marL="2286000" marR="0" lvl="4" indent="-342900" algn="l" rtl="0">
              <a:lnSpc>
                <a:spcPct val="90000"/>
              </a:lnSpc>
              <a:spcBef>
                <a:spcPts val="500"/>
              </a:spcBef>
              <a:spcAft>
                <a:spcPts val="0"/>
              </a:spcAft>
              <a:buClr>
                <a:srgbClr val="003764"/>
              </a:buClr>
              <a:buSzPts val="1800"/>
              <a:buFont typeface="Arial"/>
              <a:buChar char="•"/>
              <a:defRPr sz="1800" b="0" i="0" u="none" strike="noStrike" cap="none">
                <a:solidFill>
                  <a:srgbClr val="003764"/>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3" name="Google Shape;43;p16"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4" name="Google Shape;44;p16"/>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5" name="Google Shape;45;p16"/>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6" name="Google Shape;46;p16"/>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47" name="Google Shape;47;p16"/>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8"/>
        <p:cNvGrpSpPr/>
        <p:nvPr/>
      </p:nvGrpSpPr>
      <p:grpSpPr>
        <a:xfrm>
          <a:off x="0" y="0"/>
          <a:ext cx="0" cy="0"/>
          <a:chOff x="0" y="0"/>
          <a:chExt cx="0" cy="0"/>
        </a:xfrm>
      </p:grpSpPr>
      <p:pic>
        <p:nvPicPr>
          <p:cNvPr id="49" name="Google Shape;49;p17"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0" name="Google Shape;50;p17"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51" name="Google Shape;51;p17"/>
          <p:cNvSpPr txBox="1">
            <a:spLocks noGrp="1"/>
          </p:cNvSpPr>
          <p:nvPr>
            <p:ph type="title"/>
          </p:nvPr>
        </p:nvSpPr>
        <p:spPr>
          <a:xfrm>
            <a:off x="540327" y="1457982"/>
            <a:ext cx="8302337" cy="786457"/>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2" name="Google Shape;52;p17"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3" name="Google Shape;53;p17"/>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4" name="Google Shape;54;p17"/>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5" name="Google Shape;55;p17"/>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6" name="Google Shape;56;p17"/>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pic>
        <p:nvPicPr>
          <p:cNvPr id="58" name="Google Shape;58;p18"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59" name="Google Shape;59;p18"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0" name="Google Shape;60;p18"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1" name="Google Shape;61;p18"/>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64" name="Google Shape;64;p18"/>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65"/>
        <p:cNvGrpSpPr/>
        <p:nvPr/>
      </p:nvGrpSpPr>
      <p:grpSpPr>
        <a:xfrm>
          <a:off x="0" y="0"/>
          <a:ext cx="0" cy="0"/>
          <a:chOff x="0" y="0"/>
          <a:chExt cx="0" cy="0"/>
        </a:xfrm>
      </p:grpSpPr>
      <p:pic>
        <p:nvPicPr>
          <p:cNvPr id="66" name="Google Shape;66;p19"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67" name="Google Shape;67;p19"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68" name="Google Shape;68;p19"/>
          <p:cNvSpPr txBox="1">
            <a:spLocks noGrp="1"/>
          </p:cNvSpPr>
          <p:nvPr>
            <p:ph type="title"/>
          </p:nvPr>
        </p:nvSpPr>
        <p:spPr>
          <a:xfrm>
            <a:off x="486494" y="1385541"/>
            <a:ext cx="3160715"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9" name="Google Shape;69;p19"/>
          <p:cNvSpPr txBox="1">
            <a:spLocks noGrp="1"/>
          </p:cNvSpPr>
          <p:nvPr>
            <p:ph type="body" idx="1"/>
          </p:nvPr>
        </p:nvSpPr>
        <p:spPr>
          <a:xfrm>
            <a:off x="486494" y="2888673"/>
            <a:ext cx="3160715" cy="349237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0" name="Google Shape;70;p19"/>
          <p:cNvSpPr txBox="1">
            <a:spLocks noGrp="1"/>
          </p:cNvSpPr>
          <p:nvPr>
            <p:ph type="body" idx="2"/>
          </p:nvPr>
        </p:nvSpPr>
        <p:spPr>
          <a:xfrm>
            <a:off x="3863540" y="1569027"/>
            <a:ext cx="5041469" cy="4812024"/>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71" name="Google Shape;71;p19"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2" name="Google Shape;72;p19"/>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3" name="Google Shape;73;p19"/>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74" name="Google Shape;74;p19"/>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75" name="Google Shape;75;p19"/>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76"/>
        <p:cNvGrpSpPr/>
        <p:nvPr/>
      </p:nvGrpSpPr>
      <p:grpSpPr>
        <a:xfrm>
          <a:off x="0" y="0"/>
          <a:ext cx="0" cy="0"/>
          <a:chOff x="0" y="0"/>
          <a:chExt cx="0" cy="0"/>
        </a:xfrm>
      </p:grpSpPr>
      <p:pic>
        <p:nvPicPr>
          <p:cNvPr id="77" name="Google Shape;77;p20"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78" name="Google Shape;78;p20"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79" name="Google Shape;79;p20"/>
          <p:cNvSpPr txBox="1">
            <a:spLocks noGrp="1"/>
          </p:cNvSpPr>
          <p:nvPr>
            <p:ph type="title"/>
          </p:nvPr>
        </p:nvSpPr>
        <p:spPr>
          <a:xfrm>
            <a:off x="403370" y="1385541"/>
            <a:ext cx="3358139" cy="1409614"/>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20"/>
          <p:cNvSpPr txBox="1">
            <a:spLocks noGrp="1"/>
          </p:cNvSpPr>
          <p:nvPr>
            <p:ph type="body" idx="1"/>
          </p:nvPr>
        </p:nvSpPr>
        <p:spPr>
          <a:xfrm>
            <a:off x="403370" y="2888673"/>
            <a:ext cx="3358139" cy="3542831"/>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600"/>
              <a:buFont typeface="Arial"/>
              <a:buNone/>
              <a:defRPr sz="16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81" name="Google Shape;81;p20"/>
          <p:cNvSpPr txBox="1">
            <a:spLocks noGrp="1"/>
          </p:cNvSpPr>
          <p:nvPr>
            <p:ph type="body" idx="2"/>
          </p:nvPr>
        </p:nvSpPr>
        <p:spPr>
          <a:xfrm>
            <a:off x="4024047" y="1569026"/>
            <a:ext cx="4839398" cy="4862477"/>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rgbClr val="003764"/>
              </a:buClr>
              <a:buSzPts val="3200"/>
              <a:buFont typeface="Arial"/>
              <a:buChar char="•"/>
              <a:defRPr sz="3200" b="0" i="0" u="none" strike="noStrike" cap="none">
                <a:solidFill>
                  <a:srgbClr val="003764"/>
                </a:solidFill>
                <a:latin typeface="Arial"/>
                <a:ea typeface="Arial"/>
                <a:cs typeface="Arial"/>
                <a:sym typeface="Arial"/>
              </a:defRPr>
            </a:lvl1pPr>
            <a:lvl2pPr marL="914400" marR="0" lvl="1" indent="-406400" algn="l" rtl="0">
              <a:lnSpc>
                <a:spcPct val="90000"/>
              </a:lnSpc>
              <a:spcBef>
                <a:spcPts val="500"/>
              </a:spcBef>
              <a:spcAft>
                <a:spcPts val="0"/>
              </a:spcAft>
              <a:buClr>
                <a:srgbClr val="003764"/>
              </a:buClr>
              <a:buSzPts val="2800"/>
              <a:buFont typeface="Arial"/>
              <a:buChar char="•"/>
              <a:defRPr sz="2800" b="0" i="0" u="none" strike="noStrike" cap="none">
                <a:solidFill>
                  <a:srgbClr val="003764"/>
                </a:solidFill>
                <a:latin typeface="Arial"/>
                <a:ea typeface="Arial"/>
                <a:cs typeface="Arial"/>
                <a:sym typeface="Arial"/>
              </a:defRPr>
            </a:lvl2pPr>
            <a:lvl3pPr marL="1371600" marR="0" lvl="2" indent="-381000" algn="l" rtl="0">
              <a:lnSpc>
                <a:spcPct val="90000"/>
              </a:lnSpc>
              <a:spcBef>
                <a:spcPts val="500"/>
              </a:spcBef>
              <a:spcAft>
                <a:spcPts val="0"/>
              </a:spcAft>
              <a:buClr>
                <a:srgbClr val="003764"/>
              </a:buClr>
              <a:buSzPts val="2400"/>
              <a:buFont typeface="Arial"/>
              <a:buChar char="•"/>
              <a:defRPr sz="2400" b="0" i="0" u="none" strike="noStrike" cap="none">
                <a:solidFill>
                  <a:srgbClr val="003764"/>
                </a:solidFill>
                <a:latin typeface="Arial"/>
                <a:ea typeface="Arial"/>
                <a:cs typeface="Arial"/>
                <a:sym typeface="Arial"/>
              </a:defRPr>
            </a:lvl3pPr>
            <a:lvl4pPr marL="1828800" marR="0" lvl="3"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4pPr>
            <a:lvl5pPr marL="2286000" marR="0" lvl="4" indent="-355600" algn="l" rtl="0">
              <a:lnSpc>
                <a:spcPct val="90000"/>
              </a:lnSpc>
              <a:spcBef>
                <a:spcPts val="500"/>
              </a:spcBef>
              <a:spcAft>
                <a:spcPts val="0"/>
              </a:spcAft>
              <a:buClr>
                <a:srgbClr val="003764"/>
              </a:buClr>
              <a:buSzPts val="2000"/>
              <a:buFont typeface="Arial"/>
              <a:buChar char="•"/>
              <a:defRPr sz="2000" b="0" i="0" u="none" strike="noStrike" cap="none">
                <a:solidFill>
                  <a:srgbClr val="003764"/>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20"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3" name="Google Shape;83;p20"/>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4" name="Google Shape;84;p20"/>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5" name="Google Shape;85;p20"/>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0"/>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_Section Header">
  <p:cSld name="1_Section Header">
    <p:spTree>
      <p:nvGrpSpPr>
        <p:cNvPr id="1" name="Shape 87"/>
        <p:cNvGrpSpPr/>
        <p:nvPr/>
      </p:nvGrpSpPr>
      <p:grpSpPr>
        <a:xfrm>
          <a:off x="0" y="0"/>
          <a:ext cx="0" cy="0"/>
          <a:chOff x="0" y="0"/>
          <a:chExt cx="0" cy="0"/>
        </a:xfrm>
      </p:grpSpPr>
      <p:pic>
        <p:nvPicPr>
          <p:cNvPr id="88" name="Google Shape;88;p21" descr="Community and Technical Colleges. Washington State Board."/>
          <p:cNvPicPr preferRelativeResize="0"/>
          <p:nvPr/>
        </p:nvPicPr>
        <p:blipFill rotWithShape="1">
          <a:blip r:embed="rId2">
            <a:alphaModFix/>
          </a:blip>
          <a:srcRect t="12671"/>
          <a:stretch/>
        </p:blipFill>
        <p:spPr>
          <a:xfrm>
            <a:off x="105297" y="154004"/>
            <a:ext cx="3286396" cy="1231537"/>
          </a:xfrm>
          <a:prstGeom prst="rect">
            <a:avLst/>
          </a:prstGeom>
          <a:noFill/>
          <a:ln>
            <a:noFill/>
          </a:ln>
        </p:spPr>
      </p:pic>
      <p:pic>
        <p:nvPicPr>
          <p:cNvPr id="89" name="Google Shape;89;p21" descr="Header triangles pattern"/>
          <p:cNvPicPr preferRelativeResize="0"/>
          <p:nvPr/>
        </p:nvPicPr>
        <p:blipFill rotWithShape="1">
          <a:blip r:embed="rId3">
            <a:alphaModFix/>
          </a:blip>
          <a:srcRect t="42264"/>
          <a:stretch/>
        </p:blipFill>
        <p:spPr>
          <a:xfrm>
            <a:off x="5076294" y="0"/>
            <a:ext cx="4067706" cy="1481791"/>
          </a:xfrm>
          <a:prstGeom prst="rect">
            <a:avLst/>
          </a:prstGeom>
          <a:noFill/>
          <a:ln>
            <a:noFill/>
          </a:ln>
        </p:spPr>
      </p:pic>
      <p:sp>
        <p:nvSpPr>
          <p:cNvPr id="90" name="Google Shape;90;p21"/>
          <p:cNvSpPr txBox="1">
            <a:spLocks noGrp="1"/>
          </p:cNvSpPr>
          <p:nvPr>
            <p:ph type="title"/>
          </p:nvPr>
        </p:nvSpPr>
        <p:spPr>
          <a:xfrm>
            <a:off x="623888" y="1709745"/>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rgbClr val="003764"/>
              </a:buClr>
              <a:buSzPts val="3500"/>
              <a:buFont typeface="Arial"/>
              <a:buNone/>
              <a:defRPr sz="3500" b="0" i="0" u="none" strike="noStrike" cap="none">
                <a:solidFill>
                  <a:srgbClr val="003764"/>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91" name="Google Shape;91;p21"/>
          <p:cNvSpPr txBox="1">
            <a:spLocks noGrp="1"/>
          </p:cNvSpPr>
          <p:nvPr>
            <p:ph type="body" idx="1"/>
          </p:nvPr>
        </p:nvSpPr>
        <p:spPr>
          <a:xfrm>
            <a:off x="623888" y="4589470"/>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rgbClr val="003764"/>
              </a:buClr>
              <a:buSzPts val="1800"/>
              <a:buFont typeface="Arial"/>
              <a:buNone/>
              <a:defRPr sz="1800" b="0" i="0" u="none" strike="noStrike" cap="none">
                <a:solidFill>
                  <a:srgbClr val="003764"/>
                </a:solidFill>
                <a:latin typeface="Arial"/>
                <a:ea typeface="Arial"/>
                <a:cs typeface="Arial"/>
                <a:sym typeface="Arial"/>
              </a:defRPr>
            </a:lvl1pPr>
            <a:lvl2pPr marL="914400" marR="0" lvl="1" indent="-228600" algn="l" rtl="0">
              <a:lnSpc>
                <a:spcPct val="90000"/>
              </a:lnSpc>
              <a:spcBef>
                <a:spcPts val="500"/>
              </a:spcBef>
              <a:spcAft>
                <a:spcPts val="0"/>
              </a:spcAft>
              <a:buClr>
                <a:srgbClr val="888E9D"/>
              </a:buClr>
              <a:buSzPts val="1500"/>
              <a:buFont typeface="Arial"/>
              <a:buNone/>
              <a:defRPr sz="1500" b="0" i="0" u="none" strike="noStrike" cap="none">
                <a:solidFill>
                  <a:srgbClr val="888E9D"/>
                </a:solidFill>
                <a:latin typeface="Arial"/>
                <a:ea typeface="Arial"/>
                <a:cs typeface="Arial"/>
                <a:sym typeface="Arial"/>
              </a:defRPr>
            </a:lvl2pPr>
            <a:lvl3pPr marL="1371600" marR="0" lvl="2" indent="-228600" algn="l" rtl="0">
              <a:lnSpc>
                <a:spcPct val="90000"/>
              </a:lnSpc>
              <a:spcBef>
                <a:spcPts val="500"/>
              </a:spcBef>
              <a:spcAft>
                <a:spcPts val="0"/>
              </a:spcAft>
              <a:buClr>
                <a:srgbClr val="888E9D"/>
              </a:buClr>
              <a:buSzPts val="1350"/>
              <a:buFont typeface="Arial"/>
              <a:buNone/>
              <a:defRPr sz="1350" b="0" i="0" u="none" strike="noStrike" cap="none">
                <a:solidFill>
                  <a:srgbClr val="888E9D"/>
                </a:solidFill>
                <a:latin typeface="Arial"/>
                <a:ea typeface="Arial"/>
                <a:cs typeface="Arial"/>
                <a:sym typeface="Arial"/>
              </a:defRPr>
            </a:lvl3pPr>
            <a:lvl4pPr marL="1828800" marR="0" lvl="3"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4pPr>
            <a:lvl5pPr marL="2286000" marR="0" lvl="4"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5pPr>
            <a:lvl6pPr marL="2743200" marR="0" lvl="5"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6pPr>
            <a:lvl7pPr marL="3200400" marR="0" lvl="6"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7pPr>
            <a:lvl8pPr marL="3657600" marR="0" lvl="7"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8pPr>
            <a:lvl9pPr marL="4114800" marR="0" lvl="8" indent="-228600" algn="l" rtl="0">
              <a:lnSpc>
                <a:spcPct val="90000"/>
              </a:lnSpc>
              <a:spcBef>
                <a:spcPts val="500"/>
              </a:spcBef>
              <a:spcAft>
                <a:spcPts val="0"/>
              </a:spcAft>
              <a:buClr>
                <a:srgbClr val="888E9D"/>
              </a:buClr>
              <a:buSzPts val="1200"/>
              <a:buFont typeface="Arial"/>
              <a:buNone/>
              <a:defRPr sz="1200" b="0" i="0" u="none" strike="noStrike" cap="none">
                <a:solidFill>
                  <a:srgbClr val="888E9D"/>
                </a:solidFill>
                <a:latin typeface="Arial"/>
                <a:ea typeface="Arial"/>
                <a:cs typeface="Arial"/>
                <a:sym typeface="Arial"/>
              </a:defRPr>
            </a:lvl9pPr>
          </a:lstStyle>
          <a:p>
            <a:endParaRPr/>
          </a:p>
        </p:txBody>
      </p:sp>
      <p:sp>
        <p:nvSpPr>
          <p:cNvPr id="92" name="Google Shape;92;p21" descr="Yellow sidebar"/>
          <p:cNvSpPr/>
          <p:nvPr/>
        </p:nvSpPr>
        <p:spPr>
          <a:xfrm>
            <a:off x="0" y="0"/>
            <a:ext cx="100208" cy="6858000"/>
          </a:xfrm>
          <a:prstGeom prst="rect">
            <a:avLst/>
          </a:prstGeom>
          <a:solidFill>
            <a:srgbClr val="F4CE12"/>
          </a:solidFill>
          <a:ln w="12700" cap="flat" cmpd="sng">
            <a:solidFill>
              <a:srgbClr val="F4CE12"/>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93" name="Google Shape;93;p21"/>
          <p:cNvSpPr txBox="1">
            <a:spLocks noGrp="1"/>
          </p:cNvSpPr>
          <p:nvPr>
            <p:ph type="dt" idx="10"/>
          </p:nvPr>
        </p:nvSpPr>
        <p:spPr>
          <a:xfrm>
            <a:off x="628650" y="6483926"/>
            <a:ext cx="20574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4" name="Google Shape;94;p21"/>
          <p:cNvSpPr txBox="1">
            <a:spLocks noGrp="1"/>
          </p:cNvSpPr>
          <p:nvPr>
            <p:ph type="ftr" idx="11"/>
          </p:nvPr>
        </p:nvSpPr>
        <p:spPr>
          <a:xfrm>
            <a:off x="3028950" y="6483926"/>
            <a:ext cx="3086100" cy="237549"/>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1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95" name="Google Shape;95;p21"/>
          <p:cNvSpPr txBox="1">
            <a:spLocks noGrp="1"/>
          </p:cNvSpPr>
          <p:nvPr>
            <p:ph type="sldNum" idx="12"/>
          </p:nvPr>
        </p:nvSpPr>
        <p:spPr>
          <a:xfrm>
            <a:off x="8416636" y="6529852"/>
            <a:ext cx="457199" cy="191623"/>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100"/>
              <a:buFont typeface="Arial"/>
              <a:buNone/>
              <a:defRPr sz="11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96" name="Google Shape;96;p21"/>
          <p:cNvPicPr preferRelativeResize="0"/>
          <p:nvPr/>
        </p:nvPicPr>
        <p:blipFill rotWithShape="1">
          <a:blip r:embed="rId4">
            <a:alphaModFix/>
          </a:blip>
          <a:srcRect/>
          <a:stretch/>
        </p:blipFill>
        <p:spPr>
          <a:xfrm>
            <a:off x="3247494" y="528406"/>
            <a:ext cx="1828800" cy="424977"/>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sbctc.edu/colleges-staff/it-support/ctclink/ctclink-accessibility.asp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sbctc.edu/colleges-staff/it-support/erp-support/accessibility-forum.asp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docs.oracle.com/cd/F28299_01/pt857pbr3/eng/pt/tacs/task_NavigatingwiththeKeyboard-827ff2.html?pli=ul_d18e41_tac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sbctc.edu/about/accessibility/new-informatio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bctc.edu/resources/documents/colleges-staff/it-support/erp/ctclink-accessibility/vpat-online-admissions-application-2023-03.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
          <p:cNvSpPr txBox="1">
            <a:spLocks noGrp="1"/>
          </p:cNvSpPr>
          <p:nvPr>
            <p:ph type="title"/>
          </p:nvPr>
        </p:nvSpPr>
        <p:spPr>
          <a:xfrm>
            <a:off x="403512" y="4148996"/>
            <a:ext cx="8336975" cy="82766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4000"/>
              <a:buFont typeface="Arial"/>
              <a:buNone/>
            </a:pPr>
            <a:r>
              <a:rPr lang="en-US" sz="4000" cap="none" dirty="0"/>
              <a:t>Accessibility &amp; ctcLink Open Forum</a:t>
            </a:r>
            <a:endParaRPr dirty="0"/>
          </a:p>
        </p:txBody>
      </p:sp>
      <p:sp>
        <p:nvSpPr>
          <p:cNvPr id="109" name="Google Shape;109;p1"/>
          <p:cNvSpPr txBox="1">
            <a:spLocks noGrp="1"/>
          </p:cNvSpPr>
          <p:nvPr>
            <p:ph type="subTitle" idx="1"/>
          </p:nvPr>
        </p:nvSpPr>
        <p:spPr>
          <a:xfrm>
            <a:off x="370608" y="4976665"/>
            <a:ext cx="8388928" cy="67901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03764"/>
              </a:buClr>
              <a:buSzPts val="3500"/>
              <a:buNone/>
            </a:pPr>
            <a:r>
              <a:rPr lang="en-US"/>
              <a:t>April 11, 2023</a:t>
            </a:r>
            <a:endParaRPr/>
          </a:p>
        </p:txBody>
      </p:sp>
      <p:sp>
        <p:nvSpPr>
          <p:cNvPr id="110" name="Google Shape;110;p1"/>
          <p:cNvSpPr txBox="1">
            <a:spLocks noGrp="1"/>
          </p:cNvSpPr>
          <p:nvPr>
            <p:ph type="sldNum" idx="12"/>
          </p:nvPr>
        </p:nvSpPr>
        <p:spPr>
          <a:xfrm>
            <a:off x="8675688" y="6483350"/>
            <a:ext cx="468312" cy="23812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fld id="{00000000-1234-1234-1234-123412341234}" type="slidenum">
              <a:rPr lang="en-US" sz="1800" b="0" i="0" u="none" strike="noStrike" cap="none">
                <a:solidFill>
                  <a:schemeClr val="dk1"/>
                </a:solidFill>
                <a:latin typeface="Arial"/>
                <a:ea typeface="Arial"/>
                <a:cs typeface="Arial"/>
                <a:sym typeface="Arial"/>
              </a:rPr>
              <a:t>1</a:t>
            </a:fld>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College Sharing</a:t>
            </a:r>
            <a:endParaRPr/>
          </a:p>
        </p:txBody>
      </p:sp>
      <p:sp>
        <p:nvSpPr>
          <p:cNvPr id="179" name="Google Shape;179;p8"/>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dirty="0"/>
              <a:t>Submit ideas for future forum meetings through our </a:t>
            </a:r>
            <a:r>
              <a:rPr lang="en-US" u="sng" dirty="0">
                <a:solidFill>
                  <a:schemeClr val="hlink"/>
                </a:solidFill>
                <a:hlinkClick r:id="rId3"/>
              </a:rPr>
              <a:t>online submission form</a:t>
            </a:r>
            <a:endParaRPr dirty="0"/>
          </a:p>
        </p:txBody>
      </p:sp>
      <p:sp>
        <p:nvSpPr>
          <p:cNvPr id="180" name="Google Shape;180;p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9"/>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ctcLink Accessibility Web Page</a:t>
            </a:r>
            <a:endParaRPr/>
          </a:p>
        </p:txBody>
      </p:sp>
      <p:sp>
        <p:nvSpPr>
          <p:cNvPr id="186" name="Google Shape;186;p9"/>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u="sng" dirty="0">
                <a:solidFill>
                  <a:schemeClr val="hlink"/>
                </a:solidFill>
                <a:hlinkClick r:id="rId3"/>
              </a:rPr>
              <a:t>ctcLink Accessibility</a:t>
            </a:r>
            <a:r>
              <a:rPr lang="en-US" dirty="0"/>
              <a:t> web page</a:t>
            </a:r>
            <a:endParaRPr u="sng" dirty="0">
              <a:solidFill>
                <a:schemeClr val="hlink"/>
              </a:solidFill>
              <a:hlinkClick r:id="rId3"/>
            </a:endParaRPr>
          </a:p>
          <a:p>
            <a:pPr marL="457200" lvl="0" indent="-406400" algn="l" rtl="0">
              <a:lnSpc>
                <a:spcPct val="90000"/>
              </a:lnSpc>
              <a:spcBef>
                <a:spcPts val="1000"/>
              </a:spcBef>
              <a:spcAft>
                <a:spcPts val="0"/>
              </a:spcAft>
              <a:buSzPts val="2800"/>
              <a:buChar char="•"/>
            </a:pPr>
            <a:r>
              <a:rPr lang="en-US" dirty="0"/>
              <a:t>Accessibility reviews</a:t>
            </a:r>
            <a:endParaRPr dirty="0"/>
          </a:p>
          <a:p>
            <a:pPr marL="457200" lvl="0" indent="-406400" algn="l" rtl="0">
              <a:lnSpc>
                <a:spcPct val="90000"/>
              </a:lnSpc>
              <a:spcBef>
                <a:spcPts val="1000"/>
              </a:spcBef>
              <a:spcAft>
                <a:spcPts val="0"/>
              </a:spcAft>
              <a:buSzPts val="2800"/>
              <a:buChar char="•"/>
            </a:pPr>
            <a:r>
              <a:rPr lang="en-US" dirty="0"/>
              <a:t>Image overview documents</a:t>
            </a:r>
            <a:endParaRPr dirty="0"/>
          </a:p>
          <a:p>
            <a:pPr marL="914400" lvl="1" indent="-381000" algn="l" rtl="0">
              <a:lnSpc>
                <a:spcPct val="90000"/>
              </a:lnSpc>
              <a:spcBef>
                <a:spcPts val="500"/>
              </a:spcBef>
              <a:spcAft>
                <a:spcPts val="0"/>
              </a:spcAft>
              <a:buSzPts val="2400"/>
              <a:buChar char="•"/>
            </a:pPr>
            <a:r>
              <a:rPr lang="en-US" dirty="0"/>
              <a:t>PeopleSoft Update Manager (PUM) images are released periodically to update and add new features</a:t>
            </a:r>
            <a:endParaRPr dirty="0"/>
          </a:p>
          <a:p>
            <a:pPr marL="457200" lvl="0" indent="-406400" algn="l" rtl="0">
              <a:lnSpc>
                <a:spcPct val="90000"/>
              </a:lnSpc>
              <a:spcBef>
                <a:spcPts val="1000"/>
              </a:spcBef>
              <a:spcAft>
                <a:spcPts val="0"/>
              </a:spcAft>
              <a:buSzPts val="2800"/>
              <a:buChar char="•"/>
            </a:pPr>
            <a:r>
              <a:rPr lang="en-US" dirty="0"/>
              <a:t>Oracle VPATs and third-party VPATs</a:t>
            </a:r>
            <a:endParaRPr dirty="0"/>
          </a:p>
          <a:p>
            <a:pPr marL="457200" lvl="0" indent="-406400" algn="l" rtl="0">
              <a:lnSpc>
                <a:spcPct val="90000"/>
              </a:lnSpc>
              <a:spcBef>
                <a:spcPts val="1000"/>
              </a:spcBef>
              <a:spcAft>
                <a:spcPts val="0"/>
              </a:spcAft>
              <a:buSzPts val="2800"/>
              <a:buChar char="•"/>
            </a:pPr>
            <a:r>
              <a:rPr lang="en-US" dirty="0"/>
              <a:t>Glossary of terms</a:t>
            </a:r>
            <a:endParaRPr dirty="0"/>
          </a:p>
          <a:p>
            <a:pPr marL="457200" lvl="0" indent="-228600" algn="l" rtl="0">
              <a:lnSpc>
                <a:spcPct val="90000"/>
              </a:lnSpc>
              <a:spcBef>
                <a:spcPts val="1000"/>
              </a:spcBef>
              <a:spcAft>
                <a:spcPts val="0"/>
              </a:spcAft>
              <a:buSzPts val="2800"/>
              <a:buNone/>
            </a:pPr>
            <a:endParaRPr dirty="0"/>
          </a:p>
        </p:txBody>
      </p:sp>
      <p:sp>
        <p:nvSpPr>
          <p:cNvPr id="187" name="Google Shape;187;p9"/>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1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Forum Information</a:t>
            </a:r>
            <a:endParaRPr/>
          </a:p>
        </p:txBody>
      </p:sp>
      <p:sp>
        <p:nvSpPr>
          <p:cNvPr id="193" name="Google Shape;193;p1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R="0" lvl="0" algn="l" rtl="0">
              <a:lnSpc>
                <a:spcPct val="90000"/>
              </a:lnSpc>
              <a:spcBef>
                <a:spcPts val="1000"/>
              </a:spcBef>
              <a:spcAft>
                <a:spcPts val="0"/>
              </a:spcAft>
              <a:buClr>
                <a:srgbClr val="003764"/>
              </a:buClr>
              <a:buSzPts val="2800"/>
              <a:buFont typeface="Arial" panose="020B0604020202020204" pitchFamily="34" charset="0"/>
              <a:buChar char="•"/>
            </a:pPr>
            <a:r>
              <a:rPr lang="en-US" u="sng" dirty="0">
                <a:solidFill>
                  <a:schemeClr val="hlink"/>
                </a:solidFill>
                <a:hlinkClick r:id="rId3"/>
              </a:rPr>
              <a:t>Accessibility and ctcLink Open Forum</a:t>
            </a:r>
            <a:endParaRPr dirty="0"/>
          </a:p>
          <a:p>
            <a:pPr marR="0" lvl="0" algn="l" rtl="0">
              <a:lnSpc>
                <a:spcPct val="90000"/>
              </a:lnSpc>
              <a:spcBef>
                <a:spcPts val="1000"/>
              </a:spcBef>
              <a:spcAft>
                <a:spcPts val="0"/>
              </a:spcAft>
              <a:buClr>
                <a:srgbClr val="003764"/>
              </a:buClr>
              <a:buSzPts val="2800"/>
              <a:buFont typeface="Arial" panose="020B0604020202020204" pitchFamily="34" charset="0"/>
              <a:buChar char="•"/>
            </a:pPr>
            <a:r>
              <a:rPr lang="en-US" dirty="0"/>
              <a:t>Next meeting – May 9, 2023, 11:00 am to Noon.</a:t>
            </a:r>
            <a:endParaRPr dirty="0"/>
          </a:p>
        </p:txBody>
      </p:sp>
      <p:sp>
        <p:nvSpPr>
          <p:cNvPr id="194" name="Google Shape;194;p1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g11f90ef2fa0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End of Presentation</a:t>
            </a:r>
            <a:endParaRPr/>
          </a:p>
        </p:txBody>
      </p:sp>
      <p:sp>
        <p:nvSpPr>
          <p:cNvPr id="201" name="Google Shape;201;g11f90ef2fa0_0_0"/>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a:t>Expanded details from previous slides are provided following this page.</a:t>
            </a:r>
            <a:endParaRPr/>
          </a:p>
        </p:txBody>
      </p:sp>
      <p:sp>
        <p:nvSpPr>
          <p:cNvPr id="202" name="Google Shape;202;g11f90ef2fa0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5"/>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Campus Solutions</a:t>
            </a:r>
            <a:br>
              <a:rPr lang="en-US"/>
            </a:br>
            <a:endParaRPr/>
          </a:p>
        </p:txBody>
      </p:sp>
      <p:sp>
        <p:nvSpPr>
          <p:cNvPr id="208" name="Google Shape;208;p5"/>
          <p:cNvSpPr txBox="1">
            <a:spLocks noGrp="1"/>
          </p:cNvSpPr>
          <p:nvPr>
            <p:ph type="body" idx="1"/>
          </p:nvPr>
        </p:nvSpPr>
        <p:spPr>
          <a:xfrm>
            <a:off x="536860" y="2726880"/>
            <a:ext cx="8336975" cy="3757046"/>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600"/>
              <a:t>CS Submit button on student enrollment process is out of tab index order</a:t>
            </a:r>
            <a:endParaRPr/>
          </a:p>
          <a:p>
            <a:pPr marL="914400" lvl="1" indent="-381000" algn="l" rtl="0">
              <a:lnSpc>
                <a:spcPct val="90000"/>
              </a:lnSpc>
              <a:spcBef>
                <a:spcPts val="500"/>
              </a:spcBef>
              <a:spcAft>
                <a:spcPts val="0"/>
              </a:spcAft>
              <a:buSzPts val="2400"/>
              <a:buChar char="•"/>
            </a:pPr>
            <a:r>
              <a:rPr lang="en-US" sz="1400"/>
              <a:t>Oracle has agreed it is a bug. We are waiting for Oracle development to deliver a fix.</a:t>
            </a:r>
            <a:endParaRPr/>
          </a:p>
          <a:p>
            <a:pPr marL="50800" lvl="0" indent="0" algn="l" rtl="0">
              <a:lnSpc>
                <a:spcPct val="90000"/>
              </a:lnSpc>
              <a:spcBef>
                <a:spcPts val="1000"/>
              </a:spcBef>
              <a:spcAft>
                <a:spcPts val="0"/>
              </a:spcAft>
              <a:buSzPts val="2800"/>
              <a:buNone/>
            </a:pPr>
            <a:r>
              <a:rPr lang="en-US" sz="1600"/>
              <a:t>CS Make a Payment Page</a:t>
            </a:r>
            <a:endParaRPr/>
          </a:p>
          <a:p>
            <a:pPr marL="914400" lvl="1" indent="-381000" algn="l" rtl="0">
              <a:lnSpc>
                <a:spcPct val="90000"/>
              </a:lnSpc>
              <a:spcBef>
                <a:spcPts val="500"/>
              </a:spcBef>
              <a:spcAft>
                <a:spcPts val="0"/>
              </a:spcAft>
              <a:buSzPts val="2400"/>
              <a:buChar char="•"/>
            </a:pPr>
            <a:r>
              <a:rPr lang="en-US" sz="1400"/>
              <a:t>We are looking into possibly using the fluid version of Make a Payment to fix the reflow issue in small form factor on the classic Make a Payment page. Submitted Service Request with Oracle on the reflow issue on the classic page. On the fluid page, the submit button is out of tab index order and we opened a Service Request on this as well.  At this time, we are not using the fluid Make a Payment page.</a:t>
            </a:r>
            <a:endParaRPr/>
          </a:p>
          <a:p>
            <a:pPr marL="50800" lvl="0" indent="0" algn="l" rtl="0">
              <a:lnSpc>
                <a:spcPct val="90000"/>
              </a:lnSpc>
              <a:spcBef>
                <a:spcPts val="1000"/>
              </a:spcBef>
              <a:spcAft>
                <a:spcPts val="0"/>
              </a:spcAft>
              <a:buSzPts val="2800"/>
              <a:buNone/>
            </a:pPr>
            <a:r>
              <a:rPr lang="en-US" sz="1600"/>
              <a:t>CS Screen Reader on Academic Progress page</a:t>
            </a:r>
            <a:endParaRPr/>
          </a:p>
          <a:p>
            <a:pPr marL="914400" lvl="1" indent="-381000" algn="l" rtl="0">
              <a:lnSpc>
                <a:spcPct val="90000"/>
              </a:lnSpc>
              <a:spcBef>
                <a:spcPts val="500"/>
              </a:spcBef>
              <a:spcAft>
                <a:spcPts val="0"/>
              </a:spcAft>
              <a:buSzPts val="2400"/>
              <a:buChar char="•"/>
            </a:pPr>
            <a:r>
              <a:rPr lang="en-US" sz="1400"/>
              <a:t>We want to fix this but we need more details.  How the page is rendered and how you interact with it depends on things like what program and classes you are enrolled in.</a:t>
            </a:r>
            <a:endParaRPr/>
          </a:p>
          <a:p>
            <a:pPr marL="0" lvl="0" indent="0" algn="l" rtl="0">
              <a:lnSpc>
                <a:spcPct val="90000"/>
              </a:lnSpc>
              <a:spcBef>
                <a:spcPts val="1000"/>
              </a:spcBef>
              <a:spcAft>
                <a:spcPts val="0"/>
              </a:spcAft>
              <a:buSzPts val="2800"/>
              <a:buNone/>
            </a:pPr>
            <a:r>
              <a:rPr lang="en-US" sz="1600">
                <a:solidFill>
                  <a:schemeClr val="dk1"/>
                </a:solidFill>
              </a:rPr>
              <a:t>CS Academic Advisement Report – incorrect PDF tags</a:t>
            </a:r>
            <a:endParaRPr sz="2800">
              <a:solidFill>
                <a:schemeClr val="dk1"/>
              </a:solidFill>
            </a:endParaRPr>
          </a:p>
          <a:p>
            <a:pPr marL="914400" lvl="1" indent="-381000" algn="l" rtl="0">
              <a:lnSpc>
                <a:spcPct val="90000"/>
              </a:lnSpc>
              <a:spcBef>
                <a:spcPts val="1000"/>
              </a:spcBef>
              <a:spcAft>
                <a:spcPts val="0"/>
              </a:spcAft>
              <a:buClr>
                <a:schemeClr val="dk1"/>
              </a:buClr>
              <a:buSzPts val="2400"/>
              <a:buChar char="•"/>
            </a:pPr>
            <a:r>
              <a:rPr lang="en-US" sz="1400">
                <a:solidFill>
                  <a:schemeClr val="dk1"/>
                </a:solidFill>
              </a:rPr>
              <a:t>Fix was supposed to be delivered in CS Image 26.  There was a duplicate CSS declaration on the HTML academic progress fluid page and that was corrected.  They did not make any updates to the PDF though, so we pushed back and asked that to be done.</a:t>
            </a:r>
            <a:endParaRPr sz="1600">
              <a:solidFill>
                <a:schemeClr val="dk1"/>
              </a:solidFill>
            </a:endParaRPr>
          </a:p>
        </p:txBody>
      </p:sp>
      <p:sp>
        <p:nvSpPr>
          <p:cNvPr id="209" name="Google Shape;209;p5"/>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g10f61bb0ac9_0_8"/>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Human Capital Management</a:t>
            </a:r>
            <a:br>
              <a:rPr lang="en-US"/>
            </a:br>
            <a:endParaRPr/>
          </a:p>
        </p:txBody>
      </p:sp>
      <p:sp>
        <p:nvSpPr>
          <p:cNvPr id="215" name="Google Shape;215;g10f61bb0ac9_0_8"/>
          <p:cNvSpPr txBox="1">
            <a:spLocks noGrp="1"/>
          </p:cNvSpPr>
          <p:nvPr>
            <p:ph type="body" idx="1"/>
          </p:nvPr>
        </p:nvSpPr>
        <p:spPr>
          <a:xfrm>
            <a:off x="536860" y="2796301"/>
            <a:ext cx="8336975" cy="375704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2800"/>
              <a:buNone/>
            </a:pPr>
            <a:r>
              <a:rPr lang="en-US" sz="1200">
                <a:solidFill>
                  <a:schemeClr val="dk1"/>
                </a:solidFill>
              </a:rPr>
              <a:t>HCM W-2 PDF</a:t>
            </a:r>
            <a:endParaRPr sz="1200">
              <a:solidFill>
                <a:schemeClr val="dk1"/>
              </a:solidFill>
            </a:endParaRPr>
          </a:p>
          <a:p>
            <a:pPr marL="914400" lvl="1" indent="-304800" algn="l" rtl="0">
              <a:lnSpc>
                <a:spcPct val="90000"/>
              </a:lnSpc>
              <a:spcBef>
                <a:spcPts val="1000"/>
              </a:spcBef>
              <a:spcAft>
                <a:spcPts val="0"/>
              </a:spcAft>
              <a:buClr>
                <a:schemeClr val="dk1"/>
              </a:buClr>
              <a:buSzPts val="1200"/>
              <a:buChar char="•"/>
            </a:pPr>
            <a:r>
              <a:rPr lang="en-US" sz="1200">
                <a:solidFill>
                  <a:schemeClr val="dk1"/>
                </a:solidFill>
              </a:rPr>
              <a:t>Oracle continues to make progress on making the W-2 PDF tagged correctly. They had hoped to have the fix delivered by the end of 2022 so everyone could have it for when they do taxes early 2023, but it’s looking like it will be more like year out. </a:t>
            </a:r>
            <a:endParaRPr sz="1200">
              <a:solidFill>
                <a:schemeClr val="dk1"/>
              </a:solidFill>
            </a:endParaRPr>
          </a:p>
          <a:p>
            <a:pPr marL="914400" lvl="1" indent="-304800" algn="l" rtl="0">
              <a:lnSpc>
                <a:spcPct val="90000"/>
              </a:lnSpc>
              <a:spcBef>
                <a:spcPts val="1000"/>
              </a:spcBef>
              <a:spcAft>
                <a:spcPts val="0"/>
              </a:spcAft>
              <a:buClr>
                <a:schemeClr val="dk1"/>
              </a:buClr>
              <a:buSzPts val="1200"/>
              <a:buChar char="•"/>
            </a:pPr>
            <a:r>
              <a:rPr lang="en-US" sz="1200">
                <a:solidFill>
                  <a:schemeClr val="dk1"/>
                </a:solidFill>
              </a:rPr>
              <a:t>The same information is fully accessible on the HTML version.</a:t>
            </a:r>
            <a:endParaRPr sz="1200"/>
          </a:p>
          <a:p>
            <a:pPr marL="50800" lvl="0" indent="0" algn="l" rtl="0">
              <a:lnSpc>
                <a:spcPct val="90000"/>
              </a:lnSpc>
              <a:spcBef>
                <a:spcPts val="1000"/>
              </a:spcBef>
              <a:spcAft>
                <a:spcPts val="0"/>
              </a:spcAft>
              <a:buSzPts val="2800"/>
              <a:buNone/>
            </a:pPr>
            <a:r>
              <a:rPr lang="en-US" sz="1200"/>
              <a:t>HCM Request Absence Page Reloads</a:t>
            </a:r>
            <a:endParaRPr sz="1200"/>
          </a:p>
          <a:p>
            <a:pPr marL="914400" lvl="1" indent="-304800" algn="l" rtl="0">
              <a:lnSpc>
                <a:spcPct val="90000"/>
              </a:lnSpc>
              <a:spcBef>
                <a:spcPts val="500"/>
              </a:spcBef>
              <a:spcAft>
                <a:spcPts val="0"/>
              </a:spcAft>
              <a:buSzPts val="1200"/>
              <a:buChar char="•"/>
            </a:pPr>
            <a:r>
              <a:rPr lang="en-US" sz="1200"/>
              <a:t>Oracle is targeting this fix for HCM 45.</a:t>
            </a:r>
            <a:endParaRPr sz="1200"/>
          </a:p>
          <a:p>
            <a:pPr marL="50800" lvl="0" indent="0" algn="l" rtl="0">
              <a:lnSpc>
                <a:spcPct val="90000"/>
              </a:lnSpc>
              <a:spcBef>
                <a:spcPts val="1000"/>
              </a:spcBef>
              <a:spcAft>
                <a:spcPts val="0"/>
              </a:spcAft>
              <a:buSzPts val="2800"/>
              <a:buNone/>
            </a:pPr>
            <a:r>
              <a:rPr lang="en-US" sz="1200"/>
              <a:t>HCM Multiple jobs indistinguishable by screen reader</a:t>
            </a:r>
            <a:endParaRPr sz="1200"/>
          </a:p>
          <a:p>
            <a:pPr marL="914400" lvl="1" indent="-304800" algn="l" rtl="0">
              <a:lnSpc>
                <a:spcPct val="90000"/>
              </a:lnSpc>
              <a:spcBef>
                <a:spcPts val="500"/>
              </a:spcBef>
              <a:spcAft>
                <a:spcPts val="0"/>
              </a:spcAft>
              <a:buSzPts val="1200"/>
              <a:buChar char="•"/>
            </a:pPr>
            <a:r>
              <a:rPr lang="en-US" sz="1200"/>
              <a:t>Working on how best to use drop zones for this.</a:t>
            </a:r>
            <a:endParaRPr sz="1200"/>
          </a:p>
          <a:p>
            <a:pPr marL="50800" lvl="0" indent="0" algn="l" rtl="0">
              <a:lnSpc>
                <a:spcPct val="90000"/>
              </a:lnSpc>
              <a:spcBef>
                <a:spcPts val="1000"/>
              </a:spcBef>
              <a:spcAft>
                <a:spcPts val="0"/>
              </a:spcAft>
              <a:buSzPts val="2800"/>
              <a:buNone/>
            </a:pPr>
            <a:r>
              <a:rPr lang="en-US" sz="1200"/>
              <a:t>HCM Report time interface</a:t>
            </a:r>
            <a:endParaRPr sz="1200"/>
          </a:p>
          <a:p>
            <a:pPr marL="914400" lvl="1" indent="-304800" algn="l" rtl="0">
              <a:lnSpc>
                <a:spcPct val="90000"/>
              </a:lnSpc>
              <a:spcBef>
                <a:spcPts val="500"/>
              </a:spcBef>
              <a:spcAft>
                <a:spcPts val="0"/>
              </a:spcAft>
              <a:buSzPts val="1200"/>
              <a:buChar char="•"/>
            </a:pPr>
            <a:r>
              <a:rPr lang="en-US" sz="1200"/>
              <a:t>After previous button, focus goes to calendar button and Date in the edit box does not get read in NVDA. Does not happen with JAWS.</a:t>
            </a:r>
            <a:endParaRPr sz="1200"/>
          </a:p>
          <a:p>
            <a:pPr marL="914400" lvl="1" indent="-304800" algn="l" rtl="0">
              <a:lnSpc>
                <a:spcPct val="90000"/>
              </a:lnSpc>
              <a:spcBef>
                <a:spcPts val="500"/>
              </a:spcBef>
              <a:spcAft>
                <a:spcPts val="0"/>
              </a:spcAft>
              <a:buSzPts val="1200"/>
              <a:buChar char="•"/>
            </a:pPr>
            <a:r>
              <a:rPr lang="en-US" sz="1200"/>
              <a:t>Opened an SR for this issue.</a:t>
            </a:r>
            <a:endParaRPr sz="1200"/>
          </a:p>
          <a:p>
            <a:pPr marL="0" lvl="0" indent="0" algn="l" rtl="0">
              <a:lnSpc>
                <a:spcPct val="90000"/>
              </a:lnSpc>
              <a:spcBef>
                <a:spcPts val="1000"/>
              </a:spcBef>
              <a:spcAft>
                <a:spcPts val="0"/>
              </a:spcAft>
              <a:buSzPts val="2800"/>
              <a:buNone/>
            </a:pPr>
            <a:r>
              <a:rPr lang="en-US" sz="1200">
                <a:solidFill>
                  <a:schemeClr val="dk1"/>
                </a:solidFill>
              </a:rPr>
              <a:t>HCM - Entire absence request is reloaded based on selection and the reload is not announced to the screen reader.  </a:t>
            </a:r>
            <a:endParaRPr sz="1200">
              <a:solidFill>
                <a:schemeClr val="dk1"/>
              </a:solidFill>
            </a:endParaRPr>
          </a:p>
          <a:p>
            <a:pPr marL="914400" lvl="1" indent="-304800" algn="l" rtl="0">
              <a:lnSpc>
                <a:spcPct val="90000"/>
              </a:lnSpc>
              <a:spcBef>
                <a:spcPts val="0"/>
              </a:spcBef>
              <a:spcAft>
                <a:spcPts val="0"/>
              </a:spcAft>
              <a:buClr>
                <a:schemeClr val="dk1"/>
              </a:buClr>
              <a:buSzPts val="1200"/>
              <a:buChar char="•"/>
            </a:pPr>
            <a:r>
              <a:rPr lang="en-US" sz="1200">
                <a:solidFill>
                  <a:schemeClr val="dk1"/>
                </a:solidFill>
              </a:rPr>
              <a:t>Oracle is developing a fix that is planned to be delivered in HCM Image 45.</a:t>
            </a:r>
            <a:endParaRPr sz="1200"/>
          </a:p>
        </p:txBody>
      </p:sp>
      <p:sp>
        <p:nvSpPr>
          <p:cNvPr id="216" name="Google Shape;216;g10f61bb0ac9_0_8"/>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g133683600a4_0_1"/>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Finance</a:t>
            </a:r>
            <a:endParaRPr/>
          </a:p>
        </p:txBody>
      </p:sp>
      <p:sp>
        <p:nvSpPr>
          <p:cNvPr id="222" name="Google Shape;222;g133683600a4_0_1"/>
          <p:cNvSpPr txBox="1">
            <a:spLocks noGrp="1"/>
          </p:cNvSpPr>
          <p:nvPr>
            <p:ph type="body" idx="1"/>
          </p:nvPr>
        </p:nvSpPr>
        <p:spPr>
          <a:xfrm>
            <a:off x="536859" y="2726880"/>
            <a:ext cx="8336975" cy="3757046"/>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1000"/>
              </a:spcBef>
              <a:spcAft>
                <a:spcPts val="0"/>
              </a:spcAft>
              <a:buSzPts val="2800"/>
              <a:buNone/>
            </a:pPr>
            <a:r>
              <a:rPr lang="en-US"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3"/>
                  </a:ext>
                </a:extLst>
              </a:rPr>
              <a:t>FIN Travel Authorizations </a:t>
            </a:r>
            <a:endParaRPr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4"/>
                </a:ext>
              </a:extLst>
            </a:endParaRPr>
          </a:p>
          <a:p>
            <a:pPr marL="914400" lvl="1" indent="-311150" algn="l" rtl="0">
              <a:lnSpc>
                <a:spcPct val="90000"/>
              </a:lnSpc>
              <a:spcBef>
                <a:spcPts val="500"/>
              </a:spcBef>
              <a:spcAft>
                <a:spcPts val="0"/>
              </a:spcAft>
              <a:buSzPts val="1300"/>
              <a:buChar char="•"/>
            </a:pPr>
            <a:r>
              <a:rPr lang="en-US"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5"/>
                  </a:ext>
                </a:extLst>
              </a:rPr>
              <a:t>The attachment button on the grid does not have a label. Fix coming in FIN Image 42. The first PRP released did not fix it. Oracle issued a revised PRP. </a:t>
            </a:r>
            <a:r>
              <a:rPr lang="en-US" sz="1300" b="1">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6"/>
                  </a:ext>
                </a:extLst>
              </a:rPr>
              <a:t>Update</a:t>
            </a:r>
            <a:r>
              <a:rPr lang="en-US" sz="130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7"/>
                  </a:ext>
                </a:extLst>
              </a:rPr>
              <a:t>: </a:t>
            </a:r>
            <a:r>
              <a:rPr lang="en-US" sz="1300">
                <a:solidFill>
                  <a:schemeClr val="dk1"/>
                </a:solidFill>
              </a:rPr>
              <a:t>The PRP has been tested, it works, and we will implement after FS 41.</a:t>
            </a:r>
            <a:endParaRPr sz="1300">
              <a:solidFill>
                <a:schemeClr val="dk1"/>
              </a:solidFill>
            </a:endParaRPr>
          </a:p>
          <a:p>
            <a:pPr marL="0" lvl="0" indent="0" algn="l" rtl="0">
              <a:lnSpc>
                <a:spcPct val="90000"/>
              </a:lnSpc>
              <a:spcBef>
                <a:spcPts val="0"/>
              </a:spcBef>
              <a:spcAft>
                <a:spcPts val="0"/>
              </a:spcAft>
              <a:buSzPts val="2800"/>
              <a:buNone/>
            </a:pPr>
            <a:endParaRPr sz="1300">
              <a:solidFill>
                <a:schemeClr val="dk1"/>
              </a:solidFill>
            </a:endParaRPr>
          </a:p>
          <a:p>
            <a:pPr marL="0" lvl="0" indent="0" algn="l" rtl="0">
              <a:lnSpc>
                <a:spcPct val="90000"/>
              </a:lnSpc>
              <a:spcBef>
                <a:spcPts val="0"/>
              </a:spcBef>
              <a:spcAft>
                <a:spcPts val="0"/>
              </a:spcAft>
              <a:buSzPts val="2800"/>
              <a:buNone/>
            </a:pPr>
            <a:r>
              <a:rPr lang="en-US" sz="1300">
                <a:solidFill>
                  <a:schemeClr val="dk1"/>
                </a:solidFill>
              </a:rPr>
              <a:t>Finance - Express Bill Entry Template page. </a:t>
            </a:r>
            <a:endParaRPr sz="1300">
              <a:solidFill>
                <a:schemeClr val="dk1"/>
              </a:solidFill>
            </a:endParaRP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The screen reader user cannot access any of the checkboxes on the Charge Details tab of the Configure Bill Line Grid Area. On the other tabs in the Configure Bill Line Grid Area, the checkboxes are accessed by the screen reader but the labels are not read by the screen reader so the user does not know what to check.  </a:t>
            </a:r>
            <a:endParaRPr sz="1300">
              <a:solidFill>
                <a:schemeClr val="dk1"/>
              </a:solidFill>
            </a:endParaRPr>
          </a:p>
          <a:p>
            <a:pPr marL="914400" lvl="1" indent="-311150" algn="l" rtl="0">
              <a:lnSpc>
                <a:spcPct val="90000"/>
              </a:lnSpc>
              <a:spcBef>
                <a:spcPts val="0"/>
              </a:spcBef>
              <a:spcAft>
                <a:spcPts val="0"/>
              </a:spcAft>
              <a:buClr>
                <a:schemeClr val="dk1"/>
              </a:buClr>
              <a:buSzPts val="1300"/>
              <a:buChar char="•"/>
            </a:pPr>
            <a:r>
              <a:rPr lang="en-US" sz="1300">
                <a:solidFill>
                  <a:schemeClr val="dk1"/>
                </a:solidFill>
              </a:rPr>
              <a:t>Oracle is developing a fix that is planned to be delivered in Finance Image 47.</a:t>
            </a:r>
            <a:endParaRPr sz="1300">
              <a:solidFill>
                <a:schemeClr val="dk1"/>
              </a:solidFill>
            </a:endParaRPr>
          </a:p>
          <a:p>
            <a:pPr marL="457200" lvl="0" indent="-228600" algn="l" rtl="0">
              <a:lnSpc>
                <a:spcPct val="90000"/>
              </a:lnSpc>
              <a:spcBef>
                <a:spcPts val="1000"/>
              </a:spcBef>
              <a:spcAft>
                <a:spcPts val="0"/>
              </a:spcAft>
              <a:buSzPts val="2800"/>
              <a:buNone/>
            </a:pPr>
            <a:endParaRPr sz="1200"/>
          </a:p>
        </p:txBody>
      </p:sp>
      <p:sp>
        <p:nvSpPr>
          <p:cNvPr id="223" name="Google Shape;223;g133683600a4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gf5d9b03db8_0_1"/>
          <p:cNvSpPr txBox="1">
            <a:spLocks noGrp="1"/>
          </p:cNvSpPr>
          <p:nvPr>
            <p:ph type="title"/>
          </p:nvPr>
        </p:nvSpPr>
        <p:spPr>
          <a:xfrm>
            <a:off x="536860" y="1221311"/>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 – All Pillars</a:t>
            </a:r>
            <a:endParaRPr/>
          </a:p>
        </p:txBody>
      </p:sp>
      <p:sp>
        <p:nvSpPr>
          <p:cNvPr id="229" name="Google Shape;229;gf5d9b03db8_0_1"/>
          <p:cNvSpPr txBox="1">
            <a:spLocks noGrp="1"/>
          </p:cNvSpPr>
          <p:nvPr>
            <p:ph type="body" idx="1"/>
          </p:nvPr>
        </p:nvSpPr>
        <p:spPr>
          <a:xfrm>
            <a:off x="536850" y="2138863"/>
            <a:ext cx="8337000" cy="4224600"/>
          </a:xfrm>
          <a:prstGeom prst="rect">
            <a:avLst/>
          </a:prstGeom>
          <a:noFill/>
          <a:ln>
            <a:noFill/>
          </a:ln>
        </p:spPr>
        <p:txBody>
          <a:bodyPr spcFirstLastPara="1" wrap="square" lIns="91425" tIns="45700" rIns="91425" bIns="45700" anchor="t" anchorCtr="0">
            <a:noAutofit/>
          </a:bodyPr>
          <a:lstStyle/>
          <a:p>
            <a:pPr marL="50800" lvl="0" indent="0" algn="l" rtl="0">
              <a:lnSpc>
                <a:spcPct val="90000"/>
              </a:lnSpc>
              <a:spcBef>
                <a:spcPts val="1000"/>
              </a:spcBef>
              <a:spcAft>
                <a:spcPts val="0"/>
              </a:spcAft>
              <a:buSzPts val="2800"/>
              <a:buNone/>
            </a:pPr>
            <a:r>
              <a:rPr lang="en-US" sz="1400"/>
              <a:t>Switch Control</a:t>
            </a:r>
            <a:endParaRPr/>
          </a:p>
          <a:p>
            <a:pPr marL="914400" lvl="1" indent="-361950" algn="l" rtl="0">
              <a:lnSpc>
                <a:spcPct val="90000"/>
              </a:lnSpc>
              <a:spcBef>
                <a:spcPts val="500"/>
              </a:spcBef>
              <a:spcAft>
                <a:spcPts val="0"/>
              </a:spcAft>
              <a:buSzPts val="2100"/>
              <a:buChar char="•"/>
            </a:pPr>
            <a:r>
              <a:rPr lang="en-US" sz="1200"/>
              <a:t>The switch form control/checkbox is identified as non-compliant due to it using multiple labels. Oracle has wanted to close it and we keep pushing back. The Vice President of HCM Development at Oracle is working with the PeopleTools team to try and address the problem with a design change.  We're waiting for him to send us information on how they tested and their justification for why it is compliant.</a:t>
            </a:r>
            <a:endParaRPr sz="1200"/>
          </a:p>
          <a:p>
            <a:pPr marL="50800" lvl="0" indent="0" algn="l" rtl="0">
              <a:lnSpc>
                <a:spcPct val="90000"/>
              </a:lnSpc>
              <a:spcBef>
                <a:spcPts val="1000"/>
              </a:spcBef>
              <a:spcAft>
                <a:spcPts val="0"/>
              </a:spcAft>
              <a:buSzPts val="2800"/>
              <a:buNone/>
            </a:pPr>
            <a:r>
              <a:rPr lang="en-US" sz="1400"/>
              <a:t>Back Button</a:t>
            </a:r>
            <a:endParaRPr/>
          </a:p>
          <a:p>
            <a:pPr marL="914400" lvl="1" indent="-361950" algn="l" rtl="0">
              <a:lnSpc>
                <a:spcPct val="90000"/>
              </a:lnSpc>
              <a:spcBef>
                <a:spcPts val="500"/>
              </a:spcBef>
              <a:spcAft>
                <a:spcPts val="0"/>
              </a:spcAft>
              <a:buSzPts val="2100"/>
              <a:buChar char="•"/>
            </a:pPr>
            <a:r>
              <a:rPr lang="en-US" sz="1200"/>
              <a:t>In screen reader mode, the back button does not work from a Page accessed with the TransferPage function. Fix coming in PeopleTools 8.59.</a:t>
            </a:r>
            <a:endParaRPr/>
          </a:p>
          <a:p>
            <a:pPr marL="50800" lvl="0" indent="0" algn="l" rtl="0">
              <a:lnSpc>
                <a:spcPct val="90000"/>
              </a:lnSpc>
              <a:spcBef>
                <a:spcPts val="1000"/>
              </a:spcBef>
              <a:spcAft>
                <a:spcPts val="0"/>
              </a:spcAft>
              <a:buSzPts val="2800"/>
              <a:buNone/>
            </a:pPr>
            <a:r>
              <a:rPr lang="en-US" sz="1400"/>
              <a:t>Combo Box drop down displays one blank row and list items order is not top to bottom</a:t>
            </a:r>
            <a:endParaRPr/>
          </a:p>
          <a:p>
            <a:pPr marL="914400" lvl="1" indent="-361950" algn="l" rtl="0">
              <a:lnSpc>
                <a:spcPct val="90000"/>
              </a:lnSpc>
              <a:spcBef>
                <a:spcPts val="500"/>
              </a:spcBef>
              <a:spcAft>
                <a:spcPts val="0"/>
              </a:spcAft>
              <a:buSzPts val="2100"/>
              <a:buChar char="•"/>
            </a:pPr>
            <a:r>
              <a:rPr lang="en-US" sz="1200"/>
              <a:t>Oracle development is targeting PeopleTools 8.60 for the fix.</a:t>
            </a:r>
            <a:endParaRPr/>
          </a:p>
          <a:p>
            <a:pPr marL="50800" lvl="0" indent="0" algn="l" rtl="0">
              <a:lnSpc>
                <a:spcPct val="90000"/>
              </a:lnSpc>
              <a:spcBef>
                <a:spcPts val="1000"/>
              </a:spcBef>
              <a:spcAft>
                <a:spcPts val="0"/>
              </a:spcAft>
              <a:buSzPts val="2800"/>
              <a:buNone/>
            </a:pPr>
            <a:r>
              <a:rPr lang="en-US" sz="1400"/>
              <a:t>Accessibility Compliance of Calendar Widget</a:t>
            </a:r>
            <a:endParaRPr/>
          </a:p>
          <a:p>
            <a:pPr marL="914400" lvl="1" indent="-361950" algn="l" rtl="0">
              <a:lnSpc>
                <a:spcPct val="100000"/>
              </a:lnSpc>
              <a:spcBef>
                <a:spcPts val="500"/>
              </a:spcBef>
              <a:spcAft>
                <a:spcPts val="0"/>
              </a:spcAft>
              <a:buSzPts val="2100"/>
              <a:buChar char="•"/>
            </a:pPr>
            <a:r>
              <a:rPr lang="en-US" sz="1200"/>
              <a:t>Fixed for Firefox in PeopleTools 8.59.</a:t>
            </a:r>
            <a:endParaRPr/>
          </a:p>
          <a:p>
            <a:pPr marL="914400" lvl="1" indent="-361950" algn="l" rtl="0">
              <a:lnSpc>
                <a:spcPct val="100000"/>
              </a:lnSpc>
              <a:spcBef>
                <a:spcPts val="500"/>
              </a:spcBef>
              <a:spcAft>
                <a:spcPts val="0"/>
              </a:spcAft>
              <a:buSzPts val="2100"/>
              <a:buChar char="•"/>
            </a:pPr>
            <a:r>
              <a:rPr lang="en-US" sz="1200"/>
              <a:t>Works in Chrome and Edge with </a:t>
            </a:r>
            <a:r>
              <a:rPr lang="en-US" sz="1200" u="sng">
                <a:solidFill>
                  <a:schemeClr val="hlink"/>
                </a:solidFill>
                <a:hlinkClick r:id="rId3"/>
              </a:rPr>
              <a:t>Oracle’s recommended keyboard shortcuts</a:t>
            </a:r>
            <a:r>
              <a:rPr lang="en-US" sz="1200"/>
              <a:t>.  If this is not working for you, please let us know.</a:t>
            </a:r>
            <a:endParaRPr sz="1200"/>
          </a:p>
          <a:p>
            <a:pPr marL="914400" lvl="1" indent="-304800" algn="l" rtl="0">
              <a:lnSpc>
                <a:spcPct val="90000"/>
              </a:lnSpc>
              <a:spcBef>
                <a:spcPts val="500"/>
              </a:spcBef>
              <a:spcAft>
                <a:spcPts val="0"/>
              </a:spcAft>
              <a:buSzPts val="1200"/>
              <a:buChar char="•"/>
            </a:pPr>
            <a:r>
              <a:rPr lang="en-US" sz="1200"/>
              <a:t>Placeholder text with expected date format i.e. “MM\DD\YYYY” with proper contrast ratio.</a:t>
            </a:r>
            <a:endParaRPr sz="1200"/>
          </a:p>
          <a:p>
            <a:pPr marL="50800" lvl="0" indent="0" algn="l" rtl="0">
              <a:lnSpc>
                <a:spcPct val="90000"/>
              </a:lnSpc>
              <a:spcBef>
                <a:spcPts val="1000"/>
              </a:spcBef>
              <a:spcAft>
                <a:spcPts val="0"/>
              </a:spcAft>
              <a:buSzPts val="2800"/>
              <a:buNone/>
            </a:pPr>
            <a:r>
              <a:rPr lang="en-US" sz="1400"/>
              <a:t>Query viewer page</a:t>
            </a:r>
            <a:endParaRPr/>
          </a:p>
          <a:p>
            <a:pPr marL="914400" lvl="1" indent="-361950" algn="l" rtl="0">
              <a:lnSpc>
                <a:spcPct val="90000"/>
              </a:lnSpc>
              <a:spcBef>
                <a:spcPts val="500"/>
              </a:spcBef>
              <a:spcAft>
                <a:spcPts val="0"/>
              </a:spcAft>
              <a:buSzPts val="2100"/>
              <a:buChar char="•"/>
            </a:pPr>
            <a:r>
              <a:rPr lang="en-US" sz="1200"/>
              <a:t>The criteria is not read in screen reader forms mode. </a:t>
            </a:r>
            <a:r>
              <a:rPr lang="en-US" sz="1200">
                <a:solidFill>
                  <a:schemeClr val="dk1"/>
                </a:solidFill>
              </a:rPr>
              <a:t>Fix coming in PeopleTools 8.59.</a:t>
            </a:r>
            <a:endParaRPr sz="1200"/>
          </a:p>
        </p:txBody>
      </p:sp>
      <p:sp>
        <p:nvSpPr>
          <p:cNvPr id="230" name="Google Shape;230;gf5d9b03db8_0_1"/>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17</a:t>
            </a:fld>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g1ca63ba62c5_1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a:t>
            </a:r>
            <a:endParaRPr/>
          </a:p>
        </p:txBody>
      </p:sp>
      <p:sp>
        <p:nvSpPr>
          <p:cNvPr id="237" name="Google Shape;237;g1ca63ba62c5_1_0"/>
          <p:cNvSpPr txBox="1">
            <a:spLocks noGrp="1"/>
          </p:cNvSpPr>
          <p:nvPr>
            <p:ph type="body" idx="1"/>
          </p:nvPr>
        </p:nvSpPr>
        <p:spPr>
          <a:xfrm>
            <a:off x="536850" y="2415150"/>
            <a:ext cx="8337000" cy="40689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SzPts val="1200"/>
              <a:buChar char="•"/>
            </a:pPr>
            <a:r>
              <a:rPr lang="en-US" sz="1200"/>
              <a:t>Oracle vs. HighPoint</a:t>
            </a:r>
            <a:endParaRPr sz="1200"/>
          </a:p>
          <a:p>
            <a:pPr marL="914400" lvl="1" indent="-304800" algn="l" rtl="0">
              <a:lnSpc>
                <a:spcPct val="90000"/>
              </a:lnSpc>
              <a:spcBef>
                <a:spcPts val="0"/>
              </a:spcBef>
              <a:spcAft>
                <a:spcPts val="0"/>
              </a:spcAft>
              <a:buSzPts val="1200"/>
              <a:buChar char="•"/>
            </a:pPr>
            <a:r>
              <a:rPr lang="en-US" sz="1200"/>
              <a:t>Oracle is the company that makes PeopleSoft. Highpoint is a third-party vendor that provides the integrated HCX mobile solution.</a:t>
            </a:r>
            <a:endParaRPr sz="1200"/>
          </a:p>
          <a:p>
            <a:pPr marL="457200" lvl="0" indent="-304800" algn="l" rtl="0">
              <a:lnSpc>
                <a:spcPct val="90000"/>
              </a:lnSpc>
              <a:spcBef>
                <a:spcPts val="0"/>
              </a:spcBef>
              <a:spcAft>
                <a:spcPts val="0"/>
              </a:spcAft>
              <a:buSzPts val="1200"/>
              <a:buChar char="•"/>
            </a:pPr>
            <a:r>
              <a:rPr lang="en-US" sz="1200"/>
              <a:t>ctcLink vs. HCX</a:t>
            </a:r>
            <a:endParaRPr sz="1200"/>
          </a:p>
          <a:p>
            <a:pPr marL="914400" lvl="1" indent="-304800" algn="l" rtl="0">
              <a:lnSpc>
                <a:spcPct val="90000"/>
              </a:lnSpc>
              <a:spcBef>
                <a:spcPts val="0"/>
              </a:spcBef>
              <a:spcAft>
                <a:spcPts val="0"/>
              </a:spcAft>
              <a:buSzPts val="1200"/>
              <a:buChar char="•"/>
            </a:pPr>
            <a:r>
              <a:rPr lang="en-US" sz="1200"/>
              <a:t>ctcLink is the centralized PeopleSoft implementation that all the WA community and technical colleges use. HCX is the integrated mobile solution provided by HighPoint.</a:t>
            </a:r>
            <a:endParaRPr sz="1200"/>
          </a:p>
          <a:p>
            <a:pPr marL="457200" lvl="0" indent="-304800" algn="l" rtl="0">
              <a:lnSpc>
                <a:spcPct val="90000"/>
              </a:lnSpc>
              <a:spcBef>
                <a:spcPts val="0"/>
              </a:spcBef>
              <a:spcAft>
                <a:spcPts val="0"/>
              </a:spcAft>
              <a:buSzPts val="1200"/>
              <a:buChar char="•"/>
            </a:pPr>
            <a:r>
              <a:rPr lang="en-US" sz="1200"/>
              <a:t>OAAP and Kastech</a:t>
            </a:r>
            <a:endParaRPr sz="1200"/>
          </a:p>
          <a:p>
            <a:pPr marL="914400" lvl="1" indent="-304800" algn="l" rtl="0">
              <a:lnSpc>
                <a:spcPct val="90000"/>
              </a:lnSpc>
              <a:spcBef>
                <a:spcPts val="0"/>
              </a:spcBef>
              <a:spcAft>
                <a:spcPts val="0"/>
              </a:spcAft>
              <a:buSzPts val="1200"/>
              <a:buChar char="•"/>
            </a:pPr>
            <a:r>
              <a:rPr lang="en-US" sz="1200"/>
              <a:t>Kastech is the third-party company that provides the Online Admission Application Portal (OAAP) that is integrated with ctcLink.</a:t>
            </a:r>
            <a:endParaRPr sz="1200"/>
          </a:p>
          <a:p>
            <a:pPr marL="457200" lvl="0" indent="-304800" algn="l" rtl="0">
              <a:lnSpc>
                <a:spcPct val="90000"/>
              </a:lnSpc>
              <a:spcBef>
                <a:spcPts val="0"/>
              </a:spcBef>
              <a:spcAft>
                <a:spcPts val="0"/>
              </a:spcAft>
              <a:buSzPts val="1200"/>
              <a:buChar char="•"/>
            </a:pPr>
            <a:r>
              <a:rPr lang="en-US" sz="1200"/>
              <a:t>IOVD (Image Overview Document)</a:t>
            </a:r>
            <a:endParaRPr sz="1200"/>
          </a:p>
          <a:p>
            <a:pPr marL="914400" lvl="1" indent="-304800" algn="l" rtl="0">
              <a:lnSpc>
                <a:spcPct val="90000"/>
              </a:lnSpc>
              <a:spcBef>
                <a:spcPts val="0"/>
              </a:spcBef>
              <a:spcAft>
                <a:spcPts val="0"/>
              </a:spcAft>
              <a:buSzPts val="1200"/>
              <a:buChar char="•"/>
            </a:pPr>
            <a:r>
              <a:rPr lang="en-US" sz="1200"/>
              <a:t>A document that explains in detail all the new features, bug fixes, and accessibility fixes that come with the image.</a:t>
            </a:r>
            <a:endParaRPr sz="1200"/>
          </a:p>
          <a:p>
            <a:pPr marL="457200" lvl="0" indent="-304800" algn="l" rtl="0">
              <a:lnSpc>
                <a:spcPct val="90000"/>
              </a:lnSpc>
              <a:spcBef>
                <a:spcPts val="0"/>
              </a:spcBef>
              <a:spcAft>
                <a:spcPts val="0"/>
              </a:spcAft>
              <a:buSzPts val="1200"/>
              <a:buChar char="•"/>
            </a:pPr>
            <a:r>
              <a:rPr lang="en-US" sz="1200">
                <a:solidFill>
                  <a:schemeClr val="dk1"/>
                </a:solidFill>
              </a:rPr>
              <a:t>SIT vs. UAT</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In SIT, State Board staff test the fix. In UAT, the college user that reported the issue tests the fix.</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Testing teams vs. functional teams at SBCTC</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The testing team coordinates the testing and reviews the results. The functional teams have the functional knowledge and are the ones that complete the SIT testing. There are lots more that both those teams do, that’s just a brief summary of some of their work as it related to testing.</a:t>
            </a:r>
            <a:endParaRPr sz="1200">
              <a:solidFill>
                <a:schemeClr val="dk1"/>
              </a:solidFill>
            </a:endParaRPr>
          </a:p>
          <a:p>
            <a:pPr marL="457200" lvl="0" indent="-304800" algn="l" rtl="0">
              <a:lnSpc>
                <a:spcPct val="90000"/>
              </a:lnSpc>
              <a:spcBef>
                <a:spcPts val="0"/>
              </a:spcBef>
              <a:spcAft>
                <a:spcPts val="0"/>
              </a:spcAft>
              <a:buSzPts val="1200"/>
              <a:buChar char="•"/>
            </a:pPr>
            <a:r>
              <a:rPr lang="en-US" sz="1200">
                <a:solidFill>
                  <a:schemeClr val="dk1"/>
                </a:solidFill>
              </a:rPr>
              <a:t>PeopleSoft Release Patchset (PRP) or Proof-of-Concept (POC) </a:t>
            </a:r>
            <a:endParaRPr sz="1200">
              <a:solidFill>
                <a:schemeClr val="dk1"/>
              </a:solidFill>
            </a:endParaRPr>
          </a:p>
          <a:p>
            <a:pPr marL="914400" lvl="1" indent="-304800" algn="l" rtl="0">
              <a:lnSpc>
                <a:spcPct val="90000"/>
              </a:lnSpc>
              <a:spcBef>
                <a:spcPts val="0"/>
              </a:spcBef>
              <a:spcAft>
                <a:spcPts val="0"/>
              </a:spcAft>
              <a:buSzPts val="1200"/>
              <a:buChar char="•"/>
            </a:pPr>
            <a:r>
              <a:rPr lang="en-US" sz="1200">
                <a:solidFill>
                  <a:schemeClr val="dk1"/>
                </a:solidFill>
              </a:rPr>
              <a:t>A PRP is an official Oracle fix to a bug that we can apply outside of an image as a one-off. A POC is code Oracle gives us to apply ourselves before they have finalized it. It may solve the problem or may not and it is likely to change and be replaced in a future image.</a:t>
            </a:r>
            <a:endParaRPr sz="1200"/>
          </a:p>
        </p:txBody>
      </p:sp>
      <p:sp>
        <p:nvSpPr>
          <p:cNvPr id="238" name="Google Shape;238;g1ca63ba62c5_1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43"/>
        <p:cNvGrpSpPr/>
        <p:nvPr/>
      </p:nvGrpSpPr>
      <p:grpSpPr>
        <a:xfrm>
          <a:off x="0" y="0"/>
          <a:ext cx="0" cy="0"/>
          <a:chOff x="0" y="0"/>
          <a:chExt cx="0" cy="0"/>
        </a:xfrm>
      </p:grpSpPr>
      <p:sp>
        <p:nvSpPr>
          <p:cNvPr id="244" name="Google Shape;244;g1ca63ba62c5_1_9"/>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Terms and Definitions (Continued)</a:t>
            </a:r>
            <a:endParaRPr/>
          </a:p>
        </p:txBody>
      </p:sp>
      <p:sp>
        <p:nvSpPr>
          <p:cNvPr id="245" name="Google Shape;245;g1ca63ba62c5_1_9"/>
          <p:cNvSpPr txBox="1">
            <a:spLocks noGrp="1"/>
          </p:cNvSpPr>
          <p:nvPr>
            <p:ph type="body" idx="1"/>
          </p:nvPr>
        </p:nvSpPr>
        <p:spPr>
          <a:xfrm>
            <a:off x="536850" y="2415150"/>
            <a:ext cx="8337000" cy="3919800"/>
          </a:xfrm>
          <a:prstGeom prst="rect">
            <a:avLst/>
          </a:prstGeom>
          <a:noFill/>
          <a:ln>
            <a:noFill/>
          </a:ln>
        </p:spPr>
        <p:txBody>
          <a:bodyPr spcFirstLastPara="1" wrap="square" lIns="91425" tIns="45700" rIns="91425" bIns="45700" anchor="t" anchorCtr="0">
            <a:noAutofit/>
          </a:bodyPr>
          <a:lstStyle/>
          <a:p>
            <a:pPr marL="457200" lvl="0" indent="-304800" algn="l" rtl="0">
              <a:lnSpc>
                <a:spcPct val="90000"/>
              </a:lnSpc>
              <a:spcBef>
                <a:spcPts val="1000"/>
              </a:spcBef>
              <a:spcAft>
                <a:spcPts val="0"/>
              </a:spcAft>
              <a:buClr>
                <a:schemeClr val="dk1"/>
              </a:buClr>
              <a:buSzPts val="1200"/>
              <a:buChar char="•"/>
            </a:pPr>
            <a:r>
              <a:rPr lang="en-US" sz="1200">
                <a:solidFill>
                  <a:schemeClr val="dk1"/>
                </a:solidFill>
              </a:rPr>
              <a:t>PUM or Image</a:t>
            </a:r>
            <a:endParaRPr sz="1200">
              <a:solidFill>
                <a:schemeClr val="dk1"/>
              </a:solidFill>
            </a:endParaRPr>
          </a:p>
          <a:p>
            <a:pPr marL="914400" lvl="1" indent="-304800" algn="l" rtl="0">
              <a:lnSpc>
                <a:spcPct val="90000"/>
              </a:lnSpc>
              <a:spcBef>
                <a:spcPts val="500"/>
              </a:spcBef>
              <a:spcAft>
                <a:spcPts val="0"/>
              </a:spcAft>
              <a:buClr>
                <a:schemeClr val="dk1"/>
              </a:buClr>
              <a:buSzPts val="1200"/>
              <a:buChar char="•"/>
            </a:pPr>
            <a:r>
              <a:rPr lang="en-US" sz="1200">
                <a:solidFill>
                  <a:schemeClr val="dk1"/>
                </a:solidFill>
              </a:rPr>
              <a:t>PeopleSoft Update Manager. The software our Managed Services uses to apply change packages, such as PRPs or images. The term is sometimes used interchangeably with the term image, like HCM image 40 or HCM PUM 40.</a:t>
            </a:r>
            <a:endParaRPr sz="1200">
              <a:solidFill>
                <a:schemeClr val="dk1"/>
              </a:solidFill>
            </a:endParaRPr>
          </a:p>
          <a:p>
            <a:pPr marL="457200" lvl="0" indent="-304800" algn="l" rtl="0">
              <a:lnSpc>
                <a:spcPct val="90000"/>
              </a:lnSpc>
              <a:spcBef>
                <a:spcPts val="1000"/>
              </a:spcBef>
              <a:spcAft>
                <a:spcPts val="0"/>
              </a:spcAft>
              <a:buSzPts val="1200"/>
              <a:buChar char="•"/>
            </a:pPr>
            <a:r>
              <a:rPr lang="en-US" sz="1200">
                <a:solidFill>
                  <a:schemeClr val="dk1"/>
                </a:solidFill>
              </a:rPr>
              <a:t>Conformance versus functional accessibility testing</a:t>
            </a:r>
            <a:endParaRPr sz="1200">
              <a:solidFill>
                <a:schemeClr val="dk1"/>
              </a:solidFill>
            </a:endParaRPr>
          </a:p>
          <a:p>
            <a:pPr marL="914400" lvl="1" indent="-304800" algn="l" rtl="0">
              <a:lnSpc>
                <a:spcPct val="90000"/>
              </a:lnSpc>
              <a:spcBef>
                <a:spcPts val="500"/>
              </a:spcBef>
              <a:spcAft>
                <a:spcPts val="0"/>
              </a:spcAft>
              <a:buSzPts val="1200"/>
              <a:buChar char="•"/>
            </a:pPr>
            <a:r>
              <a:rPr lang="en-US" sz="1200">
                <a:solidFill>
                  <a:schemeClr val="dk1"/>
                </a:solidFill>
              </a:rPr>
              <a:t>Conformance focuses on code compliance with WCAG guidelines. Functional accessibility testing is focused on testing with all the assistive technologies and how they interact with the software.</a:t>
            </a:r>
            <a:endParaRPr sz="1200"/>
          </a:p>
        </p:txBody>
      </p:sp>
      <p:sp>
        <p:nvSpPr>
          <p:cNvPr id="246" name="Google Shape;246;g1ca63ba62c5_1_9"/>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2"/>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Agenda</a:t>
            </a:r>
            <a:endParaRPr/>
          </a:p>
        </p:txBody>
      </p:sp>
      <p:sp>
        <p:nvSpPr>
          <p:cNvPr id="116" name="Google Shape;116;p2"/>
          <p:cNvSpPr txBox="1">
            <a:spLocks noGrp="1"/>
          </p:cNvSpPr>
          <p:nvPr>
            <p:ph type="body" idx="1"/>
          </p:nvPr>
        </p:nvSpPr>
        <p:spPr>
          <a:xfrm>
            <a:off x="536860" y="2415155"/>
            <a:ext cx="8336975" cy="3757046"/>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dirty="0"/>
              <a:t>Welcome</a:t>
            </a:r>
            <a:endParaRPr dirty="0"/>
          </a:p>
          <a:p>
            <a:pPr marL="457200" lvl="0" indent="-406400" algn="l" rtl="0">
              <a:lnSpc>
                <a:spcPct val="90000"/>
              </a:lnSpc>
              <a:spcBef>
                <a:spcPts val="1000"/>
              </a:spcBef>
              <a:spcAft>
                <a:spcPts val="0"/>
              </a:spcAft>
              <a:buSzPts val="2800"/>
              <a:buChar char="•"/>
            </a:pPr>
            <a:r>
              <a:rPr lang="en-US" dirty="0"/>
              <a:t>Updates</a:t>
            </a:r>
            <a:endParaRPr dirty="0"/>
          </a:p>
          <a:p>
            <a:pPr marL="457200" lvl="0" indent="-406400" algn="l" rtl="0">
              <a:lnSpc>
                <a:spcPct val="90000"/>
              </a:lnSpc>
              <a:spcBef>
                <a:spcPts val="1000"/>
              </a:spcBef>
              <a:spcAft>
                <a:spcPts val="0"/>
              </a:spcAft>
              <a:buSzPts val="2800"/>
              <a:buChar char="•"/>
            </a:pPr>
            <a:r>
              <a:rPr lang="en-US" dirty="0"/>
              <a:t>Enter Time Page</a:t>
            </a:r>
            <a:endParaRPr dirty="0"/>
          </a:p>
          <a:p>
            <a:pPr marL="457200" lvl="0" indent="-406400" algn="l" rtl="0">
              <a:lnSpc>
                <a:spcPct val="90000"/>
              </a:lnSpc>
              <a:spcBef>
                <a:spcPts val="1000"/>
              </a:spcBef>
              <a:spcAft>
                <a:spcPts val="0"/>
              </a:spcAft>
              <a:buSzPts val="2800"/>
              <a:buChar char="•"/>
            </a:pPr>
            <a:r>
              <a:rPr lang="en-US" dirty="0"/>
              <a:t>OAAP - Online Admission Application </a:t>
            </a:r>
            <a:r>
              <a:rPr lang="en-US" dirty="0">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0"/>
                  </a:ext>
                </a:extLst>
              </a:rPr>
              <a:t>Portal</a:t>
            </a:r>
            <a:endParaRPr dirty="0"/>
          </a:p>
          <a:p>
            <a:pPr marL="457200" lvl="0" indent="-406400" algn="l" rtl="0">
              <a:lnSpc>
                <a:spcPct val="90000"/>
              </a:lnSpc>
              <a:spcBef>
                <a:spcPts val="1000"/>
              </a:spcBef>
              <a:spcAft>
                <a:spcPts val="0"/>
              </a:spcAft>
              <a:buSzPts val="2800"/>
              <a:buChar char="•"/>
            </a:pPr>
            <a:r>
              <a:rPr lang="en-US" dirty="0">
                <a:solidFill>
                  <a:schemeClr val="dk1"/>
                </a:solidFill>
              </a:rPr>
              <a:t>Service desk tickets/Oracle service </a:t>
            </a:r>
            <a:r>
              <a:rPr lang="en-US" dirty="0">
                <a:solidFill>
                  <a:schemeClr val="dk1"/>
                </a:solidFill>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1"/>
                  </a:ext>
                </a:extLst>
              </a:rPr>
              <a:t>requests</a:t>
            </a:r>
            <a:endParaRPr dirty="0"/>
          </a:p>
          <a:p>
            <a:pPr marL="457200" lvl="0" indent="-406400" algn="l" rtl="0">
              <a:lnSpc>
                <a:spcPct val="90000"/>
              </a:lnSpc>
              <a:spcBef>
                <a:spcPts val="1000"/>
              </a:spcBef>
              <a:spcAft>
                <a:spcPts val="0"/>
              </a:spcAft>
              <a:buSzPts val="2800"/>
              <a:buChar char="•"/>
            </a:pPr>
            <a:r>
              <a:rPr lang="en-US" dirty="0"/>
              <a:t>College sharing</a:t>
            </a:r>
            <a:endParaRPr dirty="0"/>
          </a:p>
          <a:p>
            <a:pPr marL="457200" lvl="0" indent="-406400" algn="l" rtl="0">
              <a:lnSpc>
                <a:spcPct val="90000"/>
              </a:lnSpc>
              <a:spcBef>
                <a:spcPts val="1000"/>
              </a:spcBef>
              <a:spcAft>
                <a:spcPts val="0"/>
              </a:spcAft>
              <a:buSzPts val="2800"/>
              <a:buChar char="•"/>
            </a:pPr>
            <a:r>
              <a:rPr lang="en-US" dirty="0"/>
              <a:t>Terms and Definitions</a:t>
            </a:r>
            <a:endParaRPr dirty="0"/>
          </a:p>
        </p:txBody>
      </p:sp>
      <p:sp>
        <p:nvSpPr>
          <p:cNvPr id="117" name="Google Shape;117;p2"/>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1231b1f2dfc_0_0"/>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dirty="0"/>
              <a:t>Updates</a:t>
            </a:r>
            <a:endParaRPr dirty="0"/>
          </a:p>
        </p:txBody>
      </p:sp>
      <p:sp>
        <p:nvSpPr>
          <p:cNvPr id="124" name="Google Shape;124;g1231b1f2dfc_0_0"/>
          <p:cNvSpPr txBox="1">
            <a:spLocks noGrp="1"/>
          </p:cNvSpPr>
          <p:nvPr>
            <p:ph type="body" idx="1"/>
          </p:nvPr>
        </p:nvSpPr>
        <p:spPr>
          <a:xfrm>
            <a:off x="536850" y="2492829"/>
            <a:ext cx="8337000" cy="4228796"/>
          </a:xfrm>
          <a:prstGeom prst="rect">
            <a:avLst/>
          </a:prstGeom>
          <a:noFill/>
          <a:ln>
            <a:noFill/>
          </a:ln>
        </p:spPr>
        <p:txBody>
          <a:bodyPr spcFirstLastPara="1" wrap="square" lIns="91425" tIns="45700" rIns="91425" bIns="45700" anchor="t" anchorCtr="0">
            <a:noAutofit/>
          </a:bodyPr>
          <a:lstStyle/>
          <a:p>
            <a:pPr marL="457200" lvl="0" indent="-381000" algn="l" rtl="0">
              <a:lnSpc>
                <a:spcPct val="90000"/>
              </a:lnSpc>
              <a:spcBef>
                <a:spcPts val="0"/>
              </a:spcBef>
              <a:spcAft>
                <a:spcPts val="0"/>
              </a:spcAft>
              <a:buSzPts val="2400"/>
              <a:buChar char="•"/>
            </a:pPr>
            <a:r>
              <a:rPr lang="en-US" dirty="0" err="1"/>
              <a:t>PeopleTools</a:t>
            </a:r>
            <a:r>
              <a:rPr lang="en-US" dirty="0"/>
              <a:t> 8.59.21 will be deployed April 29, 2023, and includes some accessibility fixes.  </a:t>
            </a:r>
          </a:p>
          <a:p>
            <a:pPr lvl="1">
              <a:spcBef>
                <a:spcPts val="0"/>
              </a:spcBef>
            </a:pPr>
            <a:r>
              <a:rPr lang="en-US" dirty="0"/>
              <a:t>The Accessibility Image Overview Document (IOVD) for this is being developed now and will be shared.</a:t>
            </a:r>
            <a:endParaRPr dirty="0"/>
          </a:p>
          <a:p>
            <a:pPr marL="457200" lvl="0" indent="-381000" algn="l" rtl="0">
              <a:lnSpc>
                <a:spcPct val="90000"/>
              </a:lnSpc>
              <a:spcBef>
                <a:spcPts val="0"/>
              </a:spcBef>
              <a:spcAft>
                <a:spcPts val="0"/>
              </a:spcAft>
              <a:buSzPts val="2400"/>
              <a:buChar char="•"/>
            </a:pPr>
            <a:r>
              <a:rPr lang="en-US" dirty="0"/>
              <a:t>I’ll show a preview of some changes.</a:t>
            </a:r>
            <a:endParaRPr dirty="0"/>
          </a:p>
          <a:p>
            <a:pPr marL="0" lvl="0" indent="0" algn="l" rtl="0">
              <a:lnSpc>
                <a:spcPct val="90000"/>
              </a:lnSpc>
              <a:spcBef>
                <a:spcPts val="1000"/>
              </a:spcBef>
              <a:spcAft>
                <a:spcPts val="0"/>
              </a:spcAft>
              <a:buSzPts val="2800"/>
              <a:buNone/>
            </a:pPr>
            <a:endParaRPr sz="1500" dirty="0">
              <a:solidFill>
                <a:schemeClr val="dk1"/>
              </a:solidFill>
            </a:endParaRPr>
          </a:p>
        </p:txBody>
      </p:sp>
      <p:sp>
        <p:nvSpPr>
          <p:cNvPr id="125" name="Google Shape;125;g1231b1f2dfc_0_0"/>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g218f76acfc1_2_8"/>
          <p:cNvSpPr txBox="1">
            <a:spLocks noGrp="1"/>
          </p:cNvSpPr>
          <p:nvPr>
            <p:ph type="title"/>
          </p:nvPr>
        </p:nvSpPr>
        <p:spPr>
          <a:xfrm>
            <a:off x="746175" y="1689500"/>
            <a:ext cx="7946100" cy="7677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Enter Time Page</a:t>
            </a:r>
            <a:endParaRPr/>
          </a:p>
          <a:p>
            <a:pPr marL="0" lvl="0" indent="0" algn="l" rtl="0">
              <a:lnSpc>
                <a:spcPct val="90000"/>
              </a:lnSpc>
              <a:spcBef>
                <a:spcPts val="0"/>
              </a:spcBef>
              <a:spcAft>
                <a:spcPts val="0"/>
              </a:spcAft>
              <a:buSzPts val="3500"/>
              <a:buNone/>
            </a:pPr>
            <a:endParaRPr/>
          </a:p>
        </p:txBody>
      </p:sp>
      <p:sp>
        <p:nvSpPr>
          <p:cNvPr id="132" name="Google Shape;132;g218f76acfc1_2_8"/>
          <p:cNvSpPr txBox="1">
            <a:spLocks noGrp="1"/>
          </p:cNvSpPr>
          <p:nvPr>
            <p:ph type="body" idx="1"/>
          </p:nvPr>
        </p:nvSpPr>
        <p:spPr>
          <a:xfrm>
            <a:off x="426590" y="2457200"/>
            <a:ext cx="8265685" cy="3808800"/>
          </a:xfrm>
          <a:prstGeom prst="rect">
            <a:avLst/>
          </a:prstGeom>
          <a:noFill/>
          <a:ln>
            <a:noFill/>
          </a:ln>
        </p:spPr>
        <p:txBody>
          <a:bodyPr spcFirstLastPara="1" wrap="square" lIns="91425" tIns="45700" rIns="91425" bIns="45700" anchor="t" anchorCtr="0">
            <a:noAutofit/>
          </a:bodyPr>
          <a:lstStyle/>
          <a:p>
            <a:pPr marL="457200" lvl="0" indent="-342900" algn="l" rtl="0">
              <a:lnSpc>
                <a:spcPct val="115000"/>
              </a:lnSpc>
              <a:spcBef>
                <a:spcPts val="0"/>
              </a:spcBef>
              <a:spcAft>
                <a:spcPts val="0"/>
              </a:spcAft>
              <a:buSzPts val="1800"/>
              <a:buFont typeface="Arial" panose="020B0604020202020204" pitchFamily="34" charset="0"/>
              <a:buChar char="•"/>
            </a:pPr>
            <a:r>
              <a:rPr lang="en-US" sz="2400" dirty="0"/>
              <a:t>Vicki completed an accessibility evaluation in the DMO (no SBCTC code in the mix) and will report our findings to Oracle.</a:t>
            </a:r>
            <a:endParaRPr sz="2400" dirty="0"/>
          </a:p>
          <a:p>
            <a:pPr marL="457200" lvl="0" indent="-342900" algn="l" rtl="0">
              <a:lnSpc>
                <a:spcPct val="115000"/>
              </a:lnSpc>
              <a:spcBef>
                <a:spcPts val="0"/>
              </a:spcBef>
              <a:spcAft>
                <a:spcPts val="0"/>
              </a:spcAft>
              <a:buSzPts val="1800"/>
              <a:buFont typeface="Arial" panose="020B0604020202020204" pitchFamily="34" charset="0"/>
              <a:buChar char="•"/>
            </a:pPr>
            <a:r>
              <a:rPr lang="en-US" sz="2400" dirty="0"/>
              <a:t>Problematic focus order (Success Criteria 2.4.3) and discrepancies between navigation experiences on the “Elapsed Time” and “Punch Time” pages.</a:t>
            </a:r>
            <a:endParaRPr sz="2400" dirty="0"/>
          </a:p>
          <a:p>
            <a:pPr lvl="1" indent="-342900">
              <a:lnSpc>
                <a:spcPct val="115000"/>
              </a:lnSpc>
              <a:spcBef>
                <a:spcPts val="0"/>
              </a:spcBef>
              <a:buSzPts val="1800"/>
              <a:buFont typeface="Arial" panose="020B0604020202020204" pitchFamily="34" charset="0"/>
              <a:buChar char="•"/>
            </a:pPr>
            <a:r>
              <a:rPr lang="en-US" dirty="0"/>
              <a:t>Issue reported to Oracle early April 2023.</a:t>
            </a:r>
            <a:endParaRPr dirty="0"/>
          </a:p>
          <a:p>
            <a:pPr marL="457200" lvl="0" indent="-342900" algn="l" rtl="0">
              <a:lnSpc>
                <a:spcPct val="115000"/>
              </a:lnSpc>
              <a:spcBef>
                <a:spcPts val="0"/>
              </a:spcBef>
              <a:spcAft>
                <a:spcPts val="0"/>
              </a:spcAft>
              <a:buSzPts val="1800"/>
              <a:buFont typeface="Arial" panose="020B0604020202020204" pitchFamily="34" charset="0"/>
              <a:buChar char="•"/>
            </a:pPr>
            <a:r>
              <a:rPr lang="en-US" sz="2400" dirty="0"/>
              <a:t>Issue with focus landing on the Back Button also reported to Oracle.</a:t>
            </a:r>
            <a:endParaRPr sz="2400" dirty="0"/>
          </a:p>
          <a:p>
            <a:pPr marL="0" lvl="0" indent="0" algn="l" rtl="0">
              <a:lnSpc>
                <a:spcPct val="90000"/>
              </a:lnSpc>
              <a:spcBef>
                <a:spcPts val="1000"/>
              </a:spcBef>
              <a:spcAft>
                <a:spcPts val="0"/>
              </a:spcAft>
              <a:buSzPts val="2800"/>
              <a:buNone/>
            </a:pPr>
            <a:endParaRPr sz="1500" dirty="0">
              <a:solidFill>
                <a:schemeClr val="dk1"/>
              </a:solidFill>
            </a:endParaRPr>
          </a:p>
        </p:txBody>
      </p:sp>
      <p:sp>
        <p:nvSpPr>
          <p:cNvPr id="133" name="Google Shape;133;g218f76acfc1_2_8"/>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4</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g22c74d99394_0_7"/>
          <p:cNvSpPr txBox="1">
            <a:spLocks noGrp="1"/>
          </p:cNvSpPr>
          <p:nvPr>
            <p:ph type="title"/>
          </p:nvPr>
        </p:nvSpPr>
        <p:spPr>
          <a:xfrm>
            <a:off x="746175" y="1689500"/>
            <a:ext cx="7946100" cy="7677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Multiple Jobs with Same Name</a:t>
            </a:r>
            <a:endParaRPr/>
          </a:p>
          <a:p>
            <a:pPr marL="0" lvl="0" indent="0" algn="l" rtl="0">
              <a:lnSpc>
                <a:spcPct val="90000"/>
              </a:lnSpc>
              <a:spcBef>
                <a:spcPts val="0"/>
              </a:spcBef>
              <a:spcAft>
                <a:spcPts val="0"/>
              </a:spcAft>
              <a:buSzPts val="3500"/>
              <a:buNone/>
            </a:pPr>
            <a:endParaRPr/>
          </a:p>
        </p:txBody>
      </p:sp>
      <p:sp>
        <p:nvSpPr>
          <p:cNvPr id="140" name="Google Shape;140;g22c74d99394_0_7"/>
          <p:cNvSpPr txBox="1">
            <a:spLocks noGrp="1"/>
          </p:cNvSpPr>
          <p:nvPr>
            <p:ph type="body" idx="1"/>
          </p:nvPr>
        </p:nvSpPr>
        <p:spPr>
          <a:xfrm>
            <a:off x="451725" y="2496401"/>
            <a:ext cx="8337000" cy="3808800"/>
          </a:xfrm>
          <a:prstGeom prst="rect">
            <a:avLst/>
          </a:prstGeom>
          <a:noFill/>
          <a:ln>
            <a:noFill/>
          </a:ln>
        </p:spPr>
        <p:txBody>
          <a:bodyPr spcFirstLastPara="1" wrap="square" lIns="91425" tIns="45700" rIns="91425" bIns="45700" anchor="t" anchorCtr="0">
            <a:noAutofit/>
          </a:bodyPr>
          <a:lstStyle/>
          <a:p>
            <a:pPr marL="457200" lvl="0" indent="-342900" algn="l" rtl="0">
              <a:lnSpc>
                <a:spcPct val="115000"/>
              </a:lnSpc>
              <a:spcBef>
                <a:spcPts val="0"/>
              </a:spcBef>
              <a:spcAft>
                <a:spcPts val="0"/>
              </a:spcAft>
              <a:buSzPts val="1800"/>
              <a:buFont typeface="Arial" panose="020B0604020202020204" pitchFamily="34" charset="0"/>
              <a:buChar char="•"/>
            </a:pPr>
            <a:r>
              <a:rPr lang="en-US" sz="2400" dirty="0"/>
              <a:t>In December 2022, Oracle indicated agreement with customers that selecting between multiple jobs with the same name in the HCM pillar is a problem.</a:t>
            </a:r>
            <a:endParaRPr sz="2400" dirty="0"/>
          </a:p>
          <a:p>
            <a:pPr marL="457200" lvl="0" indent="-342900" algn="l" rtl="0">
              <a:lnSpc>
                <a:spcPct val="115000"/>
              </a:lnSpc>
              <a:spcBef>
                <a:spcPts val="0"/>
              </a:spcBef>
              <a:spcAft>
                <a:spcPts val="0"/>
              </a:spcAft>
              <a:buSzPts val="1800"/>
              <a:buFont typeface="Arial" panose="020B0604020202020204" pitchFamily="34" charset="0"/>
              <a:buChar char="•"/>
            </a:pPr>
            <a:r>
              <a:rPr lang="en-US" sz="2400" dirty="0"/>
              <a:t>Oracle has indicated they are working on a solution for this problem.</a:t>
            </a:r>
            <a:endParaRPr sz="2400" dirty="0"/>
          </a:p>
          <a:p>
            <a:pPr marL="457200" lvl="0" indent="-342900" algn="l" rtl="0">
              <a:lnSpc>
                <a:spcPct val="115000"/>
              </a:lnSpc>
              <a:spcBef>
                <a:spcPts val="0"/>
              </a:spcBef>
              <a:spcAft>
                <a:spcPts val="0"/>
              </a:spcAft>
              <a:buSzPts val="1800"/>
              <a:buFont typeface="Arial" panose="020B0604020202020204" pitchFamily="34" charset="0"/>
              <a:buChar char="•"/>
            </a:pPr>
            <a:r>
              <a:rPr lang="en-US" sz="2400" dirty="0"/>
              <a:t>For now, we will maintain the changes SBCTC made to these pages using the drop zone feature, until we know more about Oracle’s solution.</a:t>
            </a:r>
            <a:endParaRPr sz="2400" dirty="0"/>
          </a:p>
          <a:p>
            <a:pPr marL="0" lvl="0" indent="0" algn="l" rtl="0">
              <a:lnSpc>
                <a:spcPct val="90000"/>
              </a:lnSpc>
              <a:spcBef>
                <a:spcPts val="1000"/>
              </a:spcBef>
              <a:spcAft>
                <a:spcPts val="0"/>
              </a:spcAft>
              <a:buSzPts val="2800"/>
              <a:buNone/>
            </a:pPr>
            <a:endParaRPr sz="1500" dirty="0">
              <a:solidFill>
                <a:schemeClr val="dk1"/>
              </a:solidFill>
            </a:endParaRPr>
          </a:p>
        </p:txBody>
      </p:sp>
      <p:sp>
        <p:nvSpPr>
          <p:cNvPr id="141" name="Google Shape;141;g22c74d99394_0_7"/>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5</a:t>
            </a:fld>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1f2375e7a2c_0_0"/>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Okta Updates</a:t>
            </a:r>
            <a:endParaRPr/>
          </a:p>
        </p:txBody>
      </p:sp>
      <p:sp>
        <p:nvSpPr>
          <p:cNvPr id="148" name="Google Shape;148;g1f2375e7a2c_0_0"/>
          <p:cNvSpPr txBox="1">
            <a:spLocks noGrp="1"/>
          </p:cNvSpPr>
          <p:nvPr>
            <p:ph type="body" idx="1"/>
          </p:nvPr>
        </p:nvSpPr>
        <p:spPr>
          <a:xfrm>
            <a:off x="536850" y="2415149"/>
            <a:ext cx="8337000" cy="4306500"/>
          </a:xfrm>
          <a:prstGeom prst="rect">
            <a:avLst/>
          </a:prstGeom>
          <a:noFill/>
          <a:ln>
            <a:noFill/>
          </a:ln>
        </p:spPr>
        <p:txBody>
          <a:bodyPr spcFirstLastPara="1" wrap="square" lIns="91425" tIns="45700" rIns="91425" bIns="45700" anchor="t" anchorCtr="0">
            <a:noAutofit/>
          </a:bodyPr>
          <a:lstStyle/>
          <a:p>
            <a:pPr marL="457200" lvl="0" indent="-381000" algn="l" rtl="0">
              <a:lnSpc>
                <a:spcPct val="90000"/>
              </a:lnSpc>
              <a:spcBef>
                <a:spcPts val="1000"/>
              </a:spcBef>
              <a:spcAft>
                <a:spcPts val="0"/>
              </a:spcAft>
              <a:buClr>
                <a:schemeClr val="dk1"/>
              </a:buClr>
              <a:buSzPts val="2400"/>
              <a:buFont typeface="Wingdings" panose="05000000000000000000" pitchFamily="2" charset="2"/>
              <a:buChar char="§"/>
            </a:pPr>
            <a:r>
              <a:rPr lang="en-US" sz="2400" dirty="0">
                <a:solidFill>
                  <a:schemeClr val="dk1"/>
                </a:solidFill>
              </a:rPr>
              <a:t>New Okta Sign-In Widget Early Adoption coming in the next month or so. Date TBD.</a:t>
            </a:r>
            <a:endParaRPr sz="2400" dirty="0">
              <a:solidFill>
                <a:schemeClr val="dk1"/>
              </a:solidFill>
            </a:endParaRPr>
          </a:p>
          <a:p>
            <a:pPr marL="457200" lvl="0" indent="-381000" algn="l" rtl="0">
              <a:lnSpc>
                <a:spcPct val="90000"/>
              </a:lnSpc>
              <a:spcBef>
                <a:spcPts val="1000"/>
              </a:spcBef>
              <a:spcAft>
                <a:spcPts val="0"/>
              </a:spcAft>
              <a:buClr>
                <a:schemeClr val="dk1"/>
              </a:buClr>
              <a:buSzPts val="2400"/>
              <a:buFont typeface="Wingdings" panose="05000000000000000000" pitchFamily="2" charset="2"/>
              <a:buChar char="§"/>
            </a:pPr>
            <a:r>
              <a:rPr lang="en-US" sz="2400" dirty="0">
                <a:solidFill>
                  <a:schemeClr val="dk1"/>
                </a:solidFill>
              </a:rPr>
              <a:t>Issue with Okta’s landing page after signing in reported to Okta on 2/2/2023.</a:t>
            </a:r>
            <a:endParaRPr sz="2400" dirty="0">
              <a:solidFill>
                <a:schemeClr val="dk1"/>
              </a:solidFill>
            </a:endParaRPr>
          </a:p>
          <a:p>
            <a:pPr lvl="1" algn="l" rtl="0">
              <a:lnSpc>
                <a:spcPct val="90000"/>
              </a:lnSpc>
              <a:spcBef>
                <a:spcPts val="500"/>
              </a:spcBef>
              <a:spcAft>
                <a:spcPts val="0"/>
              </a:spcAft>
              <a:buClr>
                <a:schemeClr val="dk1"/>
              </a:buClr>
              <a:buSzPts val="2400"/>
              <a:buFont typeface="Courier New" panose="02070309020205020404" pitchFamily="49" charset="0"/>
              <a:buChar char="o"/>
            </a:pPr>
            <a:r>
              <a:rPr lang="en-US" dirty="0">
                <a:solidFill>
                  <a:schemeClr val="dk1"/>
                </a:solidFill>
              </a:rPr>
              <a:t>List View and Links versus Grid View and Buttons.</a:t>
            </a:r>
            <a:endParaRPr dirty="0">
              <a:solidFill>
                <a:schemeClr val="dk1"/>
              </a:solidFill>
            </a:endParaRPr>
          </a:p>
          <a:p>
            <a:pPr lvl="0" algn="l" rtl="0">
              <a:lnSpc>
                <a:spcPct val="90000"/>
              </a:lnSpc>
              <a:spcBef>
                <a:spcPts val="500"/>
              </a:spcBef>
              <a:spcAft>
                <a:spcPts val="0"/>
              </a:spcAft>
              <a:buClr>
                <a:schemeClr val="dk1"/>
              </a:buClr>
              <a:buSzPts val="2800"/>
              <a:buFont typeface="Wingdings" panose="05000000000000000000" pitchFamily="2" charset="2"/>
              <a:buChar char="§"/>
            </a:pPr>
            <a:r>
              <a:rPr lang="en-US" sz="2400" dirty="0">
                <a:solidFill>
                  <a:schemeClr val="dk1"/>
                </a:solidFill>
              </a:rPr>
              <a:t>Okta notified SBCTC on 4/5/2023 that the problem has been resolved on the Landing Page.</a:t>
            </a:r>
            <a:endParaRPr sz="2400" dirty="0">
              <a:solidFill>
                <a:schemeClr val="dk1"/>
              </a:solidFill>
            </a:endParaRPr>
          </a:p>
          <a:p>
            <a:pPr lvl="1" algn="l" rtl="0">
              <a:lnSpc>
                <a:spcPct val="90000"/>
              </a:lnSpc>
              <a:spcBef>
                <a:spcPts val="500"/>
              </a:spcBef>
              <a:spcAft>
                <a:spcPts val="0"/>
              </a:spcAft>
              <a:buClr>
                <a:schemeClr val="dk1"/>
              </a:buClr>
              <a:buSzPts val="2400"/>
              <a:buFont typeface="Wingdings" panose="05000000000000000000" pitchFamily="2" charset="2"/>
              <a:buChar char="§"/>
            </a:pPr>
            <a:r>
              <a:rPr lang="en-US" dirty="0">
                <a:solidFill>
                  <a:schemeClr val="dk1"/>
                </a:solidFill>
              </a:rPr>
              <a:t>Now, all options presented to the user to select and open, are coded and announced as Links on either Grid View or List View.</a:t>
            </a:r>
            <a:endParaRPr dirty="0">
              <a:solidFill>
                <a:schemeClr val="dk1"/>
              </a:solidFill>
            </a:endParaRPr>
          </a:p>
          <a:p>
            <a:pPr marL="0" lvl="0" indent="0" algn="l" rtl="0">
              <a:lnSpc>
                <a:spcPct val="90000"/>
              </a:lnSpc>
              <a:spcBef>
                <a:spcPts val="1000"/>
              </a:spcBef>
              <a:spcAft>
                <a:spcPts val="0"/>
              </a:spcAft>
              <a:buNone/>
            </a:pPr>
            <a:endParaRPr sz="2400" dirty="0">
              <a:solidFill>
                <a:schemeClr val="dk1"/>
              </a:solidFill>
            </a:endParaRPr>
          </a:p>
        </p:txBody>
      </p:sp>
      <p:sp>
        <p:nvSpPr>
          <p:cNvPr id="149" name="Google Shape;149;g1f2375e7a2c_0_0"/>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g22c74d99394_0_14"/>
          <p:cNvSpPr txBox="1">
            <a:spLocks noGrp="1"/>
          </p:cNvSpPr>
          <p:nvPr>
            <p:ph type="title"/>
          </p:nvPr>
        </p:nvSpPr>
        <p:spPr>
          <a:xfrm>
            <a:off x="536860" y="1549936"/>
            <a:ext cx="8337000" cy="7971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WA Learning Lab</a:t>
            </a:r>
            <a:endParaRPr/>
          </a:p>
        </p:txBody>
      </p:sp>
      <p:sp>
        <p:nvSpPr>
          <p:cNvPr id="156" name="Google Shape;156;g22c74d99394_0_14"/>
          <p:cNvSpPr txBox="1">
            <a:spLocks noGrp="1"/>
          </p:cNvSpPr>
          <p:nvPr>
            <p:ph type="body" idx="1"/>
          </p:nvPr>
        </p:nvSpPr>
        <p:spPr>
          <a:xfrm>
            <a:off x="536860" y="2116384"/>
            <a:ext cx="8337000" cy="4605141"/>
          </a:xfrm>
          <a:prstGeom prst="rect">
            <a:avLst/>
          </a:prstGeom>
        </p:spPr>
        <p:txBody>
          <a:bodyPr spcFirstLastPara="1" wrap="square" lIns="91425" tIns="45700" rIns="91425" bIns="45700" anchor="t" anchorCtr="0">
            <a:noAutofit/>
          </a:bodyPr>
          <a:lstStyle/>
          <a:p>
            <a:pPr marL="457200" lvl="0" indent="-381000" algn="l" rtl="0">
              <a:spcBef>
                <a:spcPts val="1000"/>
              </a:spcBef>
              <a:spcAft>
                <a:spcPts val="0"/>
              </a:spcAft>
              <a:buClr>
                <a:schemeClr val="dk1"/>
              </a:buClr>
              <a:buSzPts val="2400"/>
              <a:buFont typeface="Arial" panose="020B0604020202020204" pitchFamily="34" charset="0"/>
              <a:buChar char="•"/>
            </a:pPr>
            <a:r>
              <a:rPr lang="en-US" sz="2400" dirty="0">
                <a:solidFill>
                  <a:schemeClr val="dk1"/>
                </a:solidFill>
              </a:rPr>
              <a:t>The </a:t>
            </a:r>
            <a:r>
              <a:rPr lang="en-US" sz="2400" b="1" u="sng" dirty="0">
                <a:solidFill>
                  <a:schemeClr val="hlink"/>
                </a:solidFill>
                <a:hlinkClick r:id="rId3"/>
              </a:rPr>
              <a:t>WA Learning Lab application</a:t>
            </a:r>
            <a:r>
              <a:rPr lang="en-US" sz="2400" dirty="0">
                <a:solidFill>
                  <a:schemeClr val="dk1"/>
                </a:solidFill>
              </a:rPr>
              <a:t> ends April 20!</a:t>
            </a:r>
            <a:endParaRPr sz="2400" dirty="0">
              <a:solidFill>
                <a:schemeClr val="dk1"/>
              </a:solidFill>
            </a:endParaRPr>
          </a:p>
          <a:p>
            <a:pPr marL="457200" lvl="0" indent="-381000" algn="l" rtl="0">
              <a:spcBef>
                <a:spcPts val="1000"/>
              </a:spcBef>
              <a:spcAft>
                <a:spcPts val="0"/>
              </a:spcAft>
              <a:buClr>
                <a:schemeClr val="dk1"/>
              </a:buClr>
              <a:buSzPts val="2400"/>
              <a:buFont typeface="Arial" panose="020B0604020202020204" pitchFamily="34" charset="0"/>
              <a:buChar char="•"/>
            </a:pPr>
            <a:r>
              <a:rPr lang="en-US" sz="2400" dirty="0">
                <a:solidFill>
                  <a:schemeClr val="dk1"/>
                </a:solidFill>
              </a:rPr>
              <a:t>All teams will complete a written Action Plan with feedback from </a:t>
            </a:r>
            <a:r>
              <a:rPr lang="en-US" sz="2400" dirty="0" err="1">
                <a:solidFill>
                  <a:schemeClr val="dk1"/>
                </a:solidFill>
              </a:rPr>
              <a:t>WebAIM</a:t>
            </a:r>
            <a:r>
              <a:rPr lang="en-US" sz="2400" dirty="0">
                <a:solidFill>
                  <a:schemeClr val="dk1"/>
                </a:solidFill>
              </a:rPr>
              <a:t> trainers.</a:t>
            </a:r>
            <a:endParaRPr sz="2400" dirty="0">
              <a:solidFill>
                <a:schemeClr val="dk1"/>
              </a:solidFill>
            </a:endParaRPr>
          </a:p>
          <a:p>
            <a:pPr marL="457200" lvl="0" indent="-381000" algn="l" rtl="0">
              <a:spcBef>
                <a:spcPts val="1000"/>
              </a:spcBef>
              <a:spcAft>
                <a:spcPts val="0"/>
              </a:spcAft>
              <a:buClr>
                <a:schemeClr val="dk1"/>
              </a:buClr>
              <a:buSzPts val="2400"/>
              <a:buFont typeface="Arial" panose="020B0604020202020204" pitchFamily="34" charset="0"/>
              <a:buChar char="•"/>
            </a:pPr>
            <a:r>
              <a:rPr lang="en-US" sz="2400" dirty="0">
                <a:solidFill>
                  <a:schemeClr val="dk1"/>
                </a:solidFill>
              </a:rPr>
              <a:t>Action Plans will be shared with college/agency leadership.</a:t>
            </a:r>
            <a:endParaRPr sz="2400" dirty="0">
              <a:solidFill>
                <a:schemeClr val="dk1"/>
              </a:solidFill>
            </a:endParaRPr>
          </a:p>
          <a:p>
            <a:pPr marL="927100" lvl="1" indent="-342900" algn="l" rtl="0">
              <a:spcBef>
                <a:spcPts val="500"/>
              </a:spcBef>
              <a:spcAft>
                <a:spcPts val="0"/>
              </a:spcAft>
              <a:buClr>
                <a:schemeClr val="dk1"/>
              </a:buClr>
              <a:buSzPts val="1600"/>
              <a:buFont typeface="Arial" panose="020B0604020202020204" pitchFamily="34" charset="0"/>
              <a:buChar char="•"/>
            </a:pPr>
            <a:r>
              <a:rPr lang="en-US" sz="2000" dirty="0">
                <a:solidFill>
                  <a:schemeClr val="dk1"/>
                </a:solidFill>
              </a:rPr>
              <a:t>Bellingham Tech</a:t>
            </a:r>
            <a:endParaRPr sz="2000" dirty="0">
              <a:solidFill>
                <a:schemeClr val="dk1"/>
              </a:solidFill>
            </a:endParaRPr>
          </a:p>
          <a:p>
            <a:pPr marL="927100" lvl="1" indent="-342900" algn="l" rtl="0">
              <a:spcBef>
                <a:spcPts val="500"/>
              </a:spcBef>
              <a:spcAft>
                <a:spcPts val="0"/>
              </a:spcAft>
              <a:buClr>
                <a:schemeClr val="dk1"/>
              </a:buClr>
              <a:buSzPts val="1600"/>
              <a:buFont typeface="Arial" panose="020B0604020202020204" pitchFamily="34" charset="0"/>
              <a:buChar char="•"/>
            </a:pPr>
            <a:r>
              <a:rPr lang="en-US" sz="2000" dirty="0">
                <a:solidFill>
                  <a:schemeClr val="dk1"/>
                </a:solidFill>
              </a:rPr>
              <a:t>LW Tech</a:t>
            </a:r>
            <a:endParaRPr sz="2000" dirty="0">
              <a:solidFill>
                <a:schemeClr val="dk1"/>
              </a:solidFill>
            </a:endParaRPr>
          </a:p>
          <a:p>
            <a:pPr marL="927100" lvl="1" indent="-342900" algn="l" rtl="0">
              <a:spcBef>
                <a:spcPts val="500"/>
              </a:spcBef>
              <a:spcAft>
                <a:spcPts val="0"/>
              </a:spcAft>
              <a:buClr>
                <a:schemeClr val="dk1"/>
              </a:buClr>
              <a:buSzPts val="1600"/>
              <a:buFont typeface="Arial" panose="020B0604020202020204" pitchFamily="34" charset="0"/>
              <a:buChar char="•"/>
            </a:pPr>
            <a:r>
              <a:rPr lang="en-US" sz="2000" dirty="0">
                <a:solidFill>
                  <a:schemeClr val="dk1"/>
                </a:solidFill>
              </a:rPr>
              <a:t>Olympic</a:t>
            </a:r>
            <a:endParaRPr sz="2000" dirty="0">
              <a:solidFill>
                <a:schemeClr val="dk1"/>
              </a:solidFill>
            </a:endParaRPr>
          </a:p>
          <a:p>
            <a:pPr marL="927100" lvl="1" indent="-342900" algn="l" rtl="0">
              <a:spcBef>
                <a:spcPts val="500"/>
              </a:spcBef>
              <a:spcAft>
                <a:spcPts val="0"/>
              </a:spcAft>
              <a:buClr>
                <a:schemeClr val="dk1"/>
              </a:buClr>
              <a:buSzPts val="1600"/>
              <a:buFont typeface="Arial" panose="020B0604020202020204" pitchFamily="34" charset="0"/>
              <a:buChar char="•"/>
            </a:pPr>
            <a:r>
              <a:rPr lang="en-US" sz="2000" dirty="0">
                <a:solidFill>
                  <a:schemeClr val="dk1"/>
                </a:solidFill>
              </a:rPr>
              <a:t>Peninsula</a:t>
            </a:r>
            <a:endParaRPr sz="2000" dirty="0">
              <a:solidFill>
                <a:schemeClr val="dk1"/>
              </a:solidFill>
            </a:endParaRPr>
          </a:p>
          <a:p>
            <a:pPr marL="927100" lvl="1" indent="-342900" algn="l" rtl="0">
              <a:spcBef>
                <a:spcPts val="500"/>
              </a:spcBef>
              <a:spcAft>
                <a:spcPts val="0"/>
              </a:spcAft>
              <a:buClr>
                <a:schemeClr val="dk1"/>
              </a:buClr>
              <a:buSzPts val="1600"/>
              <a:buFont typeface="Arial" panose="020B0604020202020204" pitchFamily="34" charset="0"/>
              <a:buChar char="•"/>
            </a:pPr>
            <a:r>
              <a:rPr lang="en-US" sz="2000" dirty="0">
                <a:solidFill>
                  <a:schemeClr val="dk1"/>
                </a:solidFill>
              </a:rPr>
              <a:t>Renton Tech</a:t>
            </a:r>
            <a:endParaRPr sz="2000" dirty="0">
              <a:solidFill>
                <a:schemeClr val="dk1"/>
              </a:solidFill>
            </a:endParaRPr>
          </a:p>
          <a:p>
            <a:pPr marL="927100" lvl="1" indent="-342900" algn="l" rtl="0">
              <a:spcBef>
                <a:spcPts val="500"/>
              </a:spcBef>
              <a:spcAft>
                <a:spcPts val="0"/>
              </a:spcAft>
              <a:buClr>
                <a:schemeClr val="dk1"/>
              </a:buClr>
              <a:buSzPts val="1600"/>
              <a:buFont typeface="Arial" panose="020B0604020202020204" pitchFamily="34" charset="0"/>
              <a:buChar char="•"/>
            </a:pPr>
            <a:r>
              <a:rPr lang="en-US" sz="2000" dirty="0">
                <a:solidFill>
                  <a:schemeClr val="dk1"/>
                </a:solidFill>
              </a:rPr>
              <a:t>SPSCC</a:t>
            </a:r>
            <a:endParaRPr sz="2000" dirty="0">
              <a:solidFill>
                <a:schemeClr val="dk1"/>
              </a:solidFill>
            </a:endParaRPr>
          </a:p>
          <a:p>
            <a:pPr marL="927100" lvl="1" indent="-342900" algn="l" rtl="0">
              <a:spcBef>
                <a:spcPts val="500"/>
              </a:spcBef>
              <a:spcAft>
                <a:spcPts val="0"/>
              </a:spcAft>
              <a:buClr>
                <a:schemeClr val="dk1"/>
              </a:buClr>
              <a:buSzPts val="1600"/>
              <a:buFont typeface="Arial" panose="020B0604020202020204" pitchFamily="34" charset="0"/>
              <a:buChar char="•"/>
            </a:pPr>
            <a:r>
              <a:rPr lang="en-US" sz="2000" dirty="0">
                <a:solidFill>
                  <a:schemeClr val="dk1"/>
                </a:solidFill>
              </a:rPr>
              <a:t>SBCTC</a:t>
            </a:r>
            <a:endParaRPr sz="2000" dirty="0">
              <a:solidFill>
                <a:schemeClr val="dk1"/>
              </a:solidFill>
            </a:endParaRPr>
          </a:p>
          <a:p>
            <a:pPr marL="0" lvl="0" indent="0" algn="l" rtl="0">
              <a:spcBef>
                <a:spcPts val="1000"/>
              </a:spcBef>
              <a:spcAft>
                <a:spcPts val="0"/>
              </a:spcAft>
              <a:buNone/>
            </a:pPr>
            <a:endParaRPr dirty="0"/>
          </a:p>
        </p:txBody>
      </p:sp>
      <p:sp>
        <p:nvSpPr>
          <p:cNvPr id="157" name="Google Shape;157;g22c74d99394_0_14"/>
          <p:cNvSpPr txBox="1">
            <a:spLocks noGrp="1"/>
          </p:cNvSpPr>
          <p:nvPr>
            <p:ph type="sldNum" idx="12"/>
          </p:nvPr>
        </p:nvSpPr>
        <p:spPr>
          <a:xfrm>
            <a:off x="8406245" y="6483926"/>
            <a:ext cx="467700" cy="237600"/>
          </a:xfrm>
          <a:prstGeom prst="rect">
            <a:avLst/>
          </a:prstGeom>
        </p:spPr>
        <p:txBody>
          <a:bodyPr spcFirstLastPara="1" wrap="square" lIns="91425" tIns="45700" rIns="91425" bIns="45700" anchor="t"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g1ca63ba62c5_1_37"/>
          <p:cNvSpPr txBox="1">
            <a:spLocks noGrp="1"/>
          </p:cNvSpPr>
          <p:nvPr>
            <p:ph type="title"/>
          </p:nvPr>
        </p:nvSpPr>
        <p:spPr>
          <a:xfrm>
            <a:off x="536860" y="1549936"/>
            <a:ext cx="8337000" cy="79710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sz="3200"/>
              <a:t>OAAP - </a:t>
            </a:r>
            <a:r>
              <a:rPr lang="en-US" sz="3200">
                <a:solidFill>
                  <a:schemeClr val="dk1"/>
                </a:solidFill>
              </a:rPr>
              <a:t>Online Admission Application Portal</a:t>
            </a:r>
            <a:endParaRPr sz="3200"/>
          </a:p>
        </p:txBody>
      </p:sp>
      <p:sp>
        <p:nvSpPr>
          <p:cNvPr id="164" name="Google Shape;164;g1ca63ba62c5_1_37"/>
          <p:cNvSpPr txBox="1">
            <a:spLocks noGrp="1"/>
          </p:cNvSpPr>
          <p:nvPr>
            <p:ph type="body" idx="1"/>
          </p:nvPr>
        </p:nvSpPr>
        <p:spPr>
          <a:xfrm>
            <a:off x="536850" y="2347036"/>
            <a:ext cx="8266800" cy="4181414"/>
          </a:xfrm>
          <a:prstGeom prst="rect">
            <a:avLst/>
          </a:prstGeom>
          <a:noFill/>
          <a:ln>
            <a:noFill/>
          </a:ln>
        </p:spPr>
        <p:txBody>
          <a:bodyPr spcFirstLastPara="1" wrap="square" lIns="91425" tIns="45700" rIns="91425" bIns="45700" anchor="t" anchorCtr="0">
            <a:noAutofit/>
          </a:bodyPr>
          <a:lstStyle/>
          <a:p>
            <a:pPr marL="457200" lvl="0" indent="-406400" algn="l" rtl="0">
              <a:lnSpc>
                <a:spcPct val="90000"/>
              </a:lnSpc>
              <a:spcBef>
                <a:spcPts val="1000"/>
              </a:spcBef>
              <a:spcAft>
                <a:spcPts val="0"/>
              </a:spcAft>
              <a:buSzPts val="2800"/>
              <a:buChar char="•"/>
            </a:pPr>
            <a:r>
              <a:rPr lang="en-US" dirty="0"/>
              <a:t>About 125 accessibility fixes being worked on by Kastech and SBCTC, such as:</a:t>
            </a:r>
            <a:endParaRPr dirty="0"/>
          </a:p>
          <a:p>
            <a:pPr marL="914400" lvl="1" indent="-406400" algn="l" rtl="0">
              <a:lnSpc>
                <a:spcPct val="90000"/>
              </a:lnSpc>
              <a:spcBef>
                <a:spcPts val="0"/>
              </a:spcBef>
              <a:spcAft>
                <a:spcPts val="0"/>
              </a:spcAft>
              <a:buSzPts val="2800"/>
              <a:buChar char="•"/>
            </a:pPr>
            <a:r>
              <a:rPr lang="en-US" dirty="0"/>
              <a:t>Inappropriate Heading Structure</a:t>
            </a:r>
            <a:endParaRPr dirty="0"/>
          </a:p>
          <a:p>
            <a:pPr marL="914400" lvl="1" indent="-381000" algn="l" rtl="0">
              <a:lnSpc>
                <a:spcPct val="90000"/>
              </a:lnSpc>
              <a:spcBef>
                <a:spcPts val="0"/>
              </a:spcBef>
              <a:spcAft>
                <a:spcPts val="0"/>
              </a:spcAft>
              <a:buSzPts val="2400"/>
              <a:buChar char="•"/>
            </a:pPr>
            <a:r>
              <a:rPr lang="en-US" dirty="0"/>
              <a:t>Unnecessary alt text for decorative images</a:t>
            </a:r>
            <a:endParaRPr dirty="0"/>
          </a:p>
          <a:p>
            <a:pPr marL="914400" lvl="1" indent="-381000" algn="l" rtl="0">
              <a:lnSpc>
                <a:spcPct val="90000"/>
              </a:lnSpc>
              <a:spcBef>
                <a:spcPts val="0"/>
              </a:spcBef>
              <a:spcAft>
                <a:spcPts val="0"/>
              </a:spcAft>
              <a:buSzPts val="2400"/>
              <a:buChar char="•"/>
            </a:pPr>
            <a:r>
              <a:rPr lang="en-US" dirty="0"/>
              <a:t>Identical label for button</a:t>
            </a:r>
            <a:endParaRPr dirty="0"/>
          </a:p>
          <a:p>
            <a:pPr marL="914400" lvl="1" indent="-381000" algn="l" rtl="0">
              <a:lnSpc>
                <a:spcPct val="90000"/>
              </a:lnSpc>
              <a:spcBef>
                <a:spcPts val="0"/>
              </a:spcBef>
              <a:spcAft>
                <a:spcPts val="0"/>
              </a:spcAft>
              <a:buSzPts val="2400"/>
              <a:buChar char="•"/>
            </a:pPr>
            <a:r>
              <a:rPr lang="en-US" dirty="0"/>
              <a:t>Missing list mark-up</a:t>
            </a:r>
            <a:endParaRPr dirty="0"/>
          </a:p>
          <a:p>
            <a:pPr marL="914400" lvl="1" indent="-381000" algn="l" rtl="0">
              <a:lnSpc>
                <a:spcPct val="90000"/>
              </a:lnSpc>
              <a:spcBef>
                <a:spcPts val="0"/>
              </a:spcBef>
              <a:spcAft>
                <a:spcPts val="0"/>
              </a:spcAft>
              <a:buSzPts val="2400"/>
              <a:buChar char="•"/>
            </a:pPr>
            <a:r>
              <a:rPr lang="en-US" dirty="0"/>
              <a:t>Insufficient color contrast</a:t>
            </a:r>
            <a:endParaRPr dirty="0"/>
          </a:p>
          <a:p>
            <a:pPr marL="914400" lvl="1" indent="-381000" algn="l" rtl="0">
              <a:lnSpc>
                <a:spcPct val="90000"/>
              </a:lnSpc>
              <a:spcBef>
                <a:spcPts val="0"/>
              </a:spcBef>
              <a:spcAft>
                <a:spcPts val="0"/>
              </a:spcAft>
              <a:buSzPts val="2400"/>
              <a:buChar char="•"/>
            </a:pPr>
            <a:r>
              <a:rPr lang="en-US" dirty="0"/>
              <a:t>Missing instruction for mandatory fields</a:t>
            </a:r>
            <a:endParaRPr dirty="0"/>
          </a:p>
          <a:p>
            <a:pPr marL="914400" lvl="1" indent="-381000" algn="l" rtl="0">
              <a:lnSpc>
                <a:spcPct val="90000"/>
              </a:lnSpc>
              <a:spcBef>
                <a:spcPts val="0"/>
              </a:spcBef>
              <a:spcAft>
                <a:spcPts val="0"/>
              </a:spcAft>
              <a:buSzPts val="2400"/>
              <a:buChar char="•"/>
            </a:pPr>
            <a:r>
              <a:rPr lang="en-US" dirty="0"/>
              <a:t>Illogical tab order</a:t>
            </a:r>
            <a:endParaRPr dirty="0"/>
          </a:p>
          <a:p>
            <a:pPr marL="457200" lvl="0" indent="-406400" algn="l" rtl="0">
              <a:lnSpc>
                <a:spcPct val="90000"/>
              </a:lnSpc>
              <a:spcBef>
                <a:spcPts val="0"/>
              </a:spcBef>
              <a:spcAft>
                <a:spcPts val="0"/>
              </a:spcAft>
              <a:buSzPts val="2800"/>
              <a:buChar char="•"/>
            </a:pPr>
            <a:r>
              <a:rPr lang="en-US" dirty="0"/>
              <a:t>The fixes were deployed March 11.</a:t>
            </a:r>
            <a:endParaRPr dirty="0"/>
          </a:p>
          <a:p>
            <a:pPr marL="457200" lvl="0" indent="-406400" algn="l" rtl="0">
              <a:lnSpc>
                <a:spcPct val="90000"/>
              </a:lnSpc>
              <a:spcBef>
                <a:spcPts val="0"/>
              </a:spcBef>
              <a:spcAft>
                <a:spcPts val="0"/>
              </a:spcAft>
              <a:buSzPts val="2800"/>
              <a:buChar char="•"/>
            </a:pPr>
            <a:r>
              <a:rPr lang="en-US" u="sng" dirty="0">
                <a:solidFill>
                  <a:schemeClr val="hlink"/>
                </a:solidFill>
                <a:hlinkClick r:id="rId3"/>
              </a:rPr>
              <a:t>Accessibility Image Overview </a:t>
            </a:r>
            <a:r>
              <a:rPr lang="en-US" u="sng" dirty="0">
                <a:solidFill>
                  <a:schemeClr val="hlink"/>
                </a:solidFill>
                <a:hlinkClick r:id="rId3"/>
                <a:extLst>
                  <a: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textRoundtripDataId="2"/>
                  </a:ext>
                </a:extLst>
              </a:rPr>
              <a:t>Document</a:t>
            </a:r>
            <a:r>
              <a:rPr lang="en-US" dirty="0"/>
              <a:t> posted.</a:t>
            </a:r>
            <a:endParaRPr dirty="0"/>
          </a:p>
        </p:txBody>
      </p:sp>
      <p:sp>
        <p:nvSpPr>
          <p:cNvPr id="165" name="Google Shape;165;g1ca63ba62c5_1_37"/>
          <p:cNvSpPr txBox="1">
            <a:spLocks noGrp="1"/>
          </p:cNvSpPr>
          <p:nvPr>
            <p:ph type="sldNum" idx="12"/>
          </p:nvPr>
        </p:nvSpPr>
        <p:spPr>
          <a:xfrm>
            <a:off x="8406245" y="6483926"/>
            <a:ext cx="467700" cy="237600"/>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g13bf19c0ce6_0_7"/>
          <p:cNvSpPr txBox="1">
            <a:spLocks noGrp="1"/>
          </p:cNvSpPr>
          <p:nvPr>
            <p:ph type="title"/>
          </p:nvPr>
        </p:nvSpPr>
        <p:spPr>
          <a:xfrm>
            <a:off x="536860" y="1549936"/>
            <a:ext cx="8336975" cy="797070"/>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SzPts val="3500"/>
              <a:buNone/>
            </a:pPr>
            <a:r>
              <a:rPr lang="en-US"/>
              <a:t>Service Desk Tickets/Oracle Service Requests</a:t>
            </a:r>
            <a:endParaRPr/>
          </a:p>
        </p:txBody>
      </p:sp>
      <p:sp>
        <p:nvSpPr>
          <p:cNvPr id="172" name="Google Shape;172;g13bf19c0ce6_0_7"/>
          <p:cNvSpPr txBox="1">
            <a:spLocks noGrp="1"/>
          </p:cNvSpPr>
          <p:nvPr>
            <p:ph type="body" idx="1"/>
          </p:nvPr>
        </p:nvSpPr>
        <p:spPr>
          <a:xfrm>
            <a:off x="536850" y="2775857"/>
            <a:ext cx="8128179" cy="3845318"/>
          </a:xfrm>
          <a:prstGeom prst="rect">
            <a:avLst/>
          </a:prstGeom>
          <a:noFill/>
          <a:ln>
            <a:noFill/>
          </a:ln>
        </p:spPr>
        <p:txBody>
          <a:bodyPr spcFirstLastPara="1" wrap="square" lIns="91425" tIns="45700" rIns="91425" bIns="45700" anchor="t" anchorCtr="0">
            <a:noAutofit/>
          </a:bodyPr>
          <a:lstStyle/>
          <a:p>
            <a:pPr marL="50800" lvl="0" indent="0" algn="ctr" rtl="0">
              <a:lnSpc>
                <a:spcPct val="90000"/>
              </a:lnSpc>
              <a:spcBef>
                <a:spcPts val="1000"/>
              </a:spcBef>
              <a:spcAft>
                <a:spcPts val="0"/>
              </a:spcAft>
              <a:buSzPts val="2800"/>
              <a:buNone/>
            </a:pPr>
            <a:r>
              <a:rPr lang="en-US" sz="2400" i="1" dirty="0"/>
              <a:t>Current status of all issues is located at the </a:t>
            </a:r>
            <a:r>
              <a:rPr lang="en-US" sz="2400" i="1" u="sng" dirty="0">
                <a:solidFill>
                  <a:schemeClr val="hlink"/>
                </a:solidFill>
                <a:hlinkClick r:id="rId3" action="ppaction://hlinksldjump"/>
              </a:rPr>
              <a:t>end of the slide deck</a:t>
            </a:r>
            <a:r>
              <a:rPr lang="en-US" sz="2400" i="1" dirty="0"/>
              <a:t>. New updates from last month are posted here.</a:t>
            </a:r>
            <a:endParaRPr sz="3600" dirty="0"/>
          </a:p>
          <a:p>
            <a:pPr marL="0" lvl="0" indent="0" algn="l" rtl="0">
              <a:lnSpc>
                <a:spcPct val="90000"/>
              </a:lnSpc>
              <a:spcBef>
                <a:spcPts val="1000"/>
              </a:spcBef>
              <a:spcAft>
                <a:spcPts val="0"/>
              </a:spcAft>
              <a:buSzPts val="2800"/>
              <a:buNone/>
            </a:pPr>
            <a:endParaRPr sz="2400" dirty="0"/>
          </a:p>
          <a:p>
            <a:pPr lvl="0" indent="-342900" algn="l" rtl="0">
              <a:lnSpc>
                <a:spcPct val="90000"/>
              </a:lnSpc>
              <a:spcBef>
                <a:spcPts val="1000"/>
              </a:spcBef>
              <a:spcAft>
                <a:spcPts val="0"/>
              </a:spcAft>
              <a:buSzPts val="1800"/>
              <a:buFont typeface="Arial" panose="020B0604020202020204" pitchFamily="34" charset="0"/>
              <a:buChar char="•"/>
            </a:pPr>
            <a:r>
              <a:rPr lang="en-US" sz="2400" dirty="0"/>
              <a:t>HCM Enter Time page: For the focus issue when switching between elapsed time and punch time, Oracle has agreed it is a bug and will begin working on a resolution.</a:t>
            </a:r>
            <a:endParaRPr sz="2400" dirty="0"/>
          </a:p>
        </p:txBody>
      </p:sp>
      <p:sp>
        <p:nvSpPr>
          <p:cNvPr id="173" name="Google Shape;173;g13bf19c0ce6_0_7"/>
          <p:cNvSpPr txBox="1">
            <a:spLocks noGrp="1"/>
          </p:cNvSpPr>
          <p:nvPr>
            <p:ph type="sldNum" idx="12"/>
          </p:nvPr>
        </p:nvSpPr>
        <p:spPr>
          <a:xfrm>
            <a:off x="8406245" y="6483926"/>
            <a:ext cx="467590" cy="237549"/>
          </a:xfrm>
          <a:prstGeom prst="rect">
            <a:avLst/>
          </a:prstGeom>
          <a:noFill/>
          <a:ln>
            <a:noFill/>
          </a:ln>
        </p:spPr>
        <p:txBody>
          <a:bodyPr spcFirstLastPara="1" wrap="square" lIns="91425" tIns="45700" rIns="91425" bIns="45700" anchor="t" anchorCtr="0">
            <a:noAutofit/>
          </a:bodyPr>
          <a:lstStyle/>
          <a:p>
            <a:pPr marL="0" lvl="0" indent="0" algn="r" rtl="0">
              <a:lnSpc>
                <a:spcPct val="100000"/>
              </a:lnSpc>
              <a:spcBef>
                <a:spcPts val="0"/>
              </a:spcBef>
              <a:spcAft>
                <a:spcPts val="0"/>
              </a:spcAft>
              <a:buSzPts val="1100"/>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Office Theme">
  <a:themeElements>
    <a:clrScheme name="SBCTC">
      <a:dk1>
        <a:srgbClr val="003764"/>
      </a:dk1>
      <a:lt1>
        <a:srgbClr val="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1739</Words>
  <Application>Microsoft Office PowerPoint</Application>
  <PresentationFormat>On-screen Show (4:3)</PresentationFormat>
  <Paragraphs>160</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Courier New</vt:lpstr>
      <vt:lpstr>Wingdings</vt:lpstr>
      <vt:lpstr>Office Theme</vt:lpstr>
      <vt:lpstr>Accessibility &amp; ctcLink Open Forum</vt:lpstr>
      <vt:lpstr>Agenda</vt:lpstr>
      <vt:lpstr>Updates</vt:lpstr>
      <vt:lpstr>Enter Time Page </vt:lpstr>
      <vt:lpstr>Multiple Jobs with Same Name </vt:lpstr>
      <vt:lpstr>Okta Updates</vt:lpstr>
      <vt:lpstr>WA Learning Lab</vt:lpstr>
      <vt:lpstr>OAAP - Online Admission Application Portal</vt:lpstr>
      <vt:lpstr>Service Desk Tickets/Oracle Service Requests</vt:lpstr>
      <vt:lpstr>College Sharing</vt:lpstr>
      <vt:lpstr>ctcLink Accessibility Web Page</vt:lpstr>
      <vt:lpstr>Forum Information</vt:lpstr>
      <vt:lpstr>End of Presentation</vt:lpstr>
      <vt:lpstr>Service Desk Tickets/Oracle Service Requests – Campus Solutions </vt:lpstr>
      <vt:lpstr>Service Desk Tickets/Oracle Service Requests – Human Capital Management </vt:lpstr>
      <vt:lpstr>Service Desk Tickets/Oracle Service Requests – Finance</vt:lpstr>
      <vt:lpstr>Service Desk Tickets/Oracle Service Requests – All Pillars</vt:lpstr>
      <vt:lpstr>Terms and Definitions</vt:lpstr>
      <vt:lpstr>Terms and Definitions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Accessibility &amp; ctcLink Open Forum</dc:title>
  <dc:subject>April 11, 2023</dc:subject>
  <dc:creator>Christopher Soran</dc:creator>
  <cp:lastModifiedBy>Sherry Nelson</cp:lastModifiedBy>
  <cp:revision>3</cp:revision>
  <dcterms:created xsi:type="dcterms:W3CDTF">2018-05-14T23:14:43Z</dcterms:created>
  <dcterms:modified xsi:type="dcterms:W3CDTF">2023-04-10T22:03:36Z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0x0101007301EAAAF5A9A14C98C32A8D7B77B290</vt:lpwstr>
  </property>
  <property fmtid="{D5CDD505-2E9C-101B-9397-08002B2CF9AE}" pid="3" name="_dlc_DocIdItemGuid">
    <vt:lpwstr>f7c41efa-16a6-4d48-82ec-ec2c3f4609a4</vt:lpwstr>
  </property>
</Properties>
</file>