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56" r:id="rId5"/>
    <p:sldId id="264" r:id="rId6"/>
    <p:sldId id="265" r:id="rId7"/>
    <p:sldId id="263"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Nunito Sans Black" pitchFamily="2" charset="0"/>
      <p:regular r:id="rId14"/>
      <p:bold r:id="rId15"/>
      <p:boldItalic r:id="rId16"/>
    </p:embeddedFont>
    <p:embeddedFont>
      <p:font typeface="Nunito Sans Regular" pitchFamily="2" charset="0"/>
      <p:regular r:id="rId17"/>
    </p:embeddedFont>
    <p:embeddedFont>
      <p:font typeface="Open Sans" panose="020B0606030504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67550" autoAdjust="0"/>
  </p:normalViewPr>
  <p:slideViewPr>
    <p:cSldViewPr>
      <p:cViewPr varScale="1">
        <p:scale>
          <a:sx n="77" d="100"/>
          <a:sy n="77" d="100"/>
        </p:scale>
        <p:origin x="4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D20F6-4C1C-403D-A765-979EC172B2B0}"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CF027-42A1-432A-B06A-82F1598BA2B1}" type="slidenum">
              <a:rPr lang="en-US" smtClean="0"/>
              <a:t>‹#›</a:t>
            </a:fld>
            <a:endParaRPr lang="en-US"/>
          </a:p>
        </p:txBody>
      </p:sp>
    </p:spTree>
    <p:extLst>
      <p:ext uri="{BB962C8B-B14F-4D97-AF65-F5344CB8AC3E}">
        <p14:creationId xmlns:p14="http://schemas.microsoft.com/office/powerpoint/2010/main" val="342137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Respresentative</a:t>
            </a:r>
            <a:r>
              <a:rPr lang="en-US" sz="1200" dirty="0">
                <a:effectLst/>
                <a:latin typeface="Calibri" panose="020F0502020204030204" pitchFamily="34" charset="0"/>
                <a:ea typeface="Calibri" panose="020F0502020204030204" pitchFamily="34" charset="0"/>
                <a:cs typeface="Times New Roman" panose="02020603050405020304" pitchFamily="18" charset="0"/>
              </a:rPr>
              <a:t> Faculty and Staff: The makeup of our staff and faculty in the School is reflective of gender diversity writ large- 36% M, 36% F, 27% nonbinary.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Community Outreach:  DMA partnered with our BC maker space to co-host students in the Global Game Jam; a majority female team of students worked together to design and submit a game into national competitions: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 BC also organizes an annual coding camp for high-school age students, focused on building a pathway to explore tech career options and gain some vital basic programming skills for female and non-binary students, though enrollment is open to all. Additionally we have historically hosted a Test Fest and Hackathon in partnership with employer partners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High School District Partnerships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IT and Software Development programs currently partner with local HS districts with diverse groups of students on dual credit (articulation that allows students to earn college credit in HS)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Bellevue,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SnoValley</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Renton School District, Issaquah HS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Also partnered with a few different Skills Centers in the area</a:t>
            </a: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Puget Sound,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SnoIsle</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Wanic</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is usually not a one-time event and it does require a lot of investment on our end to build and maintain these partnerships (Tom estimates 20 hours per year to maintain dual credit). However, we have found the return on investment to be successful in recruiting large diverse groups of students into our IT/Software Development programs</a:t>
            </a:r>
          </a:p>
          <a:p>
            <a:pPr marL="742950" marR="0" lvl="1" indent="-285750">
              <a:lnSpc>
                <a:spcPct val="107000"/>
              </a:lnSpc>
              <a:spcBef>
                <a:spcPts val="0"/>
              </a:spcBef>
              <a:spcAft>
                <a:spcPts val="80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Ways in which we maintain partnership: Invest in class visits, talking to students about college and what the process looks like, oftentimes we sit on their advisory board, paperwork to maintain dual credit agreement, etc.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1-on-1 Prospective Student Advising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Oftentimes prospective students get the same amount of our time as current students, if not sometimes more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Any prospective students can reach out to one of our PM’s and get academic advising including their transcripts reviewed, individualized academic plans and assistance with the admission process, clearing course prerequisites, and whatever else they might need before applying to the college.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 our conversations with prospective students we learn about their barriers if any and help them one-on-one to locate resources to navigate those obstacles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tools such as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TargetX</a:t>
            </a:r>
            <a:r>
              <a:rPr lang="en-US" sz="1100" dirty="0">
                <a:effectLst/>
                <a:latin typeface="Calibri" panose="020F0502020204030204" pitchFamily="34" charset="0"/>
                <a:ea typeface="Calibri" panose="020F0502020204030204" pitchFamily="34" charset="0"/>
                <a:cs typeface="Times New Roman" panose="02020603050405020304" pitchFamily="18" charset="0"/>
              </a:rPr>
              <a:t> have allowed us to better tracking of prospective students and have helped us be able to better follow-up on leads and check-in on students who have not yet registered for their first class at BC</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 sessions and events such as “Quarterly Advising Day” are geared towards providing advising services to diverse groups of prospective students</a:t>
            </a:r>
          </a:p>
          <a:p>
            <a:endParaRPr lang="en-US" dirty="0"/>
          </a:p>
        </p:txBody>
      </p:sp>
      <p:sp>
        <p:nvSpPr>
          <p:cNvPr id="4" name="Slide Number Placeholder 3"/>
          <p:cNvSpPr>
            <a:spLocks noGrp="1"/>
          </p:cNvSpPr>
          <p:nvPr>
            <p:ph type="sldNum" sz="quarter" idx="5"/>
          </p:nvPr>
        </p:nvSpPr>
        <p:spPr/>
        <p:txBody>
          <a:bodyPr/>
          <a:lstStyle/>
          <a:p>
            <a:fld id="{F4FCF027-42A1-432A-B06A-82F1598BA2B1}" type="slidenum">
              <a:rPr lang="en-US" smtClean="0"/>
              <a:t>1</a:t>
            </a:fld>
            <a:endParaRPr lang="en-US"/>
          </a:p>
        </p:txBody>
      </p:sp>
    </p:spTree>
    <p:extLst>
      <p:ext uri="{BB962C8B-B14F-4D97-AF65-F5344CB8AC3E}">
        <p14:creationId xmlns:p14="http://schemas.microsoft.com/office/powerpoint/2010/main" val="252287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(Flexibility in Modalities): promoting inclusive and accessible classrooms that fit the needs of our diverse student</a:t>
            </a:r>
            <a:br>
              <a:rPr lang="en-US" dirty="0"/>
            </a:br>
            <a:r>
              <a:rPr lang="en-US" dirty="0"/>
              <a:t>population. Our instructors use diverse teaching methods and formats to engage students</a:t>
            </a:r>
            <a:br>
              <a:rPr lang="en-US" dirty="0"/>
            </a:br>
            <a:r>
              <a:rPr lang="en-US" dirty="0"/>
              <a:t>with different learning preferences and abilities. Since many of our students are</a:t>
            </a:r>
            <a:br>
              <a:rPr lang="en-US" dirty="0"/>
            </a:br>
            <a:r>
              <a:rPr lang="en-US" dirty="0"/>
              <a:t>non-traditional learners who are employed full-time, we have prioritized providing evening</a:t>
            </a:r>
            <a:br>
              <a:rPr lang="en-US" dirty="0"/>
            </a:br>
            <a:r>
              <a:rPr lang="en-US" dirty="0"/>
              <a:t>classes that work well for the working student. Additionally, in response to student</a:t>
            </a:r>
            <a:br>
              <a:rPr lang="en-US" dirty="0"/>
            </a:br>
            <a:r>
              <a:rPr lang="en-US" dirty="0"/>
              <a:t>feedback showing preference for online learning, particularly in the post-Covid era, we</a:t>
            </a:r>
            <a:br>
              <a:rPr lang="en-US" dirty="0"/>
            </a:br>
            <a:r>
              <a:rPr lang="en-US" dirty="0"/>
              <a:t>have increased offerings in </a:t>
            </a:r>
            <a:r>
              <a:rPr lang="en-US" dirty="0" err="1"/>
              <a:t>hyflex</a:t>
            </a:r>
            <a:r>
              <a:rPr lang="en-US" dirty="0"/>
              <a:t>, online, and hybrid modalities while still accommodating</a:t>
            </a:r>
            <a:br>
              <a:rPr lang="en-US" dirty="0"/>
            </a:br>
            <a:r>
              <a:rPr lang="en-US" dirty="0"/>
              <a:t>students who prefer to attend classes on-campus.</a:t>
            </a:r>
          </a:p>
          <a:p>
            <a:endParaRPr lang="en-US" dirty="0"/>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Dedicated program manager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All Bachelor programs have a dedicated program manager that not only manages the BAS but the related AAS-T degree and Certificates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allows students to have one contact person/advisor throughout their entire journey at the college (all 4 years)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Allows us to respond to student inquiries within 1-2 days providing high touch quality advising and increasing program retention rates</a:t>
            </a:r>
          </a:p>
          <a:p>
            <a:pPr marL="1600200" marR="0" lvl="3" indent="-228600">
              <a:lnSpc>
                <a:spcPct val="107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Some examples: schedule regular check-ins with students to assess progress, address concerns and provide academic support (reports we run: bad grade report, checking registrations, early alert)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PM’s are responsible for a lot of the internal and external marketing of our programs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Include diverse student groups on all marketing materials including flyers, presentations, websites and social media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Feedback and Continuous Improvement: We ask feedback from current students on their experiences and suggestions for improvement</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Alumni Connections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including alumni student testimonials on our websites, flyers, etc. we highlight diverse and/or non-traditional students (Cybersecurity/SD have traditionally less women and Digital Marketing less men)</a:t>
            </a:r>
          </a:p>
          <a:p>
            <a:pPr marL="742950" marR="0" lvl="1" indent="-285750">
              <a:lnSpc>
                <a:spcPct val="107000"/>
              </a:lnSpc>
              <a:spcBef>
                <a:spcPts val="0"/>
              </a:spcBef>
              <a:spcAft>
                <a:spcPts val="0"/>
              </a:spcAft>
              <a:buFont typeface="Courier New" panose="02070309020205020404" pitchFamily="49" charset="0"/>
              <a:buChar char="o"/>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Example: Maria Luiza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Cartaxo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who graduated from our BAS Software Development degree and got offered three different internships including ones at Meta and Microsoft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Many of our programs hold events where alumni may be asked to share their experience in the program and what careers they were able to land after college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100" dirty="0">
                <a:effectLst/>
                <a:latin typeface="Calibri" panose="020F0502020204030204" pitchFamily="34" charset="0"/>
                <a:ea typeface="Calibri" panose="020F0502020204030204" pitchFamily="34" charset="0"/>
                <a:cs typeface="Times New Roman" panose="02020603050405020304" pitchFamily="18" charset="0"/>
              </a:rPr>
              <a:t> Bachelor Event)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Select diverse group or non-trad students  </a:t>
            </a:r>
          </a:p>
          <a:p>
            <a:endParaRPr lang="en-US" dirty="0"/>
          </a:p>
        </p:txBody>
      </p:sp>
      <p:sp>
        <p:nvSpPr>
          <p:cNvPr id="4" name="Slide Number Placeholder 3"/>
          <p:cNvSpPr>
            <a:spLocks noGrp="1"/>
          </p:cNvSpPr>
          <p:nvPr>
            <p:ph type="sldNum" sz="quarter" idx="5"/>
          </p:nvPr>
        </p:nvSpPr>
        <p:spPr/>
        <p:txBody>
          <a:bodyPr/>
          <a:lstStyle/>
          <a:p>
            <a:fld id="{F4FCF027-42A1-432A-B06A-82F1598BA2B1}" type="slidenum">
              <a:rPr lang="en-US" smtClean="0"/>
              <a:t>2</a:t>
            </a:fld>
            <a:endParaRPr lang="en-US"/>
          </a:p>
        </p:txBody>
      </p:sp>
    </p:spTree>
    <p:extLst>
      <p:ext uri="{BB962C8B-B14F-4D97-AF65-F5344CB8AC3E}">
        <p14:creationId xmlns:p14="http://schemas.microsoft.com/office/powerpoint/2010/main" val="119347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extLst>
              <a:ext uri="{28A0092B-C50C-407E-A947-70E740481C1C}">
                <a14:useLocalDpi xmlns:a14="http://schemas.microsoft.com/office/drawing/2010/main" val="0"/>
              </a:ext>
            </a:extLst>
          </a:blip>
          <a:srcRect l="16380" r="9442"/>
          <a:stretch/>
        </p:blipFill>
        <p:spPr>
          <a:xfrm>
            <a:off x="8335197" y="0"/>
            <a:ext cx="10173294" cy="10287000"/>
          </a:xfrm>
          <a:prstGeom prst="rect">
            <a:avLst/>
          </a:prstGeom>
        </p:spPr>
      </p:pic>
      <p:grpSp>
        <p:nvGrpSpPr>
          <p:cNvPr id="5" name="Group 5"/>
          <p:cNvGrpSpPr/>
          <p:nvPr/>
        </p:nvGrpSpPr>
        <p:grpSpPr>
          <a:xfrm>
            <a:off x="538070" y="8268744"/>
            <a:ext cx="1521472" cy="1528292"/>
            <a:chOff x="0" y="0"/>
            <a:chExt cx="654950" cy="657885"/>
          </a:xfrm>
        </p:grpSpPr>
        <p:sp>
          <p:nvSpPr>
            <p:cNvPr id="6" name="Freeform 6"/>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grpSp>
        <p:nvGrpSpPr>
          <p:cNvPr id="7" name="Group 7"/>
          <p:cNvGrpSpPr/>
          <p:nvPr/>
        </p:nvGrpSpPr>
        <p:grpSpPr>
          <a:xfrm>
            <a:off x="3231952" y="8208787"/>
            <a:ext cx="1521472" cy="1528292"/>
            <a:chOff x="0" y="0"/>
            <a:chExt cx="654950" cy="657885"/>
          </a:xfrm>
        </p:grpSpPr>
        <p:sp>
          <p:nvSpPr>
            <p:cNvPr id="8" name="Freeform 8"/>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grpSp>
        <p:nvGrpSpPr>
          <p:cNvPr id="9" name="Group 9"/>
          <p:cNvGrpSpPr/>
          <p:nvPr/>
        </p:nvGrpSpPr>
        <p:grpSpPr>
          <a:xfrm>
            <a:off x="5925834" y="8229553"/>
            <a:ext cx="1521472" cy="1528292"/>
            <a:chOff x="0" y="0"/>
            <a:chExt cx="654950" cy="657885"/>
          </a:xfrm>
        </p:grpSpPr>
        <p:sp>
          <p:nvSpPr>
            <p:cNvPr id="10" name="Freeform 10"/>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pic>
        <p:nvPicPr>
          <p:cNvPr id="11" name="Picture 11"/>
          <p:cNvPicPr>
            <a:picLocks noChangeAspect="1"/>
          </p:cNvPicPr>
          <p:nvPr/>
        </p:nvPicPr>
        <p:blipFill>
          <a:blip r:embed="rId4"/>
          <a:srcRect/>
          <a:stretch>
            <a:fillRect/>
          </a:stretch>
        </p:blipFill>
        <p:spPr>
          <a:xfrm>
            <a:off x="165598" y="260315"/>
            <a:ext cx="6806215" cy="3427129"/>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749" y="8470775"/>
            <a:ext cx="1003058" cy="1004314"/>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27406" y="8560900"/>
            <a:ext cx="942798" cy="943978"/>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3814" y="8574200"/>
            <a:ext cx="1237748" cy="857422"/>
          </a:xfrm>
          <a:prstGeom prst="rect">
            <a:avLst/>
          </a:prstGeom>
        </p:spPr>
      </p:pic>
      <p:sp>
        <p:nvSpPr>
          <p:cNvPr id="16" name="TextBox 16"/>
          <p:cNvSpPr txBox="1"/>
          <p:nvPr/>
        </p:nvSpPr>
        <p:spPr>
          <a:xfrm>
            <a:off x="11630025" y="9002911"/>
            <a:ext cx="2743200" cy="384870"/>
          </a:xfrm>
          <a:prstGeom prst="rect">
            <a:avLst/>
          </a:prstGeom>
        </p:spPr>
        <p:txBody>
          <a:bodyPr lIns="0" tIns="0" rIns="0" bIns="0" rtlCol="0" anchor="t">
            <a:spAutoFit/>
          </a:bodyPr>
          <a:lstStyle/>
          <a:p>
            <a:pPr algn="r">
              <a:lnSpc>
                <a:spcPts val="2025"/>
              </a:lnSpc>
            </a:pPr>
            <a:r>
              <a:rPr lang="en-US" sz="1687" spc="-67">
                <a:solidFill>
                  <a:srgbClr val="898989"/>
                </a:solidFill>
                <a:latin typeface="Open Sans"/>
              </a:rPr>
              <a:t>1</a:t>
            </a:r>
          </a:p>
        </p:txBody>
      </p:sp>
      <p:sp>
        <p:nvSpPr>
          <p:cNvPr id="17" name="TextBox 17"/>
          <p:cNvSpPr txBox="1"/>
          <p:nvPr/>
        </p:nvSpPr>
        <p:spPr>
          <a:xfrm>
            <a:off x="1126256" y="3777132"/>
            <a:ext cx="5857280" cy="340478"/>
          </a:xfrm>
          <a:prstGeom prst="rect">
            <a:avLst/>
          </a:prstGeom>
        </p:spPr>
        <p:txBody>
          <a:bodyPr lIns="0" tIns="0" rIns="0" bIns="0" rtlCol="0" anchor="t">
            <a:spAutoFit/>
          </a:bodyPr>
          <a:lstStyle/>
          <a:p>
            <a:pPr>
              <a:lnSpc>
                <a:spcPts val="2538"/>
              </a:lnSpc>
            </a:pPr>
            <a:r>
              <a:rPr lang="en-US" sz="2600" dirty="0">
                <a:solidFill>
                  <a:srgbClr val="003D79"/>
                </a:solidFill>
                <a:latin typeface="Nunito Sans Black"/>
              </a:rPr>
              <a:t>Recruiting Non-Traditional Students</a:t>
            </a:r>
          </a:p>
        </p:txBody>
      </p:sp>
      <p:sp>
        <p:nvSpPr>
          <p:cNvPr id="18" name="TextBox 18"/>
          <p:cNvSpPr txBox="1"/>
          <p:nvPr/>
        </p:nvSpPr>
        <p:spPr>
          <a:xfrm>
            <a:off x="923410" y="4301899"/>
            <a:ext cx="6138529" cy="4031040"/>
          </a:xfrm>
          <a:prstGeom prst="rect">
            <a:avLst/>
          </a:prstGeom>
        </p:spPr>
        <p:txBody>
          <a:bodyPr lIns="0" tIns="0" rIns="0" bIns="0" rtlCol="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Representative faculty and staff:  LGBTQ+ and gender diversity (36% M, 36% F, 27 % Non-binary)</a:t>
            </a:r>
          </a:p>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Community outreach: Digital Media &amp; Arts Global Game Jam, Coding Camp, Test Fest, Hackathon</a:t>
            </a:r>
          </a:p>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High School District Partnerships</a:t>
            </a:r>
          </a:p>
          <a:p>
            <a:pPr marL="342900" marR="0" lvl="0" indent="-342900">
              <a:lnSpc>
                <a:spcPct val="107000"/>
              </a:lnSpc>
              <a:spcBef>
                <a:spcPts val="0"/>
              </a:spcBef>
              <a:spcAft>
                <a:spcPts val="80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1-on-1 Prospective Student Advising Sessions with Program Managers</a:t>
            </a:r>
          </a:p>
          <a:p>
            <a:pPr marL="457200" indent="-457200">
              <a:lnSpc>
                <a:spcPts val="2864"/>
              </a:lnSpc>
              <a:spcBef>
                <a:spcPct val="0"/>
              </a:spcBef>
              <a:buFont typeface="+mj-lt"/>
              <a:buAutoNum type="arabicPeriod"/>
            </a:pPr>
            <a:endParaRPr lang="en-US" sz="2387" spc="-95" dirty="0">
              <a:solidFill>
                <a:srgbClr val="003D79"/>
              </a:solidFill>
              <a:latin typeface="Nunito Sans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extLst>
              <a:ext uri="{28A0092B-C50C-407E-A947-70E740481C1C}">
                <a14:useLocalDpi xmlns:a14="http://schemas.microsoft.com/office/drawing/2010/main" val="0"/>
              </a:ext>
            </a:extLst>
          </a:blip>
          <a:srcRect l="-328" t="9617" r="328" b="43173"/>
          <a:stretch/>
        </p:blipFill>
        <p:spPr>
          <a:xfrm>
            <a:off x="8114706" y="0"/>
            <a:ext cx="10173294" cy="10287000"/>
          </a:xfrm>
          <a:prstGeom prst="rect">
            <a:avLst/>
          </a:prstGeom>
        </p:spPr>
      </p:pic>
      <p:grpSp>
        <p:nvGrpSpPr>
          <p:cNvPr id="5" name="Group 5"/>
          <p:cNvGrpSpPr/>
          <p:nvPr/>
        </p:nvGrpSpPr>
        <p:grpSpPr>
          <a:xfrm>
            <a:off x="538070" y="8268744"/>
            <a:ext cx="1521472" cy="1528292"/>
            <a:chOff x="0" y="0"/>
            <a:chExt cx="654950" cy="657885"/>
          </a:xfrm>
        </p:grpSpPr>
        <p:sp>
          <p:nvSpPr>
            <p:cNvPr id="6" name="Freeform 6"/>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grpSp>
        <p:nvGrpSpPr>
          <p:cNvPr id="7" name="Group 7"/>
          <p:cNvGrpSpPr/>
          <p:nvPr/>
        </p:nvGrpSpPr>
        <p:grpSpPr>
          <a:xfrm>
            <a:off x="3231952" y="8208787"/>
            <a:ext cx="1521472" cy="1528292"/>
            <a:chOff x="0" y="0"/>
            <a:chExt cx="654950" cy="657885"/>
          </a:xfrm>
        </p:grpSpPr>
        <p:sp>
          <p:nvSpPr>
            <p:cNvPr id="8" name="Freeform 8"/>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grpSp>
        <p:nvGrpSpPr>
          <p:cNvPr id="9" name="Group 9"/>
          <p:cNvGrpSpPr/>
          <p:nvPr/>
        </p:nvGrpSpPr>
        <p:grpSpPr>
          <a:xfrm>
            <a:off x="5925834" y="8229553"/>
            <a:ext cx="1521472" cy="1528292"/>
            <a:chOff x="0" y="0"/>
            <a:chExt cx="654950" cy="657885"/>
          </a:xfrm>
        </p:grpSpPr>
        <p:sp>
          <p:nvSpPr>
            <p:cNvPr id="10" name="Freeform 10"/>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pic>
        <p:nvPicPr>
          <p:cNvPr id="11" name="Picture 11"/>
          <p:cNvPicPr>
            <a:picLocks noChangeAspect="1"/>
          </p:cNvPicPr>
          <p:nvPr/>
        </p:nvPicPr>
        <p:blipFill>
          <a:blip r:embed="rId4"/>
          <a:srcRect/>
          <a:stretch>
            <a:fillRect/>
          </a:stretch>
        </p:blipFill>
        <p:spPr>
          <a:xfrm>
            <a:off x="165598" y="260315"/>
            <a:ext cx="6806215" cy="3427129"/>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10749" y="8470775"/>
            <a:ext cx="1003058" cy="1004314"/>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27406" y="8560900"/>
            <a:ext cx="942798" cy="943978"/>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373814" y="8574200"/>
            <a:ext cx="1237748" cy="857422"/>
          </a:xfrm>
          <a:prstGeom prst="rect">
            <a:avLst/>
          </a:prstGeom>
        </p:spPr>
      </p:pic>
      <p:sp>
        <p:nvSpPr>
          <p:cNvPr id="16" name="TextBox 16"/>
          <p:cNvSpPr txBox="1"/>
          <p:nvPr/>
        </p:nvSpPr>
        <p:spPr>
          <a:xfrm>
            <a:off x="11630025" y="9002911"/>
            <a:ext cx="2743200" cy="384870"/>
          </a:xfrm>
          <a:prstGeom prst="rect">
            <a:avLst/>
          </a:prstGeom>
        </p:spPr>
        <p:txBody>
          <a:bodyPr lIns="0" tIns="0" rIns="0" bIns="0" rtlCol="0" anchor="t">
            <a:spAutoFit/>
          </a:bodyPr>
          <a:lstStyle/>
          <a:p>
            <a:pPr algn="r">
              <a:lnSpc>
                <a:spcPts val="2025"/>
              </a:lnSpc>
            </a:pPr>
            <a:r>
              <a:rPr lang="en-US" sz="1687" spc="-67">
                <a:solidFill>
                  <a:srgbClr val="898989"/>
                </a:solidFill>
                <a:latin typeface="Open Sans"/>
              </a:rPr>
              <a:t>1</a:t>
            </a:r>
          </a:p>
        </p:txBody>
      </p:sp>
      <p:sp>
        <p:nvSpPr>
          <p:cNvPr id="17" name="TextBox 17"/>
          <p:cNvSpPr txBox="1"/>
          <p:nvPr/>
        </p:nvSpPr>
        <p:spPr>
          <a:xfrm>
            <a:off x="1064035" y="3781910"/>
            <a:ext cx="5857280" cy="342081"/>
          </a:xfrm>
          <a:prstGeom prst="rect">
            <a:avLst/>
          </a:prstGeom>
        </p:spPr>
        <p:txBody>
          <a:bodyPr lIns="0" tIns="0" rIns="0" bIns="0" rtlCol="0" anchor="t">
            <a:spAutoFit/>
          </a:bodyPr>
          <a:lstStyle/>
          <a:p>
            <a:pPr>
              <a:lnSpc>
                <a:spcPts val="2538"/>
              </a:lnSpc>
            </a:pPr>
            <a:r>
              <a:rPr lang="en-US" sz="2643" dirty="0">
                <a:solidFill>
                  <a:srgbClr val="003D79"/>
                </a:solidFill>
                <a:latin typeface="Nunito Sans Black"/>
              </a:rPr>
              <a:t>Retaining Non-Traditional Students</a:t>
            </a:r>
          </a:p>
        </p:txBody>
      </p:sp>
      <p:sp>
        <p:nvSpPr>
          <p:cNvPr id="18" name="TextBox 18"/>
          <p:cNvSpPr txBox="1"/>
          <p:nvPr/>
        </p:nvSpPr>
        <p:spPr>
          <a:xfrm>
            <a:off x="923410" y="4346200"/>
            <a:ext cx="6138529" cy="3143874"/>
          </a:xfrm>
          <a:prstGeom prst="rect">
            <a:avLst/>
          </a:prstGeom>
        </p:spPr>
        <p:txBody>
          <a:bodyPr lIns="0" tIns="0" rIns="0" bIns="0" rtlCol="0" anchor="t">
            <a:spAutoFit/>
          </a:bodyPr>
          <a:lstStyle/>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Gender diversity and inclusion is embedded in the leadership and principles of the School</a:t>
            </a:r>
          </a:p>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 maintain as much flexibility with class modalities as we can</a:t>
            </a:r>
          </a:p>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Dedicated student support from program managers, scheduled regular check-ins</a:t>
            </a:r>
          </a:p>
          <a:p>
            <a:pPr marL="342900" marR="0" lvl="0" indent="-342900">
              <a:lnSpc>
                <a:spcPct val="107000"/>
              </a:lnSpc>
              <a:spcBef>
                <a:spcPts val="0"/>
              </a:spcBef>
              <a:spcAft>
                <a:spcPts val="800"/>
              </a:spcAft>
              <a:buFont typeface="Symbol" panose="05050102010706020507" pitchFamily="18" charset="2"/>
              <a:buChar char=""/>
            </a:pPr>
            <a:r>
              <a:rPr lang="en-US" sz="2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Alumni events and connections:  Recruiting diverse alumni to share their experiences</a:t>
            </a:r>
          </a:p>
        </p:txBody>
      </p:sp>
    </p:spTree>
    <p:extLst>
      <p:ext uri="{BB962C8B-B14F-4D97-AF65-F5344CB8AC3E}">
        <p14:creationId xmlns:p14="http://schemas.microsoft.com/office/powerpoint/2010/main" val="61220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3413" t="348" r="2417" b="-348"/>
          <a:stretch/>
        </p:blipFill>
        <p:spPr>
          <a:xfrm rot="5400000">
            <a:off x="8057853" y="56853"/>
            <a:ext cx="10287000" cy="10173294"/>
          </a:xfrm>
          <a:prstGeom prst="rect">
            <a:avLst/>
          </a:prstGeom>
        </p:spPr>
      </p:pic>
      <p:grpSp>
        <p:nvGrpSpPr>
          <p:cNvPr id="5" name="Group 5"/>
          <p:cNvGrpSpPr/>
          <p:nvPr/>
        </p:nvGrpSpPr>
        <p:grpSpPr>
          <a:xfrm>
            <a:off x="538070" y="8268744"/>
            <a:ext cx="1521472" cy="1528292"/>
            <a:chOff x="0" y="0"/>
            <a:chExt cx="654950" cy="657885"/>
          </a:xfrm>
        </p:grpSpPr>
        <p:sp>
          <p:nvSpPr>
            <p:cNvPr id="6" name="Freeform 6"/>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grpSp>
        <p:nvGrpSpPr>
          <p:cNvPr id="7" name="Group 7"/>
          <p:cNvGrpSpPr/>
          <p:nvPr/>
        </p:nvGrpSpPr>
        <p:grpSpPr>
          <a:xfrm>
            <a:off x="3231952" y="8208787"/>
            <a:ext cx="1521472" cy="1528292"/>
            <a:chOff x="0" y="0"/>
            <a:chExt cx="654950" cy="657885"/>
          </a:xfrm>
        </p:grpSpPr>
        <p:sp>
          <p:nvSpPr>
            <p:cNvPr id="8" name="Freeform 8"/>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grpSp>
        <p:nvGrpSpPr>
          <p:cNvPr id="9" name="Group 9"/>
          <p:cNvGrpSpPr/>
          <p:nvPr/>
        </p:nvGrpSpPr>
        <p:grpSpPr>
          <a:xfrm>
            <a:off x="5925834" y="8229553"/>
            <a:ext cx="1521472" cy="1528292"/>
            <a:chOff x="0" y="0"/>
            <a:chExt cx="654950" cy="657885"/>
          </a:xfrm>
        </p:grpSpPr>
        <p:sp>
          <p:nvSpPr>
            <p:cNvPr id="10" name="Freeform 10"/>
            <p:cNvSpPr/>
            <p:nvPr/>
          </p:nvSpPr>
          <p:spPr>
            <a:xfrm>
              <a:off x="0" y="0"/>
              <a:ext cx="654939" cy="657860"/>
            </a:xfrm>
            <a:custGeom>
              <a:avLst/>
              <a:gdLst/>
              <a:ahLst/>
              <a:cxnLst/>
              <a:rect l="l" t="t" r="r" b="b"/>
              <a:pathLst>
                <a:path w="654939" h="657860">
                  <a:moveTo>
                    <a:pt x="327533" y="0"/>
                  </a:moveTo>
                  <a:cubicBezTo>
                    <a:pt x="508508" y="762"/>
                    <a:pt x="654939" y="147828"/>
                    <a:pt x="654939" y="328930"/>
                  </a:cubicBezTo>
                  <a:cubicBezTo>
                    <a:pt x="654939" y="510032"/>
                    <a:pt x="508508" y="657098"/>
                    <a:pt x="327533" y="657860"/>
                  </a:cubicBezTo>
                  <a:cubicBezTo>
                    <a:pt x="146431" y="657098"/>
                    <a:pt x="0" y="510032"/>
                    <a:pt x="0" y="328930"/>
                  </a:cubicBezTo>
                  <a:cubicBezTo>
                    <a:pt x="0" y="147828"/>
                    <a:pt x="146431" y="762"/>
                    <a:pt x="327533" y="0"/>
                  </a:cubicBezTo>
                  <a:close/>
                </a:path>
              </a:pathLst>
            </a:custGeom>
            <a:solidFill>
              <a:srgbClr val="FEBF0E"/>
            </a:solidFill>
          </p:spPr>
        </p:sp>
      </p:grpSp>
      <p:pic>
        <p:nvPicPr>
          <p:cNvPr id="11" name="Picture 11"/>
          <p:cNvPicPr>
            <a:picLocks noChangeAspect="1"/>
          </p:cNvPicPr>
          <p:nvPr/>
        </p:nvPicPr>
        <p:blipFill>
          <a:blip r:embed="rId3"/>
          <a:srcRect/>
          <a:stretch>
            <a:fillRect/>
          </a:stretch>
        </p:blipFill>
        <p:spPr>
          <a:xfrm>
            <a:off x="165598" y="260315"/>
            <a:ext cx="6806215" cy="3427129"/>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210749" y="8470775"/>
            <a:ext cx="1003058" cy="100431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7406" y="8560900"/>
            <a:ext cx="942798" cy="943978"/>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73814" y="8574200"/>
            <a:ext cx="1237748" cy="857422"/>
          </a:xfrm>
          <a:prstGeom prst="rect">
            <a:avLst/>
          </a:prstGeom>
        </p:spPr>
      </p:pic>
      <p:sp>
        <p:nvSpPr>
          <p:cNvPr id="16" name="TextBox 16"/>
          <p:cNvSpPr txBox="1"/>
          <p:nvPr/>
        </p:nvSpPr>
        <p:spPr>
          <a:xfrm>
            <a:off x="11630025" y="9002911"/>
            <a:ext cx="2743200" cy="384870"/>
          </a:xfrm>
          <a:prstGeom prst="rect">
            <a:avLst/>
          </a:prstGeom>
        </p:spPr>
        <p:txBody>
          <a:bodyPr lIns="0" tIns="0" rIns="0" bIns="0" rtlCol="0" anchor="t">
            <a:spAutoFit/>
          </a:bodyPr>
          <a:lstStyle/>
          <a:p>
            <a:pPr algn="r">
              <a:lnSpc>
                <a:spcPts val="2025"/>
              </a:lnSpc>
            </a:pPr>
            <a:r>
              <a:rPr lang="en-US" sz="1687" spc="-67">
                <a:solidFill>
                  <a:srgbClr val="898989"/>
                </a:solidFill>
                <a:latin typeface="Open Sans"/>
              </a:rPr>
              <a:t>1</a:t>
            </a:r>
          </a:p>
        </p:txBody>
      </p:sp>
      <p:sp>
        <p:nvSpPr>
          <p:cNvPr id="17" name="TextBox 17"/>
          <p:cNvSpPr txBox="1"/>
          <p:nvPr/>
        </p:nvSpPr>
        <p:spPr>
          <a:xfrm>
            <a:off x="1064035" y="3740804"/>
            <a:ext cx="5857280" cy="342081"/>
          </a:xfrm>
          <a:prstGeom prst="rect">
            <a:avLst/>
          </a:prstGeom>
        </p:spPr>
        <p:txBody>
          <a:bodyPr lIns="0" tIns="0" rIns="0" bIns="0" rtlCol="0" anchor="t">
            <a:spAutoFit/>
          </a:bodyPr>
          <a:lstStyle/>
          <a:p>
            <a:pPr>
              <a:lnSpc>
                <a:spcPts val="2538"/>
              </a:lnSpc>
            </a:pPr>
            <a:r>
              <a:rPr lang="en-US" sz="2643" dirty="0">
                <a:solidFill>
                  <a:srgbClr val="003D79"/>
                </a:solidFill>
                <a:latin typeface="Nunito Sans Black"/>
              </a:rPr>
              <a:t>Alumni Connections: Maria’s Story</a:t>
            </a:r>
          </a:p>
        </p:txBody>
      </p:sp>
      <p:sp>
        <p:nvSpPr>
          <p:cNvPr id="19" name="TextBox 18">
            <a:extLst>
              <a:ext uri="{FF2B5EF4-FFF2-40B4-BE49-F238E27FC236}">
                <a16:creationId xmlns:a16="http://schemas.microsoft.com/office/drawing/2014/main" id="{CF5EBCB4-5DB4-4A96-ABF3-9737221FABA1}"/>
              </a:ext>
            </a:extLst>
          </p:cNvPr>
          <p:cNvSpPr txBox="1"/>
          <p:nvPr/>
        </p:nvSpPr>
        <p:spPr>
          <a:xfrm>
            <a:off x="538070" y="4156948"/>
            <a:ext cx="6909210" cy="4018921"/>
          </a:xfrm>
          <a:prstGeom prst="rect">
            <a:avLst/>
          </a:prstGeom>
        </p:spPr>
        <p:txBody>
          <a:bodyPr wrap="square" lIns="0" tIns="0" rIns="0" bIns="0" rtlCol="0" anchor="t">
            <a:spAutoFit/>
          </a:bodyPr>
          <a:lstStyle/>
          <a:p>
            <a:pPr marR="0" lvl="0">
              <a:lnSpc>
                <a:spcPct val="107000"/>
              </a:lnSpc>
              <a:spcBef>
                <a:spcPts val="0"/>
              </a:spcBef>
              <a:spcAft>
                <a:spcPts val="0"/>
              </a:spcAft>
            </a:pPr>
            <a:r>
              <a:rPr lang="en-US" sz="2400" b="1" i="1" dirty="0">
                <a:effectLst/>
                <a:latin typeface="Calibri" panose="020F0502020204030204" pitchFamily="34" charset="0"/>
                <a:ea typeface="Calibri" panose="020F0502020204030204" pitchFamily="34" charset="0"/>
                <a:cs typeface="Calibri" panose="020F0502020204030204" pitchFamily="34" charset="0"/>
              </a:rPr>
              <a:t>“Bellevue College has opened doors for me that I never thought possible. </a:t>
            </a:r>
          </a:p>
          <a:p>
            <a:pPr marR="0" lvl="0">
              <a:lnSpc>
                <a:spcPct val="107000"/>
              </a:lnSpc>
              <a:spcBef>
                <a:spcPts val="0"/>
              </a:spcBef>
              <a:spcAft>
                <a:spcPts val="0"/>
              </a:spcAft>
            </a:pPr>
            <a:endParaRPr lang="en-US" sz="2100" b="1" i="1" dirty="0">
              <a:latin typeface="Calibri" panose="020F0502020204030204" pitchFamily="34" charset="0"/>
              <a:ea typeface="Calibri" panose="020F0502020204030204" pitchFamily="34" charset="0"/>
            </a:endParaRPr>
          </a:p>
          <a:p>
            <a:pPr marR="0" lvl="0">
              <a:lnSpc>
                <a:spcPct val="107000"/>
              </a:lnSpc>
              <a:spcBef>
                <a:spcPts val="0"/>
              </a:spcBef>
              <a:spcAft>
                <a:spcPts val="0"/>
              </a:spcAft>
            </a:pPr>
            <a:r>
              <a:rPr lang="en-US" sz="2100" b="1" i="1" dirty="0">
                <a:effectLst/>
                <a:latin typeface="Calibri" panose="020F0502020204030204" pitchFamily="34" charset="0"/>
                <a:ea typeface="Calibri" panose="020F0502020204030204" pitchFamily="34" charset="0"/>
              </a:rPr>
              <a:t>I have had the opportunity to meet people from diverse backgrounds, participate in several clubs including my own, and work with incredible professors who taught me hands-on skills that prepared me for the workforce…Throughout my time in the bachelor’s program I was able to participate in three summer internships including Meta and Microsoft and ended up accepting a permanent position at Microsoft. I am more than happy I was able to attend this amazing college!”</a:t>
            </a:r>
            <a:endParaRPr lang="en-US" sz="2100" b="1" i="1" dirty="0">
              <a:solidFill>
                <a:schemeClr val="tx2"/>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2797" b="2827"/>
          <a:stretch>
            <a:fillRect/>
          </a:stretch>
        </p:blipFill>
        <p:spPr>
          <a:xfrm>
            <a:off x="0" y="0"/>
            <a:ext cx="18288000" cy="10287000"/>
          </a:xfrm>
          <a:prstGeom prst="rect">
            <a:avLst/>
          </a:prstGeom>
        </p:spPr>
      </p:pic>
      <p:grpSp>
        <p:nvGrpSpPr>
          <p:cNvPr id="3" name="Group 3"/>
          <p:cNvGrpSpPr/>
          <p:nvPr/>
        </p:nvGrpSpPr>
        <p:grpSpPr>
          <a:xfrm>
            <a:off x="0" y="5507879"/>
            <a:ext cx="18288000" cy="4779121"/>
            <a:chOff x="0" y="0"/>
            <a:chExt cx="17339733" cy="4531315"/>
          </a:xfrm>
        </p:grpSpPr>
        <p:sp>
          <p:nvSpPr>
            <p:cNvPr id="4" name="Freeform 4"/>
            <p:cNvSpPr/>
            <p:nvPr/>
          </p:nvSpPr>
          <p:spPr>
            <a:xfrm>
              <a:off x="0" y="0"/>
              <a:ext cx="17339734" cy="4531360"/>
            </a:xfrm>
            <a:custGeom>
              <a:avLst/>
              <a:gdLst/>
              <a:ahLst/>
              <a:cxnLst/>
              <a:rect l="l" t="t" r="r" b="b"/>
              <a:pathLst>
                <a:path w="17339734" h="4531360">
                  <a:moveTo>
                    <a:pt x="0" y="0"/>
                  </a:moveTo>
                  <a:lnTo>
                    <a:pt x="17339734" y="0"/>
                  </a:lnTo>
                  <a:lnTo>
                    <a:pt x="17339734" y="4531360"/>
                  </a:lnTo>
                  <a:lnTo>
                    <a:pt x="0" y="4531360"/>
                  </a:lnTo>
                  <a:close/>
                </a:path>
              </a:pathLst>
            </a:custGeom>
            <a:solidFill>
              <a:srgbClr val="203965">
                <a:alpha val="89804"/>
              </a:srgbClr>
            </a:solidFill>
          </p:spPr>
          <p:txBody>
            <a:bodyPr/>
            <a:lstStyle/>
            <a:p>
              <a:r>
                <a:rPr lang="en-US" sz="4400" dirty="0"/>
                <a:t>	</a:t>
              </a:r>
            </a:p>
            <a:p>
              <a:endParaRPr lang="en-US" sz="4400" dirty="0">
                <a:solidFill>
                  <a:schemeClr val="bg1">
                    <a:lumMod val="95000"/>
                  </a:schemeClr>
                </a:solidFill>
              </a:endParaRPr>
            </a:p>
            <a:p>
              <a:endParaRPr lang="en-US" sz="4400" dirty="0">
                <a:solidFill>
                  <a:schemeClr val="bg1">
                    <a:lumMod val="95000"/>
                  </a:schemeClr>
                </a:solidFill>
              </a:endParaRPr>
            </a:p>
            <a:p>
              <a:endParaRPr lang="en-US" sz="4400" dirty="0">
                <a:solidFill>
                  <a:schemeClr val="bg1">
                    <a:lumMod val="95000"/>
                  </a:schemeClr>
                </a:solidFill>
              </a:endParaRPr>
            </a:p>
            <a:p>
              <a:r>
                <a:rPr lang="en-US" sz="6000" dirty="0">
                  <a:solidFill>
                    <a:schemeClr val="bg1">
                      <a:lumMod val="95000"/>
                    </a:schemeClr>
                  </a:solidFill>
                </a:rPr>
                <a:t>Alysa Kelsey										Eric Wolf              </a:t>
              </a:r>
              <a:r>
                <a:rPr lang="en-US" sz="2800" u="sng" dirty="0">
                  <a:solidFill>
                    <a:schemeClr val="bg1">
                      <a:lumMod val="95000"/>
                    </a:schemeClr>
                  </a:solidFill>
                </a:rPr>
                <a:t>alysa.kelsey@bellevuecollege.edu</a:t>
              </a:r>
              <a:r>
                <a:rPr lang="en-US" sz="2800" dirty="0">
                  <a:solidFill>
                    <a:schemeClr val="bg1">
                      <a:lumMod val="95000"/>
                    </a:schemeClr>
                  </a:solidFill>
                </a:rPr>
                <a:t>									</a:t>
              </a:r>
              <a:r>
                <a:rPr lang="en-US" sz="2800" u="sng" dirty="0">
                  <a:solidFill>
                    <a:schemeClr val="bg1">
                      <a:lumMod val="95000"/>
                    </a:schemeClr>
                  </a:solidFill>
                </a:rPr>
                <a:t>eric.wolf@bellevuecollege.edu</a:t>
              </a:r>
              <a:endParaRPr lang="en-US" sz="4400" u="sng" dirty="0">
                <a:solidFill>
                  <a:schemeClr val="bg1">
                    <a:lumMod val="95000"/>
                  </a:schemeClr>
                </a:solidFill>
              </a:endParaRPr>
            </a:p>
          </p:txBody>
        </p:sp>
      </p:grpSp>
      <p:grpSp>
        <p:nvGrpSpPr>
          <p:cNvPr id="5" name="Group 5"/>
          <p:cNvGrpSpPr/>
          <p:nvPr/>
        </p:nvGrpSpPr>
        <p:grpSpPr>
          <a:xfrm>
            <a:off x="5389145" y="1372150"/>
            <a:ext cx="7360747" cy="7393739"/>
            <a:chOff x="0" y="0"/>
            <a:chExt cx="6979078" cy="7010360"/>
          </a:xfrm>
        </p:grpSpPr>
        <p:sp>
          <p:nvSpPr>
            <p:cNvPr id="6" name="Freeform 6"/>
            <p:cNvSpPr/>
            <p:nvPr/>
          </p:nvSpPr>
          <p:spPr>
            <a:xfrm>
              <a:off x="0" y="0"/>
              <a:ext cx="6979031" cy="7010400"/>
            </a:xfrm>
            <a:custGeom>
              <a:avLst/>
              <a:gdLst/>
              <a:ahLst/>
              <a:cxnLst/>
              <a:rect l="l" t="t" r="r" b="b"/>
              <a:pathLst>
                <a:path w="6979031" h="7010400">
                  <a:moveTo>
                    <a:pt x="3489579" y="0"/>
                  </a:moveTo>
                  <a:cubicBezTo>
                    <a:pt x="5419217" y="8636"/>
                    <a:pt x="6979031" y="1575435"/>
                    <a:pt x="6979031" y="3505200"/>
                  </a:cubicBezTo>
                  <a:cubicBezTo>
                    <a:pt x="6979031" y="5434965"/>
                    <a:pt x="5419217" y="7001764"/>
                    <a:pt x="3489579" y="7010400"/>
                  </a:cubicBezTo>
                  <a:cubicBezTo>
                    <a:pt x="1559814" y="7001764"/>
                    <a:pt x="0" y="5434965"/>
                    <a:pt x="0" y="3505200"/>
                  </a:cubicBezTo>
                  <a:cubicBezTo>
                    <a:pt x="0" y="1575435"/>
                    <a:pt x="1559814" y="8636"/>
                    <a:pt x="3489579" y="0"/>
                  </a:cubicBezTo>
                  <a:close/>
                </a:path>
              </a:pathLst>
            </a:custGeom>
            <a:solidFill>
              <a:srgbClr val="FFFFFF"/>
            </a:solidFill>
          </p:spPr>
        </p:sp>
      </p:grpSp>
      <p:grpSp>
        <p:nvGrpSpPr>
          <p:cNvPr id="7" name="Group 7"/>
          <p:cNvGrpSpPr/>
          <p:nvPr/>
        </p:nvGrpSpPr>
        <p:grpSpPr>
          <a:xfrm>
            <a:off x="5605444" y="1589464"/>
            <a:ext cx="6928098" cy="6959152"/>
            <a:chOff x="0" y="0"/>
            <a:chExt cx="6568864" cy="6598307"/>
          </a:xfrm>
        </p:grpSpPr>
        <p:sp>
          <p:nvSpPr>
            <p:cNvPr id="8" name="Freeform 8"/>
            <p:cNvSpPr/>
            <p:nvPr/>
          </p:nvSpPr>
          <p:spPr>
            <a:xfrm>
              <a:off x="0" y="0"/>
              <a:ext cx="6568821" cy="6598285"/>
            </a:xfrm>
            <a:custGeom>
              <a:avLst/>
              <a:gdLst/>
              <a:ahLst/>
              <a:cxnLst/>
              <a:rect l="l" t="t" r="r" b="b"/>
              <a:pathLst>
                <a:path w="6568821" h="6598285">
                  <a:moveTo>
                    <a:pt x="3284474" y="0"/>
                  </a:moveTo>
                  <a:cubicBezTo>
                    <a:pt x="5100701" y="8128"/>
                    <a:pt x="6568821" y="1482852"/>
                    <a:pt x="6568821" y="3299206"/>
                  </a:cubicBezTo>
                  <a:cubicBezTo>
                    <a:pt x="6568821" y="5115560"/>
                    <a:pt x="5100701" y="6590157"/>
                    <a:pt x="3284474" y="6598285"/>
                  </a:cubicBezTo>
                  <a:cubicBezTo>
                    <a:pt x="1468120" y="6590157"/>
                    <a:pt x="0" y="5115433"/>
                    <a:pt x="0" y="3299206"/>
                  </a:cubicBezTo>
                  <a:cubicBezTo>
                    <a:pt x="0" y="1482979"/>
                    <a:pt x="1468120" y="8128"/>
                    <a:pt x="3284474" y="0"/>
                  </a:cubicBezTo>
                  <a:close/>
                </a:path>
              </a:pathLst>
            </a:custGeom>
            <a:solidFill>
              <a:srgbClr val="FEBF0E"/>
            </a:solidFill>
          </p:spPr>
        </p:sp>
      </p:grpSp>
      <p:grpSp>
        <p:nvGrpSpPr>
          <p:cNvPr id="9" name="Group 9"/>
          <p:cNvGrpSpPr/>
          <p:nvPr/>
        </p:nvGrpSpPr>
        <p:grpSpPr>
          <a:xfrm>
            <a:off x="8303772" y="4353584"/>
            <a:ext cx="1424565" cy="66973"/>
            <a:chOff x="0" y="0"/>
            <a:chExt cx="1350699" cy="63500"/>
          </a:xfrm>
        </p:grpSpPr>
        <p:sp>
          <p:nvSpPr>
            <p:cNvPr id="10" name="Freeform 10"/>
            <p:cNvSpPr/>
            <p:nvPr/>
          </p:nvSpPr>
          <p:spPr>
            <a:xfrm>
              <a:off x="31750" y="0"/>
              <a:ext cx="1287145" cy="63500"/>
            </a:xfrm>
            <a:custGeom>
              <a:avLst/>
              <a:gdLst/>
              <a:ahLst/>
              <a:cxnLst/>
              <a:rect l="l" t="t" r="r" b="b"/>
              <a:pathLst>
                <a:path w="1287145" h="63500">
                  <a:moveTo>
                    <a:pt x="0" y="0"/>
                  </a:moveTo>
                  <a:lnTo>
                    <a:pt x="1287145" y="0"/>
                  </a:lnTo>
                  <a:lnTo>
                    <a:pt x="1287145" y="63500"/>
                  </a:lnTo>
                  <a:lnTo>
                    <a:pt x="0" y="63500"/>
                  </a:lnTo>
                  <a:close/>
                </a:path>
              </a:pathLst>
            </a:custGeom>
            <a:solidFill>
              <a:srgbClr val="203965"/>
            </a:solidFill>
          </p:spPr>
        </p:sp>
      </p:grpSp>
      <p:sp>
        <p:nvSpPr>
          <p:cNvPr id="11" name="TextBox 11"/>
          <p:cNvSpPr txBox="1"/>
          <p:nvPr/>
        </p:nvSpPr>
        <p:spPr>
          <a:xfrm>
            <a:off x="5973095" y="3452863"/>
            <a:ext cx="6085918" cy="731763"/>
          </a:xfrm>
          <a:prstGeom prst="rect">
            <a:avLst/>
          </a:prstGeom>
        </p:spPr>
        <p:txBody>
          <a:bodyPr lIns="0" tIns="0" rIns="0" bIns="0" rtlCol="0" anchor="t">
            <a:spAutoFit/>
          </a:bodyPr>
          <a:lstStyle/>
          <a:p>
            <a:pPr algn="ctr">
              <a:lnSpc>
                <a:spcPts val="5636"/>
              </a:lnSpc>
            </a:pPr>
            <a:r>
              <a:rPr lang="en-US" sz="5123">
                <a:solidFill>
                  <a:srgbClr val="203965"/>
                </a:solidFill>
                <a:latin typeface="Nunito Sans Black"/>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2BFA0DDA966243A84E60C66CB167B6" ma:contentTypeVersion="5" ma:contentTypeDescription="Create a new document." ma:contentTypeScope="" ma:versionID="4e7f97f45120c4492356ba958e7949d1">
  <xsd:schema xmlns:xsd="http://www.w3.org/2001/XMLSchema" xmlns:xs="http://www.w3.org/2001/XMLSchema" xmlns:p="http://schemas.microsoft.com/office/2006/metadata/properties" xmlns:ns2="c3538da7-3087-4494-83f1-bd06febae10c" targetNamespace="http://schemas.microsoft.com/office/2006/metadata/properties" ma:root="true" ma:fieldsID="81335d854da163d2e85b904d64daab2c" ns2:_="">
    <xsd:import namespace="c3538da7-3087-4494-83f1-bd06febae1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538da7-3087-4494-83f1-bd06feba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29DEA-0926-4DDE-9B75-4DE49F45B35A}">
  <ds:schemaRef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1e8b33e1-07f7-4856-87e0-795048e47e70"/>
    <ds:schemaRef ds:uri="19ead8b3-bc2b-4515-9239-74b4f0ecb39a"/>
    <ds:schemaRef ds:uri="http://schemas.microsoft.com/office/2006/metadata/properties"/>
  </ds:schemaRefs>
</ds:datastoreItem>
</file>

<file path=customXml/itemProps2.xml><?xml version="1.0" encoding="utf-8"?>
<ds:datastoreItem xmlns:ds="http://schemas.openxmlformats.org/officeDocument/2006/customXml" ds:itemID="{CE7992FC-9015-428B-BFD4-5D8999F84568}">
  <ds:schemaRefs>
    <ds:schemaRef ds:uri="http://schemas.microsoft.com/sharepoint/v3/contenttype/forms"/>
  </ds:schemaRefs>
</ds:datastoreItem>
</file>

<file path=customXml/itemProps3.xml><?xml version="1.0" encoding="utf-8"?>
<ds:datastoreItem xmlns:ds="http://schemas.openxmlformats.org/officeDocument/2006/customXml" ds:itemID="{694F0507-F1B4-4A1A-88BD-B2F5ED154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538da7-3087-4494-83f1-bd06febae1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1208</TotalTime>
  <Words>1068</Words>
  <Application>Microsoft Office PowerPoint</Application>
  <PresentationFormat>Custom</PresentationFormat>
  <Paragraphs>58</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 Fair Slideshow May 2023</dc:title>
  <dc:creator>Eric Wolf</dc:creator>
  <cp:lastModifiedBy>Kimberly Ingram</cp:lastModifiedBy>
  <cp:revision>11</cp:revision>
  <dcterms:created xsi:type="dcterms:W3CDTF">2006-08-16T00:00:00Z</dcterms:created>
  <dcterms:modified xsi:type="dcterms:W3CDTF">2023-08-28T15:50:14Z</dcterms:modified>
  <dc:identifier>DAFhsTVbjtk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0x010100EA2BFA0DDA966243A84E60C66CB167B6</vt:lpwstr>
  </property>
</Properties>
</file>