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19"/>
  </p:notesMasterIdLst>
  <p:handoutMasterIdLst>
    <p:handoutMasterId r:id="rId20"/>
  </p:handoutMasterIdLst>
  <p:sldIdLst>
    <p:sldId id="259" r:id="rId6"/>
    <p:sldId id="272" r:id="rId7"/>
    <p:sldId id="262" r:id="rId8"/>
    <p:sldId id="264" r:id="rId9"/>
    <p:sldId id="263" r:id="rId10"/>
    <p:sldId id="266" r:id="rId11"/>
    <p:sldId id="273" r:id="rId12"/>
    <p:sldId id="265" r:id="rId13"/>
    <p:sldId id="267" r:id="rId14"/>
    <p:sldId id="268" r:id="rId15"/>
    <p:sldId id="270" r:id="rId16"/>
    <p:sldId id="271"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10" autoAdjust="0"/>
  </p:normalViewPr>
  <p:slideViewPr>
    <p:cSldViewPr snapToGrid="0">
      <p:cViewPr varScale="1">
        <p:scale>
          <a:sx n="81" d="100"/>
          <a:sy n="81" d="100"/>
        </p:scale>
        <p:origin x="30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1/28/2022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po.gov/fdsys/pkg/PLAW-113publ128/pdf/PLAW-113publ128.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2.ed.gov/about/offices/list/osers/rsa/wioa-final-rules.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OGMS@sbctc.ed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spcAft>
                <a:spcPts val="600"/>
              </a:spcAft>
            </a:pPr>
            <a:r>
              <a:rPr lang="en-US" sz="1500" kern="1200" dirty="0">
                <a:solidFill>
                  <a:schemeClr val="tx1"/>
                </a:solidFill>
                <a:effectLst/>
                <a:latin typeface="+mn-lt"/>
                <a:ea typeface="+mn-ea"/>
                <a:cs typeface="+mn-cs"/>
              </a:rPr>
              <a:t>Good morning/afternoon. And welcome to the Request for Application Bidders’ Conference for </a:t>
            </a:r>
            <a:r>
              <a:rPr lang="en-US" sz="1500" b="0" u="none" kern="1200" dirty="0">
                <a:solidFill>
                  <a:schemeClr val="tx1"/>
                </a:solidFill>
                <a:effectLst/>
                <a:latin typeface="+mn-lt"/>
                <a:ea typeface="+mn-ea"/>
                <a:cs typeface="+mn-cs"/>
              </a:rPr>
              <a:t>all </a:t>
            </a:r>
            <a:r>
              <a:rPr lang="en-US" sz="1500" kern="1200" dirty="0">
                <a:solidFill>
                  <a:schemeClr val="tx1"/>
                </a:solidFill>
                <a:effectLst/>
                <a:latin typeface="+mn-lt"/>
                <a:ea typeface="+mn-ea"/>
                <a:cs typeface="+mn-cs"/>
              </a:rPr>
              <a:t>agencies applying to become providers of Adult Education in Washington State under the federal Workforce Innovation and Opportunity Act or WIOA-- Title II. </a:t>
            </a:r>
          </a:p>
          <a:p>
            <a:pPr marL="0">
              <a:spcBef>
                <a:spcPts val="0"/>
              </a:spcBef>
              <a:spcAft>
                <a:spcPts val="600"/>
              </a:spcAft>
            </a:pPr>
            <a:endParaRPr lang="en-US" sz="1500" kern="1200" dirty="0">
              <a:solidFill>
                <a:schemeClr val="tx1"/>
              </a:solidFill>
              <a:effectLst/>
              <a:latin typeface="+mn-lt"/>
              <a:ea typeface="+mn-ea"/>
              <a:cs typeface="+mn-cs"/>
            </a:endParaRPr>
          </a:p>
          <a:p>
            <a:pPr marL="0">
              <a:spcBef>
                <a:spcPts val="0"/>
              </a:spcBef>
              <a:spcAft>
                <a:spcPts val="600"/>
              </a:spcAft>
            </a:pPr>
            <a:r>
              <a:rPr lang="en-US" sz="1500" kern="1200" dirty="0">
                <a:solidFill>
                  <a:schemeClr val="tx1"/>
                </a:solidFill>
                <a:effectLst/>
                <a:latin typeface="+mn-lt"/>
                <a:ea typeface="+mn-ea"/>
                <a:cs typeface="+mn-cs"/>
              </a:rPr>
              <a:t>I’m Will Durden, Washington State Director for Basic Education for Adults with the Washington State Board for Community and Technical Colleges, and I am joined by the State Board Team who will be participating in today’s conference. We would like to start off by taking a few moments to have our team introduce themselves:</a:t>
            </a:r>
          </a:p>
          <a:p>
            <a:pPr marL="0" lvl="0"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Hi, my name is Troy Goracke, Policy Associate and lead on the RFA process for State Board for Community and Technical Colleges</a:t>
            </a:r>
          </a:p>
          <a:p>
            <a:pPr marL="0" lvl="0"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Hi, my name is Christy Lowder, Administrative Assistant to the Director and official questions and answers record keeper for the RFA</a:t>
            </a:r>
          </a:p>
          <a:p>
            <a:pPr marL="0" lvl="0"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Hi, I’m Kari Kaufman and I’m the Program Assistant for the Education Fiscal Department and the OGMS Administrator</a:t>
            </a:r>
          </a:p>
          <a:p>
            <a:pPr marL="0">
              <a:spcBef>
                <a:spcPts val="0"/>
              </a:spcBef>
              <a:spcAft>
                <a:spcPts val="600"/>
              </a:spcAft>
            </a:pPr>
            <a:r>
              <a:rPr lang="en-US" sz="1500" kern="1200" dirty="0">
                <a:solidFill>
                  <a:schemeClr val="tx1"/>
                </a:solidFill>
                <a:effectLst/>
                <a:latin typeface="+mn-lt"/>
                <a:ea typeface="+mn-ea"/>
                <a:cs typeface="+mn-cs"/>
              </a:rPr>
              <a:t>The State Board for Community and Technical Colleges (SBCTC) is the agency authorized by state law to administer the federal and state funded adult basic education programming in Washington State under the </a:t>
            </a:r>
            <a:r>
              <a:rPr lang="en-US" sz="1500" kern="1200" dirty="0">
                <a:solidFill>
                  <a:schemeClr val="tx1"/>
                </a:solidFill>
                <a:effectLst/>
                <a:latin typeface="+mn-lt"/>
                <a:ea typeface="+mn-ea"/>
                <a:cs typeface="+mn-cs"/>
                <a:hlinkClick r:id="rId3"/>
              </a:rPr>
              <a:t>Federal Workforce Innovation and Opportunity Act (WIOA) Title II (Sec. 231.e.1-13</a:t>
            </a:r>
            <a:r>
              <a:rPr lang="en-US" sz="1500" kern="1200" dirty="0">
                <a:solidFill>
                  <a:schemeClr val="tx1"/>
                </a:solidFill>
                <a:effectLst/>
                <a:latin typeface="+mn-lt"/>
                <a:ea typeface="+mn-ea"/>
                <a:cs typeface="+mn-cs"/>
              </a:rPr>
              <a:t> and the </a:t>
            </a:r>
            <a:r>
              <a:rPr lang="en-US" sz="1500" kern="1200" dirty="0">
                <a:solidFill>
                  <a:schemeClr val="tx1"/>
                </a:solidFill>
                <a:effectLst/>
                <a:latin typeface="+mn-lt"/>
                <a:ea typeface="+mn-ea"/>
                <a:cs typeface="+mn-cs"/>
                <a:hlinkClick r:id="rId4"/>
              </a:rPr>
              <a:t>WIOA Final Rules</a:t>
            </a:r>
            <a:r>
              <a:rPr lang="en-US" sz="1500" u="sng" kern="1200" dirty="0">
                <a:solidFill>
                  <a:schemeClr val="tx1"/>
                </a:solidFill>
                <a:effectLst/>
                <a:latin typeface="+mn-lt"/>
                <a:ea typeface="+mn-ea"/>
                <a:cs typeface="+mn-cs"/>
              </a:rPr>
              <a:t> and regulations.</a:t>
            </a:r>
            <a:endParaRPr lang="en-US" sz="1500" kern="1200" dirty="0">
              <a:solidFill>
                <a:schemeClr val="tx1"/>
              </a:solidFill>
              <a:effectLst/>
              <a:latin typeface="+mn-lt"/>
              <a:ea typeface="+mn-ea"/>
              <a:cs typeface="+mn-cs"/>
            </a:endParaRPr>
          </a:p>
          <a:p>
            <a:pPr marL="0">
              <a:spcBef>
                <a:spcPts val="0"/>
              </a:spcBef>
              <a:spcAft>
                <a:spcPts val="600"/>
              </a:spcAft>
            </a:pPr>
            <a:r>
              <a:rPr lang="en-US" sz="1500" kern="1200" dirty="0">
                <a:solidFill>
                  <a:schemeClr val="tx1"/>
                </a:solidFill>
                <a:effectLst/>
                <a:latin typeface="+mn-lt"/>
                <a:ea typeface="+mn-ea"/>
                <a:cs typeface="+mn-cs"/>
              </a:rPr>
              <a:t>Our office must assure rigorous, quality basic skills services are delivered by providers who have demonstrated effectiveness in providing adult education and literacy activities as outlined in the act.</a:t>
            </a:r>
          </a:p>
          <a:p>
            <a:pPr marL="0">
              <a:spcBef>
                <a:spcPts val="0"/>
              </a:spcBef>
              <a:spcAft>
                <a:spcPts val="600"/>
              </a:spcAft>
            </a:pPr>
            <a:r>
              <a:rPr lang="en-US" sz="1500" kern="1200" dirty="0">
                <a:solidFill>
                  <a:schemeClr val="tx1"/>
                </a:solidFill>
                <a:effectLst/>
                <a:latin typeface="+mn-lt"/>
                <a:ea typeface="+mn-ea"/>
                <a:cs typeface="+mn-cs"/>
              </a:rPr>
              <a:t>The purpose of Adult Education and Literacy, Title II of WIOA, is to: </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Assist adults to become literate and obtain the knowledge and skills necessary for employment and economic self-sufficiency through a living-wage employment;</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To assist adults who are parents or family members to obtain the education and skills that are necessary to becoming full partners in the educational development of their children and lead to sustainable improvement in the economic opportunities for their family;</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Programs are required to assist adults in attaining a secondary school diploma and in the transition to postsecondary education and training through the implementation of clearly defined career pathways;</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And they must also assist immigrants and other individuals who are English language learners in improving their reading, writing, speaking and comprehension skills in English and their mathematics, employability, and technology skills along with acquiring an understanding of the American System of government, individual freedom, and the responsibilities of citizenship.</a:t>
            </a:r>
          </a:p>
          <a:p>
            <a:pPr marL="0">
              <a:spcBef>
                <a:spcPts val="0"/>
              </a:spcBef>
              <a:spcAft>
                <a:spcPts val="600"/>
              </a:spcAft>
            </a:pPr>
            <a:r>
              <a:rPr lang="en-US" sz="1500" kern="1200" dirty="0">
                <a:solidFill>
                  <a:schemeClr val="tx1"/>
                </a:solidFill>
                <a:effectLst/>
                <a:latin typeface="+mn-lt"/>
                <a:ea typeface="+mn-ea"/>
                <a:cs typeface="+mn-cs"/>
              </a:rPr>
              <a:t>Perhaps the most significant change to basic education under WIOA is the new definition-where in the past basic education was defined as providing life skills. It is now defined as Academic instruction and education services below the postsecondary level that increases an individual’s: </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Reading, writing, speaking, listening, mathematics, English acquisition, technology and employability skills for attainment of a secondary school diploma or its equivalent</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Transition to postsecondary education and training</a:t>
            </a:r>
          </a:p>
          <a:p>
            <a:pPr marL="457200" lvl="1" indent="-171450">
              <a:spcBef>
                <a:spcPts val="0"/>
              </a:spcBef>
              <a:spcAft>
                <a:spcPts val="600"/>
              </a:spcAft>
              <a:buFont typeface="Arial" panose="020B0604020202020204" pitchFamily="34" charset="0"/>
              <a:buChar char="•"/>
            </a:pPr>
            <a:r>
              <a:rPr lang="en-US" sz="1500" kern="1200" dirty="0">
                <a:solidFill>
                  <a:schemeClr val="tx1"/>
                </a:solidFill>
                <a:effectLst/>
                <a:latin typeface="+mn-lt"/>
                <a:ea typeface="+mn-ea"/>
                <a:cs typeface="+mn-cs"/>
              </a:rPr>
              <a:t>Obtain of living-wage employment </a:t>
            </a:r>
          </a:p>
          <a:p>
            <a:pPr marL="0">
              <a:spcBef>
                <a:spcPts val="0"/>
              </a:spcBef>
              <a:spcAft>
                <a:spcPts val="600"/>
              </a:spcAft>
            </a:pPr>
            <a:r>
              <a:rPr lang="en-US" sz="1500" kern="1200" dirty="0">
                <a:solidFill>
                  <a:schemeClr val="tx1"/>
                </a:solidFill>
                <a:effectLst/>
                <a:latin typeface="+mn-lt"/>
                <a:ea typeface="+mn-ea"/>
                <a:cs typeface="+mn-cs"/>
              </a:rPr>
              <a:t>It is every provider’s responsibility to assist adults in obtaining the knowledge and skills necessary for work, further education that leads them to college certificates and degrees with meaning in the workforce, family self-sufficiency, and community involvement.</a:t>
            </a:r>
          </a:p>
          <a:p>
            <a:pPr marL="0">
              <a:spcBef>
                <a:spcPts val="0"/>
              </a:spcBef>
              <a:spcAft>
                <a:spcPts val="600"/>
              </a:spcAft>
            </a:pPr>
            <a:r>
              <a:rPr lang="en-US" sz="1500" kern="1200" dirty="0">
                <a:solidFill>
                  <a:schemeClr val="tx1"/>
                </a:solidFill>
                <a:effectLst/>
                <a:latin typeface="+mn-lt"/>
                <a:ea typeface="+mn-ea"/>
                <a:cs typeface="+mn-cs"/>
              </a:rPr>
              <a:t>The goal is for every individual we serve to get to the tipping point (1 year of college plus a credential) and beyond to ensure they have the skills to secure family sustaining careers. </a:t>
            </a:r>
          </a:p>
          <a:p>
            <a:pPr marL="0">
              <a:spcBef>
                <a:spcPts val="0"/>
              </a:spcBef>
              <a:spcAft>
                <a:spcPts val="600"/>
              </a:spcAft>
            </a:pPr>
            <a:r>
              <a:rPr lang="en-US" sz="1500" kern="1200" dirty="0">
                <a:solidFill>
                  <a:schemeClr val="tx1"/>
                </a:solidFill>
                <a:effectLst/>
                <a:latin typeface="+mn-lt"/>
                <a:ea typeface="+mn-ea"/>
                <a:cs typeface="+mn-cs"/>
              </a:rPr>
              <a:t>The systematic implementation of the Title II of our WIOA State plan and the alignment of your program’s activities with the local Workforce Development Plan are critical to the success of our basic skills population and to Washington’s future economic well being, and we appreciate your interest in being a part of this great work. Washington needs your agency and staff’s expertise.</a:t>
            </a:r>
          </a:p>
          <a:p>
            <a:pPr marL="0">
              <a:spcBef>
                <a:spcPts val="0"/>
              </a:spcBef>
              <a:spcAft>
                <a:spcPts val="600"/>
              </a:spcAft>
            </a:pPr>
            <a:r>
              <a:rPr lang="en-US" sz="1500" kern="1200" dirty="0">
                <a:solidFill>
                  <a:schemeClr val="tx1"/>
                </a:solidFill>
                <a:effectLst/>
                <a:latin typeface="+mn-lt"/>
                <a:ea typeface="+mn-ea"/>
                <a:cs typeface="+mn-cs"/>
              </a:rPr>
              <a:t>My hopes is as you write your RFA application that you will be guided by the six Title II goals of the plan and describe the action you will take and the evidence-based strategies you have implemented or will implement over the next 5 years to ensure success for our students. Thank you for your interest.</a:t>
            </a:r>
          </a:p>
        </p:txBody>
      </p:sp>
      <p:sp>
        <p:nvSpPr>
          <p:cNvPr id="4" name="Slide Number Placeholder 3"/>
          <p:cNvSpPr>
            <a:spLocks noGrp="1"/>
          </p:cNvSpPr>
          <p:nvPr>
            <p:ph type="sldNum" sz="quarter" idx="5"/>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29955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Contents Section</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There are 6 sections of content in this application.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You can click through each section on the contents tab, You must complete each section and mark the “check to mark as complete” box at the bottom of each section before you can submit an application.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Be sure to also click the Save button on every screen…and no less often than every 20 minutes to prevent you from getting timed out and losing any content.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Once you check a section as complete, the little icon on the Contents Section row turns into a check mark.  This lets you easily see which sections you still need to complete.  </a:t>
            </a:r>
          </a:p>
          <a:p>
            <a:pPr marL="171450" indent="-171450">
              <a:buFont typeface="Arial" panose="020B0604020202020204" pitchFamily="34" charset="0"/>
              <a:buChar char="•"/>
            </a:pPr>
            <a:r>
              <a:rPr lang="en-US" sz="1200" kern="1200">
                <a:solidFill>
                  <a:schemeClr val="tx1"/>
                </a:solidFill>
                <a:effectLst/>
                <a:latin typeface="+mn-lt"/>
                <a:ea typeface="+mn-ea"/>
                <a:cs typeface="+mn-cs"/>
              </a:rPr>
              <a:t>You don’t have to complete the sections in order.  And even if you mark a section as complete, you can still go back and change it (as long as you haven’t already submitted your application).  Just be sure click the save button after you make any changes.</a:t>
            </a:r>
            <a:endParaRPr lang="en-US"/>
          </a:p>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419111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Submitting a Grant Application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you’ve completed every part of the grant application, you can go to the submit tab of the application in OGMS, and submit the application to the SBCTC.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Type in your name, title, and phone number.  Click the Submit button, and the application has been submitted to SBCTC.  We get a notification from OGMS, so you do not need to call or email us.  Additionally, if you refresh your screen, the status on your end should change from “In Process” to “Submitted.”  The OGMS user manual will show you where you can find the status as well.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your submit screen looks like the example on the bottom, and there aren’t any boxes on this screen for you to type your name, title, and phone number, and the submit button is missing, first check to make sure every section of your application is completed, you’ve checked to mark each section complete at the bottom of every screen, and each tab has a checkmark on it.  You can see in this example that the Contents boxed is not checked.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every tab has a checkmark and you still don’t have content boxes and a submit button on the submit screen, check with your OGMS security administrator.  It is very likely that person did not set your OGMS permissions adequately for you to be able to submit the grant.  This may be an oversight or by design as different organizations have different protocol on who can actually submit grant applications.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you submit your grant application, SBCTC reviews them and you will receive notification based on the timeline Troy mentioned earlier. That’s it for OGMS.</a:t>
            </a: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329692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264558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Will any concluding comments?</a:t>
            </a:r>
          </a:p>
          <a:p>
            <a:endParaRPr lang="en-US" b="1" dirty="0"/>
          </a:p>
          <a:p>
            <a:r>
              <a:rPr lang="en-US" sz="1200" kern="1200" dirty="0">
                <a:solidFill>
                  <a:schemeClr val="tx1"/>
                </a:solidFill>
                <a:effectLst/>
                <a:latin typeface="+mn-lt"/>
                <a:ea typeface="+mn-ea"/>
                <a:cs typeface="+mn-cs"/>
              </a:rPr>
              <a:t>I want to thank you all again for your interest in applying to become providers of Adult Education in Washington State under the federal Workforce Innovation and Opportunity 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WIOA’s new vision for basic skills (please remember that programs funded) must provide evidence of demonstrated effectiveness that clearly shows a track record of improving the skills of eligible individuals particularly those who have low levels of literacy in reading, writing, mathematics, English language acquisition, employability skills, and digital literacy.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critical that programs funded are of high quality and have programming in place that holds students to college-level expectations and academic rigor. Successful programs must provide active and applied learning experiences for all students that provide them with the skills and credentials to secure living-wage jobs.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here at the State Board for Community and Technical Colleges look forward to your applications. Please don’t hesitate to send us any questions that you have that will be helpful to your preparation of a high-quality application. Thank you.</a:t>
            </a:r>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178239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Durden is doing the Land Acknowledgement</a:t>
            </a:r>
          </a:p>
        </p:txBody>
      </p:sp>
      <p:sp>
        <p:nvSpPr>
          <p:cNvPr id="4" name="Slide Number Placeholder 3"/>
          <p:cNvSpPr>
            <a:spLocks noGrp="1"/>
          </p:cNvSpPr>
          <p:nvPr>
            <p:ph type="sldNum" sz="quarter" idx="5"/>
          </p:nvPr>
        </p:nvSpPr>
        <p:spPr/>
        <p:txBody>
          <a:bodyPr/>
          <a:lstStyle/>
          <a:p>
            <a:fld id="{87384A02-D147-49A8-A06D-A5C08FF69055}" type="slidenum">
              <a:rPr lang="en-US" smtClean="0"/>
              <a:t>2</a:t>
            </a:fld>
            <a:endParaRPr lang="en-US"/>
          </a:p>
        </p:txBody>
      </p:sp>
    </p:spTree>
    <p:extLst>
      <p:ext uri="{BB962C8B-B14F-4D97-AF65-F5344CB8AC3E}">
        <p14:creationId xmlns:p14="http://schemas.microsoft.com/office/powerpoint/2010/main" val="12475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Thanks, Will and now I would like to go over the agenda for today:</a:t>
            </a:r>
          </a:p>
          <a:p>
            <a:r>
              <a:rPr lang="en-US" sz="1200" i="0" kern="1200" dirty="0">
                <a:solidFill>
                  <a:schemeClr val="tx1"/>
                </a:solidFill>
                <a:effectLst/>
                <a:latin typeface="+mn-lt"/>
                <a:ea typeface="+mn-ea"/>
                <a:cs typeface="+mn-cs"/>
              </a:rPr>
              <a:t>We’ll spend some time reviewing critical dates and reviewing the elements of the grant process. Kari will present on the various sections of OGMS and then we’ll end by showing the Q &amp; A website where all questions and answers will be posted within 2 business days.</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229980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Let’s start by reviewing the critical dates: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Jan 24:  As you know, applications opened in OGMS. If you have not gotten into OGMS yet I encourage you to do so ASAP and confirm who at your organization has “contribute &amp; submit” rights to the application, if you do not have them, contact your Security Administrator, as we are not able to help you.</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Jan 26</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Here you are today at the Bidders Conference Jan </a:t>
            </a:r>
            <a:r>
              <a:rPr lang="en-US" sz="1200" b="0" i="0" kern="1200" dirty="0">
                <a:solidFill>
                  <a:schemeClr val="tx1"/>
                </a:solidFill>
                <a:effectLst/>
                <a:latin typeface="+mn-lt"/>
                <a:ea typeface="+mn-ea"/>
                <a:cs typeface="+mn-cs"/>
              </a:rPr>
              <a:t>26</a:t>
            </a:r>
            <a:r>
              <a:rPr lang="en-US" sz="1200" b="0" i="0" kern="1200" baseline="30000" dirty="0">
                <a:solidFill>
                  <a:schemeClr val="tx1"/>
                </a:solidFill>
                <a:effectLst/>
                <a:latin typeface="+mn-lt"/>
                <a:ea typeface="+mn-ea"/>
                <a:cs typeface="+mn-cs"/>
              </a:rPr>
              <a:t>th</a:t>
            </a:r>
            <a:endParaRPr lang="en-US"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Feb 22</a:t>
            </a:r>
            <a:r>
              <a:rPr lang="en-US" sz="1200" i="0" kern="1200" baseline="30000" dirty="0">
                <a:solidFill>
                  <a:schemeClr val="tx1"/>
                </a:solidFill>
                <a:effectLst/>
                <a:latin typeface="+mn-lt"/>
                <a:ea typeface="+mn-ea"/>
                <a:cs typeface="+mn-cs"/>
              </a:rPr>
              <a:t>nd</a:t>
            </a:r>
            <a:r>
              <a:rPr lang="en-US" sz="1200" i="0" kern="1200" dirty="0">
                <a:solidFill>
                  <a:schemeClr val="tx1"/>
                </a:solidFill>
                <a:effectLst/>
                <a:latin typeface="+mn-lt"/>
                <a:ea typeface="+mn-ea"/>
                <a:cs typeface="+mn-cs"/>
              </a:rPr>
              <a:t>:  Q &amp; A Closes so be sure to get your questions in to Christy Lowder prior to that. Final answers will be posted by the Feb. 24</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Mar 3</a:t>
            </a:r>
            <a:r>
              <a:rPr lang="en-US" sz="1200" i="0" kern="1200" baseline="30000" dirty="0">
                <a:solidFill>
                  <a:schemeClr val="tx1"/>
                </a:solidFill>
                <a:effectLst/>
                <a:latin typeface="+mn-lt"/>
                <a:ea typeface="+mn-ea"/>
                <a:cs typeface="+mn-cs"/>
              </a:rPr>
              <a:t>rd</a:t>
            </a:r>
            <a:r>
              <a:rPr lang="en-US" sz="1200" i="0" kern="1200" dirty="0">
                <a:solidFill>
                  <a:schemeClr val="tx1"/>
                </a:solidFill>
                <a:effectLst/>
                <a:latin typeface="+mn-lt"/>
                <a:ea typeface="+mn-ea"/>
                <a:cs typeface="+mn-cs"/>
              </a:rPr>
              <a:t>: Master &amp; IELCE Applications are </a:t>
            </a:r>
            <a:r>
              <a:rPr lang="en-US" sz="1200" i="0" u="sng" kern="1200" dirty="0">
                <a:solidFill>
                  <a:schemeClr val="tx1"/>
                </a:solidFill>
                <a:effectLst/>
                <a:latin typeface="+mn-lt"/>
                <a:ea typeface="+mn-ea"/>
                <a:cs typeface="+mn-cs"/>
              </a:rPr>
              <a:t>DUE</a:t>
            </a:r>
            <a:r>
              <a:rPr lang="en-US" sz="1200" i="0" kern="1200" dirty="0">
                <a:solidFill>
                  <a:schemeClr val="tx1"/>
                </a:solidFill>
                <a:effectLst/>
                <a:latin typeface="+mn-lt"/>
                <a:ea typeface="+mn-ea"/>
                <a:cs typeface="+mn-cs"/>
              </a:rPr>
              <a:t> </a:t>
            </a:r>
          </a:p>
          <a:p>
            <a:pPr marL="0" lvl="0" indent="0">
              <a:buFont typeface="Arial" panose="020B0604020202020204" pitchFamily="34" charset="0"/>
              <a:buNone/>
            </a:pPr>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SO, there are two opportunities for funding, ABE funding for Adult Basic Education and a smaller grant funded for Integrated English Language and Civic Education (IELCE). And as you may be aware, the only way to apply for this funding is through the WA State Online Grant Management System (OGMS). We strongly recommend that you get your applications in EARLY.  We cannot reopen the system for any reason.</a:t>
            </a:r>
          </a:p>
          <a:p>
            <a:r>
              <a:rPr lang="en-US" sz="1200" i="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March 29</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SBCTC Feedback is returned in OGMS. You will receive an email notification of feedback from </a:t>
            </a:r>
            <a:r>
              <a:rPr lang="en-US" sz="1200" i="0" u="sng" kern="1200" dirty="0">
                <a:solidFill>
                  <a:schemeClr val="tx1"/>
                </a:solidFill>
                <a:effectLst/>
                <a:latin typeface="+mn-lt"/>
                <a:ea typeface="+mn-ea"/>
                <a:cs typeface="+mn-cs"/>
                <a:hlinkClick r:id="rId3"/>
              </a:rPr>
              <a:t>OGMS@sbctc.edu</a:t>
            </a:r>
            <a:r>
              <a:rPr lang="en-US" sz="1200" i="0" kern="1200" dirty="0">
                <a:solidFill>
                  <a:schemeClr val="tx1"/>
                </a:solidFill>
                <a:effectLst/>
                <a:latin typeface="+mn-lt"/>
                <a:ea typeface="+mn-ea"/>
                <a:cs typeface="+mn-cs"/>
              </a:rPr>
              <a:t> in the following categories:</a:t>
            </a:r>
          </a:p>
          <a:p>
            <a:pPr marL="628650" lvl="1" indent="-171450">
              <a:buFont typeface="Wingdings" panose="05000000000000000000" pitchFamily="2" charset="2"/>
              <a:buChar char="q"/>
            </a:pPr>
            <a:r>
              <a:rPr lang="en-US" sz="1200" i="0" kern="1200" dirty="0">
                <a:solidFill>
                  <a:schemeClr val="tx1"/>
                </a:solidFill>
                <a:effectLst/>
                <a:latin typeface="+mn-lt"/>
                <a:ea typeface="+mn-ea"/>
                <a:cs typeface="+mn-cs"/>
              </a:rPr>
              <a:t>Your application has Preliminary approval;</a:t>
            </a:r>
          </a:p>
          <a:p>
            <a:pPr marL="628650" lvl="1" indent="-171450">
              <a:buFont typeface="Wingdings" panose="05000000000000000000" pitchFamily="2" charset="2"/>
              <a:buChar char="q"/>
            </a:pPr>
            <a:r>
              <a:rPr lang="en-US" sz="1200" i="0" kern="1200" dirty="0">
                <a:solidFill>
                  <a:schemeClr val="tx1"/>
                </a:solidFill>
                <a:effectLst/>
                <a:latin typeface="+mn-lt"/>
                <a:ea typeface="+mn-ea"/>
                <a:cs typeface="+mn-cs"/>
              </a:rPr>
              <a:t>Your application has Preliminary approval but needs clarification/edits/modifications; or</a:t>
            </a:r>
          </a:p>
          <a:p>
            <a:pPr marL="628650" lvl="1" indent="-171450">
              <a:buFont typeface="Wingdings" panose="05000000000000000000" pitchFamily="2" charset="2"/>
              <a:buChar char="q"/>
            </a:pPr>
            <a:r>
              <a:rPr lang="en-US" sz="1200" i="0" kern="1200" dirty="0">
                <a:solidFill>
                  <a:schemeClr val="tx1"/>
                </a:solidFill>
                <a:effectLst/>
                <a:latin typeface="+mn-lt"/>
                <a:ea typeface="+mn-ea"/>
                <a:cs typeface="+mn-cs"/>
              </a:rPr>
              <a:t>Your application has been denied.</a:t>
            </a:r>
          </a:p>
          <a:p>
            <a:pPr lvl="0"/>
            <a:r>
              <a:rPr lang="en-US" sz="1200" i="0" kern="1200" dirty="0">
                <a:solidFill>
                  <a:schemeClr val="tx1"/>
                </a:solidFill>
                <a:effectLst/>
                <a:latin typeface="+mn-lt"/>
                <a:ea typeface="+mn-ea"/>
                <a:cs typeface="+mn-cs"/>
              </a:rPr>
              <a:t>If you don’t receive feedback on March 29th check your spam, or with your IT department</a:t>
            </a:r>
          </a:p>
          <a:p>
            <a:r>
              <a:rPr lang="en-US" sz="1200" i="0" kern="1200" dirty="0">
                <a:solidFill>
                  <a:schemeClr val="tx1"/>
                </a:solidFill>
                <a:effectLst/>
                <a:latin typeface="+mn-lt"/>
                <a:ea typeface="+mn-ea"/>
                <a:cs typeface="+mn-cs"/>
              </a:rPr>
              <a:t> </a:t>
            </a:r>
          </a:p>
          <a:p>
            <a:pPr lvl="0"/>
            <a:r>
              <a:rPr lang="en-US" sz="1200" i="0" kern="1200" dirty="0">
                <a:solidFill>
                  <a:schemeClr val="tx1"/>
                </a:solidFill>
                <a:effectLst/>
                <a:latin typeface="+mn-lt"/>
                <a:ea typeface="+mn-ea"/>
                <a:cs typeface="+mn-cs"/>
              </a:rPr>
              <a:t>Now on to the Budget application process:</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April 6</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The Budget applications will open in OGMS for those who have preliminary approval, with a Zoom conference to answer questions the same day</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April 14</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All narrative modifications to Master &amp; IELCE applications are </a:t>
            </a:r>
            <a:r>
              <a:rPr lang="en-US" sz="1200" i="0" u="sng" kern="1200" dirty="0">
                <a:solidFill>
                  <a:schemeClr val="tx1"/>
                </a:solidFill>
                <a:effectLst/>
                <a:latin typeface="+mn-lt"/>
                <a:ea typeface="+mn-ea"/>
                <a:cs typeface="+mn-cs"/>
              </a:rPr>
              <a:t>DUE</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May 5</a:t>
            </a:r>
            <a:r>
              <a:rPr lang="en-US" sz="1200" i="0" kern="1200" baseline="30000" dirty="0">
                <a:solidFill>
                  <a:schemeClr val="tx1"/>
                </a:solidFill>
                <a:effectLst/>
                <a:latin typeface="+mn-lt"/>
                <a:ea typeface="+mn-ea"/>
                <a:cs typeface="+mn-cs"/>
              </a:rPr>
              <a:t>th</a:t>
            </a:r>
            <a:r>
              <a:rPr lang="en-US" sz="1200" i="0" kern="1200" dirty="0">
                <a:solidFill>
                  <a:schemeClr val="tx1"/>
                </a:solidFill>
                <a:effectLst/>
                <a:latin typeface="+mn-lt"/>
                <a:ea typeface="+mn-ea"/>
                <a:cs typeface="+mn-cs"/>
              </a:rPr>
              <a:t>: Budget applications are </a:t>
            </a:r>
            <a:r>
              <a:rPr lang="en-US" sz="1200" i="0" u="sng" kern="1200" dirty="0">
                <a:solidFill>
                  <a:schemeClr val="tx1"/>
                </a:solidFill>
                <a:effectLst/>
                <a:latin typeface="+mn-lt"/>
                <a:ea typeface="+mn-ea"/>
                <a:cs typeface="+mn-cs"/>
              </a:rPr>
              <a:t>DUE </a:t>
            </a:r>
            <a:r>
              <a:rPr lang="en-US" sz="1200" i="0" kern="1200" dirty="0">
                <a:solidFill>
                  <a:schemeClr val="tx1"/>
                </a:solidFill>
                <a:effectLst/>
                <a:latin typeface="+mn-lt"/>
                <a:ea typeface="+mn-ea"/>
                <a:cs typeface="+mn-cs"/>
              </a:rPr>
              <a:t>and then</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on</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June 2</a:t>
            </a:r>
            <a:r>
              <a:rPr lang="en-US" sz="1200" i="0" kern="1200" baseline="30000" dirty="0">
                <a:solidFill>
                  <a:schemeClr val="tx1"/>
                </a:solidFill>
                <a:effectLst/>
                <a:latin typeface="+mn-lt"/>
                <a:ea typeface="+mn-ea"/>
                <a:cs typeface="+mn-cs"/>
              </a:rPr>
              <a:t>nd</a:t>
            </a:r>
            <a:r>
              <a:rPr lang="en-US" sz="1200" i="0" kern="1200" dirty="0">
                <a:solidFill>
                  <a:schemeClr val="tx1"/>
                </a:solidFill>
                <a:effectLst/>
                <a:latin typeface="+mn-lt"/>
                <a:ea typeface="+mn-ea"/>
                <a:cs typeface="+mn-cs"/>
              </a:rPr>
              <a:t>: All budget revisions are </a:t>
            </a:r>
            <a:r>
              <a:rPr lang="en-US" sz="1200" i="0" u="sng" kern="1200" dirty="0">
                <a:solidFill>
                  <a:schemeClr val="tx1"/>
                </a:solidFill>
                <a:effectLst/>
                <a:latin typeface="+mn-lt"/>
                <a:ea typeface="+mn-ea"/>
                <a:cs typeface="+mn-cs"/>
              </a:rPr>
              <a:t>DUE</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All applications will be in “preliminary” status until we receive final Board approval. Which occurs at their meeting June 29/30, with notifications going out to providers June 30.</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a:t>
            </a:fld>
            <a:endParaRPr lang="en-US"/>
          </a:p>
        </p:txBody>
      </p:sp>
    </p:spTree>
    <p:extLst>
      <p:ext uri="{BB962C8B-B14F-4D97-AF65-F5344CB8AC3E}">
        <p14:creationId xmlns:p14="http://schemas.microsoft.com/office/powerpoint/2010/main" val="44349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Overview of Grant Components</a:t>
            </a:r>
          </a:p>
          <a:p>
            <a:r>
              <a:rPr lang="en-US" sz="1200" b="0" i="0" kern="1200" dirty="0">
                <a:solidFill>
                  <a:schemeClr val="tx1"/>
                </a:solidFill>
                <a:effectLst/>
                <a:latin typeface="+mn-lt"/>
                <a:ea typeface="+mn-ea"/>
                <a:cs typeface="+mn-cs"/>
              </a:rPr>
              <a:t>The Information under grant resources tab is critical.  Please make sure that you read over these resources carefully.</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rPr>
              <a:t>The Guidelines</a:t>
            </a:r>
            <a:r>
              <a:rPr lang="en-US" sz="1200" i="0" kern="1200" dirty="0">
                <a:solidFill>
                  <a:schemeClr val="tx1"/>
                </a:solidFill>
                <a:effectLst/>
                <a:latin typeface="+mn-lt"/>
                <a:ea typeface="+mn-ea"/>
                <a:cs typeface="+mn-cs"/>
              </a:rPr>
              <a:t> Please read through prior to submitting questions, as there may be a chance, your question is answered in the guidelines.</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rPr>
              <a:t>Definitions</a:t>
            </a:r>
            <a:r>
              <a:rPr lang="en-US" sz="1200" i="0" kern="1200" dirty="0">
                <a:solidFill>
                  <a:schemeClr val="tx1"/>
                </a:solidFill>
                <a:effectLst/>
                <a:latin typeface="+mn-lt"/>
                <a:ea typeface="+mn-ea"/>
                <a:cs typeface="+mn-cs"/>
              </a:rPr>
              <a:t> are terms that are used throughout the grant process and will help to ensure consistency as you respond to various items in the grant.</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You will also find two attachments (</a:t>
            </a:r>
            <a:r>
              <a:rPr lang="en-US" sz="1200" i="0" u="sng" kern="1200" dirty="0">
                <a:solidFill>
                  <a:schemeClr val="tx1"/>
                </a:solidFill>
                <a:effectLst/>
                <a:latin typeface="+mn-lt"/>
                <a:ea typeface="+mn-ea"/>
                <a:cs typeface="+mn-cs"/>
              </a:rPr>
              <a:t>Attachment A</a:t>
            </a:r>
            <a:r>
              <a:rPr lang="en-US" sz="1200" i="0" kern="1200" dirty="0">
                <a:solidFill>
                  <a:schemeClr val="tx1"/>
                </a:solidFill>
                <a:effectLst/>
                <a:latin typeface="+mn-lt"/>
                <a:ea typeface="+mn-ea"/>
                <a:cs typeface="+mn-cs"/>
              </a:rPr>
              <a:t> and the </a:t>
            </a:r>
            <a:r>
              <a:rPr lang="en-US" sz="1200" i="0" u="sng" kern="1200" dirty="0">
                <a:solidFill>
                  <a:schemeClr val="tx1"/>
                </a:solidFill>
                <a:effectLst/>
                <a:latin typeface="+mn-lt"/>
                <a:ea typeface="+mn-ea"/>
                <a:cs typeface="+mn-cs"/>
              </a:rPr>
              <a:t>Assurances</a:t>
            </a:r>
            <a:r>
              <a:rPr lang="en-US" sz="1200" i="0" kern="1200" dirty="0">
                <a:solidFill>
                  <a:schemeClr val="tx1"/>
                </a:solidFill>
                <a:effectLst/>
                <a:latin typeface="+mn-lt"/>
                <a:ea typeface="+mn-ea"/>
                <a:cs typeface="+mn-cs"/>
              </a:rPr>
              <a:t>) that are required. If these attachments are not attached your application will not be considered as a complete application.</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The </a:t>
            </a:r>
            <a:r>
              <a:rPr lang="en-US" sz="1200" i="0" u="sng" kern="1200" dirty="0">
                <a:solidFill>
                  <a:schemeClr val="tx1"/>
                </a:solidFill>
                <a:effectLst/>
                <a:latin typeface="+mn-lt"/>
                <a:ea typeface="+mn-ea"/>
                <a:cs typeface="+mn-cs"/>
              </a:rPr>
              <a:t>scoring rubric</a:t>
            </a:r>
            <a:r>
              <a:rPr lang="en-US" sz="1200" i="0" kern="1200" dirty="0">
                <a:solidFill>
                  <a:schemeClr val="tx1"/>
                </a:solidFill>
                <a:effectLst/>
                <a:latin typeface="+mn-lt"/>
                <a:ea typeface="+mn-ea"/>
                <a:cs typeface="+mn-cs"/>
              </a:rPr>
              <a:t> will be used by the scoring teams for evaluation of all applications.</a:t>
            </a:r>
          </a:p>
          <a:p>
            <a:pPr marL="171450" indent="-171450">
              <a:buFont typeface="Arial" panose="020B0604020202020204" pitchFamily="34" charset="0"/>
              <a:buChar char="•"/>
            </a:pPr>
            <a:r>
              <a:rPr lang="en-US" sz="1200" i="0" u="sng" kern="1200" dirty="0">
                <a:solidFill>
                  <a:schemeClr val="tx1"/>
                </a:solidFill>
                <a:effectLst/>
                <a:latin typeface="+mn-lt"/>
                <a:ea typeface="+mn-ea"/>
                <a:cs typeface="+mn-cs"/>
              </a:rPr>
              <a:t>Supporting Guidance</a:t>
            </a:r>
            <a:r>
              <a:rPr lang="en-US" sz="1200" i="0" kern="1200" dirty="0">
                <a:solidFill>
                  <a:schemeClr val="tx1"/>
                </a:solidFill>
                <a:effectLst/>
                <a:latin typeface="+mn-lt"/>
                <a:ea typeface="+mn-ea"/>
                <a:cs typeface="+mn-cs"/>
              </a:rPr>
              <a:t> for OGMS application will assist you in using the OGMS system and finally are the </a:t>
            </a:r>
            <a:r>
              <a:rPr lang="en-US" sz="1200" i="0" u="sng" kern="1200" dirty="0">
                <a:solidFill>
                  <a:schemeClr val="tx1"/>
                </a:solidFill>
                <a:effectLst/>
                <a:latin typeface="+mn-lt"/>
                <a:ea typeface="+mn-ea"/>
                <a:cs typeface="+mn-cs"/>
              </a:rPr>
              <a:t>fiscal guidelines</a:t>
            </a:r>
            <a:r>
              <a:rPr lang="en-US" sz="1200" i="0" kern="1200" dirty="0">
                <a:solidFill>
                  <a:schemeClr val="tx1"/>
                </a:solidFill>
                <a:effectLst/>
                <a:latin typeface="+mn-lt"/>
                <a:ea typeface="+mn-ea"/>
                <a:cs typeface="+mn-cs"/>
              </a:rPr>
              <a:t> that outline the requirements of this federal funding.</a:t>
            </a:r>
          </a:p>
          <a:p>
            <a:r>
              <a:rPr lang="en-US" sz="1200" b="1" i="0"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Under the content tab there will be 6 sections</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All applicable Narrative questions are required to be addressed in order for the application to be complete and reviewed by the team.</a:t>
            </a:r>
          </a:p>
          <a:p>
            <a:r>
              <a:rPr lang="en-US" sz="1200" b="1" i="0" kern="120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Attachments</a:t>
            </a:r>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Attachment A is the data collection mechanism that demonstrates past effectiveness and is required; along with the Signed Assurances attachment which addresses both state and federal requirements to receive funding</a:t>
            </a:r>
          </a:p>
          <a:p>
            <a:r>
              <a:rPr lang="en-US"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Budget </a:t>
            </a:r>
            <a:r>
              <a:rPr lang="en-US" sz="1200" i="0" kern="1200" dirty="0">
                <a:solidFill>
                  <a:schemeClr val="tx1"/>
                </a:solidFill>
                <a:effectLst/>
                <a:latin typeface="+mn-lt"/>
                <a:ea typeface="+mn-ea"/>
                <a:cs typeface="+mn-cs"/>
              </a:rPr>
              <a:t>- The budget is not required at this time, but will be needed after applications have been preliminary approved.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Now, I would like to turn it over to Kari for a closer look at the actual OGMS system.</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a:t>
            </a:fld>
            <a:endParaRPr lang="en-US"/>
          </a:p>
        </p:txBody>
      </p:sp>
    </p:spTree>
    <p:extLst>
      <p:ext uri="{BB962C8B-B14F-4D97-AF65-F5344CB8AC3E}">
        <p14:creationId xmlns:p14="http://schemas.microsoft.com/office/powerpoint/2010/main" val="1887581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OGMS Access</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As mentioned earlier, the grant application is now live in OGMS.  The How To tab shown here by the #1 Arrow contains a very helpful OGMS user manual.  I highly recommend reading through that if you have questions about how to use OGMS or why something might not be working right.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 order to access OGMS, you must have a user account.  Organization OGMS security contacts create OGMS accounts.  SBCTC cannot create accounts for organization users.  If you don’t know who that is, there’s a tab in OGMS that lists each organization’s security contact.  The #2 arrow on the screen points to that.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It is entirely possible that your organization has a process where only certain staff has access to OGMS.  If that’s the case, those staff will work with you to write and submit the application.  Regardless of the process at your organization, it is extremely important to work closely with your grants staff.  </a:t>
            </a:r>
          </a:p>
          <a:p>
            <a:pPr marL="171450" indent="-171450">
              <a:buFont typeface="Arial" panose="020B0604020202020204" pitchFamily="34" charset="0"/>
              <a:buChar char="•"/>
            </a:pPr>
            <a:r>
              <a:rPr lang="en-US" sz="1200" kern="1200">
                <a:solidFill>
                  <a:schemeClr val="tx1"/>
                </a:solidFill>
                <a:effectLst/>
                <a:latin typeface="+mn-lt"/>
                <a:ea typeface="+mn-ea"/>
                <a:cs typeface="+mn-cs"/>
              </a:rPr>
              <a:t>Even if you already have an OGMS user account you must still contact your OGMS security administrator to get access to the application.  Access to last year’s application does not carry over to this year’s application.  Or, if your organization selects to have your grants staff submit the application for you, you’ll still need go to them and let them know about this year’s application.</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Login Screen	</a:t>
            </a: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have forgotten your OGMS username and password, you can contact your security administrator for your username.  They probably don’t have access to your password though, but you can use the “Retrieve my password” feature on the log in screen, and OGMS will email your password to you.  It emails your password within about 30 seconds.  </a:t>
            </a:r>
          </a:p>
          <a:p>
            <a:pPr marL="171450" indent="-171450">
              <a:buFont typeface="Arial" panose="020B0604020202020204" pitchFamily="34" charset="0"/>
              <a:buChar char="•"/>
            </a:pPr>
            <a:r>
              <a:rPr lang="en-US" sz="1200" kern="1200">
                <a:solidFill>
                  <a:schemeClr val="tx1"/>
                </a:solidFill>
                <a:effectLst/>
                <a:latin typeface="+mn-lt"/>
                <a:ea typeface="+mn-ea"/>
                <a:cs typeface="+mn-cs"/>
              </a:rPr>
              <a:t>If you don’t receive the email in about 2 minutes, check your spam or junk email folder.  If it’s not there either, double check with your security administrator to make sure the email address associated with your OGMS user account is correct.  As schools update email address, OGMS security contacts don’t always remember to go update user accounts at their college.</a:t>
            </a:r>
          </a:p>
          <a:p>
            <a:endParaRPr lang="en-US"/>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26873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Creating an Application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you log in, you’ll see the Status of Grant Applications that you have access to near the top of your screen. A little farther down, you’ll see Available Grants that you can create a new application for. Locate the grant (it may be the only one you see), and click the Create New Application button.</a:t>
            </a:r>
          </a:p>
        </p:txBody>
      </p:sp>
      <p:sp>
        <p:nvSpPr>
          <p:cNvPr id="4" name="Slide Number Placeholder 3"/>
          <p:cNvSpPr>
            <a:spLocks noGrp="1"/>
          </p:cNvSpPr>
          <p:nvPr>
            <p:ph type="sldNum" sz="quarter" idx="5"/>
          </p:nvPr>
        </p:nvSpPr>
        <p:spPr/>
        <p:txBody>
          <a:bodyPr/>
          <a:lstStyle/>
          <a:p>
            <a:fld id="{87384A02-D147-49A8-A06D-A5C08FF69055}" type="slidenum">
              <a:rPr lang="en-US" smtClean="0"/>
              <a:t>7</a:t>
            </a:fld>
            <a:endParaRPr lang="en-US"/>
          </a:p>
        </p:txBody>
      </p:sp>
    </p:spTree>
    <p:extLst>
      <p:ext uri="{BB962C8B-B14F-4D97-AF65-F5344CB8AC3E}">
        <p14:creationId xmlns:p14="http://schemas.microsoft.com/office/powerpoint/2010/main" val="14295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kern="1200" dirty="0">
                <a:solidFill>
                  <a:schemeClr val="tx1"/>
                </a:solidFill>
                <a:effectLst/>
                <a:latin typeface="+mn-lt"/>
                <a:ea typeface="+mn-ea"/>
                <a:cs typeface="+mn-cs"/>
              </a:rPr>
              <a:t>Application Access</a:t>
            </a:r>
          </a:p>
          <a:p>
            <a:pPr marL="17145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Only go through creating an application once!  After you create the application the first time, the grant application will be in the fiscal year 23 (or FY23) screen of your existing grant applications.  Because we’re currently in FY22, OGMS will show you FY22 grants by default.  So the next time you log into OGMS, click into the FY23 screen, and locate your in-process application.  </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If you don’t see the application anywhere, contact your organization’s OGMS security administrator.    </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OGMS has a security feature where the system will time out after 20 minutes of inactivity, OGMS will log you out.  OGMS only counts clicking the save button and clicking from one screen to another as activity.  Typing doesn’t count as activity.  Neither does clicking check boxes nor radio buttons.  The good news is that at the 15 minute mark, OGMS has a popup window that comes up and lets you know you need to save or you’ll be logged out and lose all the work you’ve done since you last saved. </a:t>
            </a:r>
          </a:p>
          <a:p>
            <a:pPr marL="171450" lvl="0" indent="-171450">
              <a:spcAft>
                <a:spcPts val="600"/>
              </a:spcAft>
              <a:buFont typeface="Arial" panose="020B0604020202020204" pitchFamily="34" charset="0"/>
              <a:buChar char="•"/>
            </a:pPr>
            <a:r>
              <a:rPr lang="en-US" sz="1200" kern="1200" dirty="0">
                <a:solidFill>
                  <a:schemeClr val="tx1"/>
                </a:solidFill>
                <a:effectLst/>
                <a:latin typeface="+mn-lt"/>
                <a:ea typeface="+mn-ea"/>
                <a:cs typeface="+mn-cs"/>
              </a:rPr>
              <a:t>We recommend that you craft your responses in a Word Document and copy and paste your answers into OGMS, please see the “User Manual” under the “How To” tab in OGMS.</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114068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Grant Info</a:t>
            </a:r>
            <a:r>
              <a:rPr lang="en-US" sz="1200" b="1" kern="1200" baseline="0" dirty="0">
                <a:solidFill>
                  <a:schemeClr val="tx1"/>
                </a:solidFill>
                <a:effectLst/>
                <a:latin typeface="+mn-lt"/>
                <a:ea typeface="+mn-ea"/>
                <a:cs typeface="+mn-cs"/>
              </a:rPr>
              <a:t> Tab</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your application, you’ll see a link off to the right side of your screen shown here by the arrow. This is the Grant Info section of the application and is where you’ll find all the resources you need to complete this application.  Please read through the resources to find out what’s allowed in this grant, who to contact, timeline, deadlines, etc.</a:t>
            </a: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00310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1/28/2022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1/28/2022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a:solidFill>
                  <a:schemeClr val="tx1"/>
                </a:solidFill>
                <a:effectLst/>
                <a:latin typeface="+mn-lt"/>
                <a:ea typeface="+mn-ea"/>
                <a:cs typeface="+mn-cs"/>
              </a:rPr>
              <a:t>CC BY 4.0</a:t>
            </a:r>
            <a:r>
              <a:rPr lang="en-US" sz="750" b="0" i="1" u="none" kern="1200">
                <a:solidFill>
                  <a:schemeClr val="bg1">
                    <a:lumMod val="50000"/>
                  </a:schemeClr>
                </a:solidFill>
                <a:effectLst/>
                <a:latin typeface="+mn-lt"/>
                <a:ea typeface="+mn-ea"/>
                <a:cs typeface="+mn-cs"/>
              </a:rPr>
              <a:t>,</a:t>
            </a:r>
            <a:r>
              <a:rPr lang="en-US" sz="750" b="0" i="1" u="none" kern="1200" baseline="0">
                <a:solidFill>
                  <a:schemeClr val="bg1">
                    <a:lumMod val="50000"/>
                  </a:schemeClr>
                </a:solidFill>
                <a:effectLst/>
                <a:latin typeface="+mn-lt"/>
                <a:ea typeface="+mn-ea"/>
                <a:cs typeface="+mn-cs"/>
              </a:rPr>
              <a:t> except where otherwise noted.</a:t>
            </a:r>
            <a:endParaRPr lang="en-US" sz="750" b="0" i="1">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grpSp>
        <p:nvGrpSpPr>
          <p:cNvPr id="5" name="Group 4"/>
          <p:cNvGrpSpPr/>
          <p:nvPr userDrawn="1"/>
        </p:nvGrpSpPr>
        <p:grpSpPr>
          <a:xfrm>
            <a:off x="973916" y="6435073"/>
            <a:ext cx="480406" cy="228600"/>
            <a:chOff x="973916" y="6435073"/>
            <a:chExt cx="480406" cy="22860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1/28/2022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1/28/2022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1/28/2022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1/28/2022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1/28/2022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1/28/2022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1/28/2022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1/28/2022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mailto:clowder@sbctc.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sbctc.edu/colleges-staff/grants/beda-2022-27-master-ielce-grant.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clowder@sbctc.ed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sbctc.edu/colleges-staff/grants/beda-2017-22-master-ielce-grant.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bctc.edu/colleges-staff/grants/beda-2022-27-master-ielce-gran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8" y="3429000"/>
            <a:ext cx="8336975" cy="2057400"/>
          </a:xfrm>
        </p:spPr>
        <p:txBody>
          <a:bodyPr/>
          <a:lstStyle/>
          <a:p>
            <a:pPr algn="ctr"/>
            <a:r>
              <a:rPr lang="en-US"/>
              <a:t>2022-27 BEDA Master and IELCE Grant</a:t>
            </a:r>
            <a:br>
              <a:rPr lang="en-US"/>
            </a:br>
            <a:r>
              <a:rPr lang="en-US"/>
              <a:t>Bidder’s Conference</a:t>
            </a:r>
          </a:p>
        </p:txBody>
      </p:sp>
      <p:sp>
        <p:nvSpPr>
          <p:cNvPr id="6" name="Text Placeholder 5"/>
          <p:cNvSpPr>
            <a:spLocks noGrp="1"/>
          </p:cNvSpPr>
          <p:nvPr>
            <p:ph type="body" sz="quarter" idx="10"/>
          </p:nvPr>
        </p:nvSpPr>
        <p:spPr/>
        <p:txBody>
          <a:bodyPr/>
          <a:lstStyle/>
          <a:p>
            <a:r>
              <a:rPr lang="en-US"/>
              <a:t>Troy Goracke, Policy Associate</a:t>
            </a:r>
          </a:p>
          <a:p>
            <a:r>
              <a:rPr lang="en-US"/>
              <a:t>January 26, 2022</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4655-8344-48CB-93BA-B871B20D294B}"/>
              </a:ext>
            </a:extLst>
          </p:cNvPr>
          <p:cNvSpPr>
            <a:spLocks noGrp="1"/>
          </p:cNvSpPr>
          <p:nvPr>
            <p:ph type="title"/>
          </p:nvPr>
        </p:nvSpPr>
        <p:spPr>
          <a:xfrm>
            <a:off x="536860" y="1240196"/>
            <a:ext cx="8336975" cy="797070"/>
          </a:xfrm>
        </p:spPr>
        <p:txBody>
          <a:bodyPr/>
          <a:lstStyle/>
          <a:p>
            <a:r>
              <a:rPr lang="en-US"/>
              <a:t>Contents Section</a:t>
            </a:r>
          </a:p>
        </p:txBody>
      </p:sp>
      <p:pic>
        <p:nvPicPr>
          <p:cNvPr id="5" name="Content Placeholder 4">
            <a:extLst>
              <a:ext uri="{FF2B5EF4-FFF2-40B4-BE49-F238E27FC236}">
                <a16:creationId xmlns:a16="http://schemas.microsoft.com/office/drawing/2014/main" id="{7C92AFF1-0672-48EE-BCDC-BD2D9F4E0DD6}"/>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399881" y="2037266"/>
            <a:ext cx="6630208" cy="2610081"/>
          </a:xfrm>
          <a:prstGeom prst="rect">
            <a:avLst/>
          </a:prstGeom>
        </p:spPr>
      </p:pic>
      <p:pic>
        <p:nvPicPr>
          <p:cNvPr id="6" name="Picture 5">
            <a:extLst>
              <a:ext uri="{FF2B5EF4-FFF2-40B4-BE49-F238E27FC236}">
                <a16:creationId xmlns:a16="http://schemas.microsoft.com/office/drawing/2014/main" id="{BE925AAA-B964-4D56-B9D5-E1F4F609DC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66927" y="4839996"/>
            <a:ext cx="2890707" cy="1208842"/>
          </a:xfrm>
          <a:prstGeom prst="rect">
            <a:avLst/>
          </a:prstGeom>
        </p:spPr>
      </p:pic>
      <p:sp>
        <p:nvSpPr>
          <p:cNvPr id="4" name="Slide Number Placeholder 3">
            <a:extLst>
              <a:ext uri="{FF2B5EF4-FFF2-40B4-BE49-F238E27FC236}">
                <a16:creationId xmlns:a16="http://schemas.microsoft.com/office/drawing/2014/main" id="{DFDC5ED8-1786-4978-95F8-9C5E375F2CAC}"/>
              </a:ext>
            </a:extLst>
          </p:cNvPr>
          <p:cNvSpPr>
            <a:spLocks noGrp="1"/>
          </p:cNvSpPr>
          <p:nvPr>
            <p:ph type="sldNum" sz="quarter" idx="12"/>
          </p:nvPr>
        </p:nvSpPr>
        <p:spPr/>
        <p:txBody>
          <a:bodyPr/>
          <a:lstStyle/>
          <a:p>
            <a:fld id="{DEE5BC03-7CE3-4FE3-BC0A-0ACCA8AC1F24}" type="slidenum">
              <a:rPr lang="en-US" smtClean="0"/>
              <a:pPr/>
              <a:t>10</a:t>
            </a:fld>
            <a:endParaRPr lang="en-US"/>
          </a:p>
        </p:txBody>
      </p:sp>
    </p:spTree>
    <p:extLst>
      <p:ext uri="{BB962C8B-B14F-4D97-AF65-F5344CB8AC3E}">
        <p14:creationId xmlns:p14="http://schemas.microsoft.com/office/powerpoint/2010/main" val="191639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7520-FDF5-4392-9FF3-DA22F789678A}"/>
              </a:ext>
            </a:extLst>
          </p:cNvPr>
          <p:cNvSpPr>
            <a:spLocks noGrp="1"/>
          </p:cNvSpPr>
          <p:nvPr>
            <p:ph type="title"/>
          </p:nvPr>
        </p:nvSpPr>
        <p:spPr>
          <a:xfrm>
            <a:off x="536860" y="1306360"/>
            <a:ext cx="8336975" cy="797070"/>
          </a:xfrm>
        </p:spPr>
        <p:txBody>
          <a:bodyPr/>
          <a:lstStyle/>
          <a:p>
            <a:r>
              <a:rPr lang="en-US"/>
              <a:t>Submitting a grant Application</a:t>
            </a:r>
          </a:p>
        </p:txBody>
      </p:sp>
      <p:sp>
        <p:nvSpPr>
          <p:cNvPr id="4" name="Slide Number Placeholder 3">
            <a:extLst>
              <a:ext uri="{FF2B5EF4-FFF2-40B4-BE49-F238E27FC236}">
                <a16:creationId xmlns:a16="http://schemas.microsoft.com/office/drawing/2014/main" id="{F7B356F6-6F60-4CDB-9A11-DA589F88AB1E}"/>
              </a:ext>
            </a:extLst>
          </p:cNvPr>
          <p:cNvSpPr>
            <a:spLocks noGrp="1"/>
          </p:cNvSpPr>
          <p:nvPr>
            <p:ph type="sldNum" sz="quarter" idx="12"/>
          </p:nvPr>
        </p:nvSpPr>
        <p:spPr/>
        <p:txBody>
          <a:bodyPr/>
          <a:lstStyle/>
          <a:p>
            <a:fld id="{DEE5BC03-7CE3-4FE3-BC0A-0ACCA8AC1F24}" type="slidenum">
              <a:rPr lang="en-US" smtClean="0"/>
              <a:pPr/>
              <a:t>11</a:t>
            </a:fld>
            <a:endParaRPr lang="en-US"/>
          </a:p>
        </p:txBody>
      </p:sp>
      <p:pic>
        <p:nvPicPr>
          <p:cNvPr id="8" name="Content Placeholder 3">
            <a:extLst>
              <a:ext uri="{FF2B5EF4-FFF2-40B4-BE49-F238E27FC236}">
                <a16:creationId xmlns:a16="http://schemas.microsoft.com/office/drawing/2014/main" id="{9B984D14-E51C-4D1D-992C-ED48E7A6E216}"/>
              </a:ext>
              <a:ext uri="{C183D7F6-B498-43B3-948B-1728B52AA6E4}">
                <adec:decorative xmlns:adec="http://schemas.microsoft.com/office/drawing/2017/decorative" val="1"/>
              </a:ext>
            </a:extLst>
          </p:cNvPr>
          <p:cNvPicPr>
            <a:picLocks noGrp="1"/>
          </p:cNvPicPr>
          <p:nvPr>
            <p:ph idx="1"/>
          </p:nvPr>
        </p:nvPicPr>
        <p:blipFill>
          <a:blip r:embed="rId3"/>
          <a:stretch>
            <a:fillRect/>
          </a:stretch>
        </p:blipFill>
        <p:spPr>
          <a:xfrm>
            <a:off x="1303460" y="1874384"/>
            <a:ext cx="5613534" cy="2850462"/>
          </a:xfrm>
          <a:prstGeom prst="rect">
            <a:avLst/>
          </a:prstGeom>
          <a:ln>
            <a:solidFill>
              <a:schemeClr val="tx1"/>
            </a:solidFill>
          </a:ln>
        </p:spPr>
      </p:pic>
      <p:pic>
        <p:nvPicPr>
          <p:cNvPr id="9" name="Picture 8">
            <a:extLst>
              <a:ext uri="{FF2B5EF4-FFF2-40B4-BE49-F238E27FC236}">
                <a16:creationId xmlns:a16="http://schemas.microsoft.com/office/drawing/2014/main" id="{20D3D4CD-B5AB-488B-B1C9-875D2903AF2A}"/>
              </a:ext>
              <a:ext uri="{C183D7F6-B498-43B3-948B-1728B52AA6E4}">
                <adec:decorative xmlns:adec="http://schemas.microsoft.com/office/drawing/2017/decorative" val="1"/>
              </a:ext>
            </a:extLst>
          </p:cNvPr>
          <p:cNvPicPr/>
          <p:nvPr/>
        </p:nvPicPr>
        <p:blipFill>
          <a:blip r:embed="rId4"/>
          <a:stretch>
            <a:fillRect/>
          </a:stretch>
        </p:blipFill>
        <p:spPr>
          <a:xfrm>
            <a:off x="2576510" y="4522940"/>
            <a:ext cx="5219785" cy="2057400"/>
          </a:xfrm>
          <a:prstGeom prst="rect">
            <a:avLst/>
          </a:prstGeom>
          <a:ln>
            <a:solidFill>
              <a:schemeClr val="tx1"/>
            </a:solidFill>
          </a:ln>
        </p:spPr>
      </p:pic>
    </p:spTree>
    <p:extLst>
      <p:ext uri="{BB962C8B-B14F-4D97-AF65-F5344CB8AC3E}">
        <p14:creationId xmlns:p14="http://schemas.microsoft.com/office/powerpoint/2010/main" val="24312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8605-63D3-4A9E-9575-BC0519147FF2}"/>
              </a:ext>
            </a:extLst>
          </p:cNvPr>
          <p:cNvSpPr>
            <a:spLocks noGrp="1"/>
          </p:cNvSpPr>
          <p:nvPr>
            <p:ph type="title"/>
          </p:nvPr>
        </p:nvSpPr>
        <p:spPr/>
        <p:txBody>
          <a:bodyPr/>
          <a:lstStyle/>
          <a:p>
            <a:r>
              <a:rPr lang="en-US"/>
              <a:t>Review of Q and A Website</a:t>
            </a:r>
          </a:p>
        </p:txBody>
      </p:sp>
      <p:sp>
        <p:nvSpPr>
          <p:cNvPr id="3" name="Content Placeholder 2">
            <a:extLst>
              <a:ext uri="{FF2B5EF4-FFF2-40B4-BE49-F238E27FC236}">
                <a16:creationId xmlns:a16="http://schemas.microsoft.com/office/drawing/2014/main" id="{2A7333E2-B117-48D1-BCE8-53145FED75EE}"/>
              </a:ext>
            </a:extLst>
          </p:cNvPr>
          <p:cNvSpPr>
            <a:spLocks noGrp="1"/>
          </p:cNvSpPr>
          <p:nvPr>
            <p:ph idx="1"/>
          </p:nvPr>
        </p:nvSpPr>
        <p:spPr>
          <a:xfrm>
            <a:off x="536860" y="2190751"/>
            <a:ext cx="8336975" cy="3276600"/>
          </a:xfrm>
        </p:spPr>
        <p:txBody>
          <a:bodyPr/>
          <a:lstStyle/>
          <a:p>
            <a:r>
              <a:rPr lang="en-US"/>
              <a:t>All questions are to be emailed to Christy Lowder at </a:t>
            </a:r>
            <a:r>
              <a:rPr lang="en-US">
                <a:hlinkClick r:id="rId3"/>
              </a:rPr>
              <a:t>clowder@sbctc.edu</a:t>
            </a:r>
            <a:endParaRPr lang="en-US"/>
          </a:p>
          <a:p>
            <a:r>
              <a:rPr lang="en-US"/>
              <a:t>Answers will be posted to our </a:t>
            </a:r>
            <a:r>
              <a:rPr lang="en-US">
                <a:hlinkClick r:id="rId4"/>
              </a:rPr>
              <a:t>website</a:t>
            </a:r>
            <a:r>
              <a:rPr lang="en-US"/>
              <a:t> within 48 working hours.</a:t>
            </a:r>
          </a:p>
          <a:p>
            <a:r>
              <a:rPr lang="en-US"/>
              <a:t>When submitting questions, please reference the section and question # you are asking about.</a:t>
            </a:r>
          </a:p>
        </p:txBody>
      </p:sp>
      <p:sp>
        <p:nvSpPr>
          <p:cNvPr id="4" name="Slide Number Placeholder 3">
            <a:extLst>
              <a:ext uri="{FF2B5EF4-FFF2-40B4-BE49-F238E27FC236}">
                <a16:creationId xmlns:a16="http://schemas.microsoft.com/office/drawing/2014/main" id="{F584E3D3-E012-4975-8A7D-CEDE56B7A4EE}"/>
              </a:ext>
            </a:extLst>
          </p:cNvPr>
          <p:cNvSpPr>
            <a:spLocks noGrp="1"/>
          </p:cNvSpPr>
          <p:nvPr>
            <p:ph type="sldNum" sz="quarter" idx="12"/>
          </p:nvPr>
        </p:nvSpPr>
        <p:spPr/>
        <p:txBody>
          <a:bodyPr/>
          <a:lstStyle/>
          <a:p>
            <a:fld id="{DEE5BC03-7CE3-4FE3-BC0A-0ACCA8AC1F24}" type="slidenum">
              <a:rPr lang="en-US" smtClean="0"/>
              <a:pPr/>
              <a:t>12</a:t>
            </a:fld>
            <a:endParaRPr lang="en-US"/>
          </a:p>
        </p:txBody>
      </p:sp>
    </p:spTree>
    <p:extLst>
      <p:ext uri="{BB962C8B-B14F-4D97-AF65-F5344CB8AC3E}">
        <p14:creationId xmlns:p14="http://schemas.microsoft.com/office/powerpoint/2010/main" val="423701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5253"/>
            <a:ext cx="7886700" cy="611619"/>
          </a:xfrm>
        </p:spPr>
        <p:txBody>
          <a:bodyPr/>
          <a:lstStyle/>
          <a:p>
            <a:r>
              <a:rPr lang="en-US"/>
              <a:t>Contact Information</a:t>
            </a:r>
          </a:p>
        </p:txBody>
      </p:sp>
      <p:sp>
        <p:nvSpPr>
          <p:cNvPr id="3" name="Text Placeholder 2"/>
          <p:cNvSpPr>
            <a:spLocks noGrp="1"/>
          </p:cNvSpPr>
          <p:nvPr>
            <p:ph type="body" sz="quarter" idx="10"/>
          </p:nvPr>
        </p:nvSpPr>
        <p:spPr>
          <a:xfrm>
            <a:off x="628650" y="1886872"/>
            <a:ext cx="7886700" cy="4016387"/>
          </a:xfrm>
        </p:spPr>
        <p:txBody>
          <a:bodyPr/>
          <a:lstStyle/>
          <a:p>
            <a:pPr marL="0" indent="0">
              <a:spcAft>
                <a:spcPts val="1200"/>
              </a:spcAft>
              <a:buNone/>
            </a:pPr>
            <a:r>
              <a:rPr lang="en-US" u="sng">
                <a:solidFill>
                  <a:srgbClr val="FF0000"/>
                </a:solidFill>
              </a:rPr>
              <a:t>All Questions:</a:t>
            </a:r>
          </a:p>
          <a:p>
            <a:pPr marL="0" indent="0">
              <a:spcAft>
                <a:spcPts val="1800"/>
              </a:spcAft>
              <a:buNone/>
            </a:pPr>
            <a:r>
              <a:rPr lang="en-US">
                <a:solidFill>
                  <a:srgbClr val="FF0000"/>
                </a:solidFill>
              </a:rPr>
              <a:t>	</a:t>
            </a:r>
            <a:r>
              <a:rPr lang="en-US">
                <a:solidFill>
                  <a:srgbClr val="0B3982"/>
                </a:solidFill>
              </a:rPr>
              <a:t>Christy Lowder, </a:t>
            </a:r>
            <a:r>
              <a:rPr lang="en-US">
                <a:solidFill>
                  <a:srgbClr val="FF0000"/>
                </a:solidFill>
                <a:hlinkClick r:id="rId3"/>
              </a:rPr>
              <a:t>clowder@sbctc.edu</a:t>
            </a:r>
            <a:r>
              <a:rPr lang="en-US">
                <a:solidFill>
                  <a:srgbClr val="FF0000"/>
                </a:solidFill>
              </a:rPr>
              <a:t> </a:t>
            </a:r>
            <a:endParaRPr lang="en-US"/>
          </a:p>
          <a:p>
            <a:pPr marL="0" indent="0">
              <a:spcAft>
                <a:spcPts val="1200"/>
              </a:spcAft>
              <a:buNone/>
            </a:pPr>
            <a:r>
              <a:rPr lang="en-US" sz="2400"/>
              <a:t>SBCTC considers answers in the forthcoming Q &amp; A document to be the only official source for answers related to this RFA</a:t>
            </a:r>
            <a:r>
              <a:rPr lang="en-US" sz="2400">
                <a:solidFill>
                  <a:srgbClr val="002060"/>
                </a:solidFill>
              </a:rPr>
              <a:t>. The Q &amp; A document is on the </a:t>
            </a:r>
            <a:r>
              <a:rPr lang="en-US" sz="2400">
                <a:solidFill>
                  <a:srgbClr val="002060"/>
                </a:solidFill>
                <a:hlinkClick r:id="rId4"/>
              </a:rPr>
              <a:t>website</a:t>
            </a:r>
            <a:r>
              <a:rPr lang="en-US" sz="2400">
                <a:solidFill>
                  <a:srgbClr val="002060"/>
                </a:solidFill>
              </a:rPr>
              <a:t> and answers will be posted within 2 business days.</a:t>
            </a:r>
          </a:p>
          <a:p>
            <a:pPr marL="628634" lvl="1" indent="-285750">
              <a:buFont typeface="Arial" panose="020B0604020202020204" pitchFamily="34" charset="0"/>
              <a:buChar char="•"/>
            </a:pPr>
            <a:r>
              <a:rPr lang="en-US" sz="2200">
                <a:solidFill>
                  <a:srgbClr val="002060"/>
                </a:solidFill>
              </a:rPr>
              <a:t>Last date for submitting Questions is February 22</a:t>
            </a:r>
            <a:r>
              <a:rPr lang="en-US" sz="2200" baseline="30000">
                <a:solidFill>
                  <a:srgbClr val="002060"/>
                </a:solidFill>
              </a:rPr>
              <a:t>nd</a:t>
            </a:r>
            <a:endParaRPr lang="en-US" sz="2200">
              <a:solidFill>
                <a:srgbClr val="002060"/>
              </a:solidFill>
            </a:endParaRPr>
          </a:p>
          <a:p>
            <a:pPr marL="628634" lvl="1" indent="-285750">
              <a:buFont typeface="Arial" panose="020B0604020202020204" pitchFamily="34" charset="0"/>
              <a:buChar char="•"/>
            </a:pPr>
            <a:r>
              <a:rPr lang="en-US" sz="2200">
                <a:solidFill>
                  <a:srgbClr val="002060"/>
                </a:solidFill>
              </a:rPr>
              <a:t>The last posting of Answers is February 24</a:t>
            </a:r>
            <a:r>
              <a:rPr lang="en-US" sz="2200" baseline="30000">
                <a:solidFill>
                  <a:srgbClr val="002060"/>
                </a:solidFill>
              </a:rPr>
              <a:t>th</a:t>
            </a:r>
            <a:endParaRPr lang="en-US" sz="2200">
              <a:solidFill>
                <a:srgbClr val="002060"/>
              </a:solidFill>
            </a:endParaRPr>
          </a:p>
        </p:txBody>
      </p:sp>
    </p:spTree>
    <p:extLst>
      <p:ext uri="{BB962C8B-B14F-4D97-AF65-F5344CB8AC3E}">
        <p14:creationId xmlns:p14="http://schemas.microsoft.com/office/powerpoint/2010/main" val="418828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74E2-D202-40BB-9127-6D387493A11D}"/>
              </a:ext>
            </a:extLst>
          </p:cNvPr>
          <p:cNvSpPr>
            <a:spLocks noGrp="1"/>
          </p:cNvSpPr>
          <p:nvPr>
            <p:ph type="title"/>
          </p:nvPr>
        </p:nvSpPr>
        <p:spPr>
          <a:xfrm>
            <a:off x="536859" y="1306360"/>
            <a:ext cx="8336975" cy="797070"/>
          </a:xfrm>
        </p:spPr>
        <p:txBody>
          <a:bodyPr/>
          <a:lstStyle/>
          <a:p>
            <a:r>
              <a:rPr lang="en-US"/>
              <a:t>Land Acknowledgement</a:t>
            </a:r>
          </a:p>
        </p:txBody>
      </p:sp>
      <p:pic>
        <p:nvPicPr>
          <p:cNvPr id="11" name="Picture 11" descr="Land Acknowledgement&#10;Map of the Native American Tribes in Washington State">
            <a:extLst>
              <a:ext uri="{FF2B5EF4-FFF2-40B4-BE49-F238E27FC236}">
                <a16:creationId xmlns:a16="http://schemas.microsoft.com/office/drawing/2014/main" id="{374E15ED-DF81-4DBA-8FF3-B57C491CD1F5}"/>
              </a:ext>
            </a:extLst>
          </p:cNvPr>
          <p:cNvPicPr>
            <a:picLocks noGrp="1" noChangeAspect="1"/>
          </p:cNvPicPr>
          <p:nvPr>
            <p:ph idx="1"/>
          </p:nvPr>
        </p:nvPicPr>
        <p:blipFill>
          <a:blip r:embed="rId3"/>
          <a:stretch>
            <a:fillRect/>
          </a:stretch>
        </p:blipFill>
        <p:spPr>
          <a:xfrm>
            <a:off x="1334316" y="2104605"/>
            <a:ext cx="6284862" cy="4067596"/>
          </a:xfrm>
        </p:spPr>
      </p:pic>
      <p:sp>
        <p:nvSpPr>
          <p:cNvPr id="4" name="Slide Number Placeholder 3">
            <a:extLst>
              <a:ext uri="{FF2B5EF4-FFF2-40B4-BE49-F238E27FC236}">
                <a16:creationId xmlns:a16="http://schemas.microsoft.com/office/drawing/2014/main" id="{DE86D566-3AED-4D58-BAEE-29B53719A69F}"/>
              </a:ext>
            </a:extLst>
          </p:cNvPr>
          <p:cNvSpPr>
            <a:spLocks noGrp="1"/>
          </p:cNvSpPr>
          <p:nvPr>
            <p:ph type="sldNum" sz="quarter" idx="12"/>
          </p:nvPr>
        </p:nvSpPr>
        <p:spPr/>
        <p:txBody>
          <a:bodyPr/>
          <a:lstStyle/>
          <a:p>
            <a:fld id="{DEE5BC03-7CE3-4FE3-BC0A-0ACCA8AC1F24}" type="slidenum">
              <a:rPr lang="en-US" smtClean="0"/>
              <a:pPr/>
              <a:t>2</a:t>
            </a:fld>
            <a:endParaRPr lang="en-US"/>
          </a:p>
        </p:txBody>
      </p:sp>
    </p:spTree>
    <p:extLst>
      <p:ext uri="{BB962C8B-B14F-4D97-AF65-F5344CB8AC3E}">
        <p14:creationId xmlns:p14="http://schemas.microsoft.com/office/powerpoint/2010/main" val="43624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of Agenda</a:t>
            </a:r>
          </a:p>
        </p:txBody>
      </p:sp>
      <p:sp>
        <p:nvSpPr>
          <p:cNvPr id="3" name="Content Placeholder 2"/>
          <p:cNvSpPr>
            <a:spLocks noGrp="1"/>
          </p:cNvSpPr>
          <p:nvPr>
            <p:ph idx="1"/>
          </p:nvPr>
        </p:nvSpPr>
        <p:spPr/>
        <p:txBody>
          <a:bodyPr/>
          <a:lstStyle/>
          <a:p>
            <a:r>
              <a:rPr lang="en-US"/>
              <a:t>Review of Critical Dates</a:t>
            </a:r>
          </a:p>
          <a:p>
            <a:r>
              <a:rPr lang="en-US"/>
              <a:t>Review of the elements of the grant process</a:t>
            </a:r>
          </a:p>
          <a:p>
            <a:r>
              <a:rPr lang="en-US"/>
              <a:t>Kari will present the elements of OGMS</a:t>
            </a:r>
          </a:p>
          <a:p>
            <a:r>
              <a:rPr lang="en-US"/>
              <a:t>Review of the Q and A </a:t>
            </a:r>
            <a:r>
              <a:rPr lang="en-US" sz="2400">
                <a:solidFill>
                  <a:srgbClr val="002060"/>
                </a:solidFill>
                <a:hlinkClick r:id="rId3"/>
              </a:rPr>
              <a:t>website</a:t>
            </a:r>
            <a:endParaRPr lang="en-US"/>
          </a:p>
        </p:txBody>
      </p:sp>
      <p:sp>
        <p:nvSpPr>
          <p:cNvPr id="4" name="Slide Number Placeholder 3"/>
          <p:cNvSpPr>
            <a:spLocks noGrp="1"/>
          </p:cNvSpPr>
          <p:nvPr>
            <p:ph type="sldNum" sz="quarter" idx="12"/>
          </p:nvPr>
        </p:nvSpPr>
        <p:spPr/>
        <p:txBody>
          <a:bodyPr/>
          <a:lstStyle/>
          <a:p>
            <a:fld id="{DEE5BC03-7CE3-4FE3-BC0A-0ACCA8AC1F24}" type="slidenum">
              <a:rPr lang="en-US" smtClean="0"/>
              <a:pPr/>
              <a:t>3</a:t>
            </a:fld>
            <a:endParaRPr lang="en-US"/>
          </a:p>
        </p:txBody>
      </p:sp>
    </p:spTree>
    <p:extLst>
      <p:ext uri="{BB962C8B-B14F-4D97-AF65-F5344CB8AC3E}">
        <p14:creationId xmlns:p14="http://schemas.microsoft.com/office/powerpoint/2010/main" val="105098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419A-9F50-421A-87E1-AB057DB265CD}"/>
              </a:ext>
            </a:extLst>
          </p:cNvPr>
          <p:cNvSpPr>
            <a:spLocks noGrp="1"/>
          </p:cNvSpPr>
          <p:nvPr>
            <p:ph type="title"/>
          </p:nvPr>
        </p:nvSpPr>
        <p:spPr>
          <a:xfrm>
            <a:off x="403510" y="1530886"/>
            <a:ext cx="8336975" cy="797070"/>
          </a:xfrm>
        </p:spPr>
        <p:txBody>
          <a:bodyPr/>
          <a:lstStyle/>
          <a:p>
            <a:r>
              <a:rPr lang="en-US"/>
              <a:t>Review of Dates</a:t>
            </a:r>
          </a:p>
        </p:txBody>
      </p:sp>
      <p:sp>
        <p:nvSpPr>
          <p:cNvPr id="3" name="Content Placeholder 2">
            <a:extLst>
              <a:ext uri="{FF2B5EF4-FFF2-40B4-BE49-F238E27FC236}">
                <a16:creationId xmlns:a16="http://schemas.microsoft.com/office/drawing/2014/main" id="{A9C7E9E2-4521-4CDF-9331-DD7E56C54B52}"/>
              </a:ext>
            </a:extLst>
          </p:cNvPr>
          <p:cNvSpPr>
            <a:spLocks noGrp="1"/>
          </p:cNvSpPr>
          <p:nvPr>
            <p:ph idx="1"/>
          </p:nvPr>
        </p:nvSpPr>
        <p:spPr>
          <a:xfrm>
            <a:off x="346360" y="2133600"/>
            <a:ext cx="8607140" cy="4587875"/>
          </a:xfrm>
        </p:spPr>
        <p:txBody>
          <a:bodyPr/>
          <a:lstStyle/>
          <a:p>
            <a:pPr>
              <a:spcBef>
                <a:spcPts val="0"/>
              </a:spcBef>
              <a:spcAft>
                <a:spcPts val="600"/>
              </a:spcAft>
            </a:pPr>
            <a:r>
              <a:rPr lang="en-US" sz="2000"/>
              <a:t>Jan 24</a:t>
            </a:r>
            <a:r>
              <a:rPr lang="en-US" sz="2000" baseline="30000"/>
              <a:t>th</a:t>
            </a:r>
            <a:r>
              <a:rPr lang="en-US" sz="2000"/>
              <a:t> 	2022-27 BEdA Master and IELCE Grant opened</a:t>
            </a:r>
          </a:p>
          <a:p>
            <a:pPr>
              <a:spcBef>
                <a:spcPts val="0"/>
              </a:spcBef>
              <a:spcAft>
                <a:spcPts val="600"/>
              </a:spcAft>
            </a:pPr>
            <a:r>
              <a:rPr lang="en-US" sz="2000"/>
              <a:t>Jan 26</a:t>
            </a:r>
            <a:r>
              <a:rPr lang="en-US" sz="2000" baseline="30000"/>
              <a:t>th</a:t>
            </a:r>
            <a:r>
              <a:rPr lang="en-US" sz="2000"/>
              <a:t> 	Bidders conference</a:t>
            </a:r>
          </a:p>
          <a:p>
            <a:pPr>
              <a:spcBef>
                <a:spcPts val="0"/>
              </a:spcBef>
              <a:spcAft>
                <a:spcPts val="600"/>
              </a:spcAft>
            </a:pPr>
            <a:r>
              <a:rPr lang="en-US" sz="2000"/>
              <a:t>Feb 22</a:t>
            </a:r>
            <a:r>
              <a:rPr lang="en-US" sz="2000" baseline="30000"/>
              <a:t>nd</a:t>
            </a:r>
            <a:r>
              <a:rPr lang="en-US" sz="2000"/>
              <a:t>  	Q &amp; A Closes</a:t>
            </a:r>
          </a:p>
          <a:p>
            <a:pPr>
              <a:spcBef>
                <a:spcPts val="0"/>
              </a:spcBef>
              <a:spcAft>
                <a:spcPts val="600"/>
              </a:spcAft>
            </a:pPr>
            <a:r>
              <a:rPr lang="en-US" sz="2000"/>
              <a:t>Mar 3</a:t>
            </a:r>
            <a:r>
              <a:rPr lang="en-US" sz="2000" baseline="30000"/>
              <a:t>rd</a:t>
            </a:r>
            <a:r>
              <a:rPr lang="en-US" sz="2000"/>
              <a:t> 	Applications </a:t>
            </a:r>
            <a:r>
              <a:rPr lang="en-US" sz="2000" b="1" u="sng">
                <a:solidFill>
                  <a:srgbClr val="FF0000"/>
                </a:solidFill>
              </a:rPr>
              <a:t>DUE</a:t>
            </a:r>
          </a:p>
          <a:p>
            <a:pPr>
              <a:spcBef>
                <a:spcPts val="0"/>
              </a:spcBef>
              <a:spcAft>
                <a:spcPts val="600"/>
              </a:spcAft>
            </a:pPr>
            <a:r>
              <a:rPr lang="en-US" sz="2000"/>
              <a:t>Mar 29</a:t>
            </a:r>
            <a:r>
              <a:rPr lang="en-US" sz="2000" baseline="30000"/>
              <a:t>th</a:t>
            </a:r>
            <a:r>
              <a:rPr lang="en-US" sz="2000"/>
              <a:t> 	SBCTC Feedback on grant returned in OGMS</a:t>
            </a:r>
          </a:p>
          <a:p>
            <a:pPr>
              <a:spcBef>
                <a:spcPts val="0"/>
              </a:spcBef>
              <a:spcAft>
                <a:spcPts val="600"/>
              </a:spcAft>
            </a:pPr>
            <a:r>
              <a:rPr lang="en-US" sz="2000"/>
              <a:t>April 6</a:t>
            </a:r>
            <a:r>
              <a:rPr lang="en-US" sz="2000" baseline="30000"/>
              <a:t>th</a:t>
            </a:r>
            <a:r>
              <a:rPr lang="en-US" sz="2000"/>
              <a:t> 	BEdA Budget Application Conference 2-4 p.m.</a:t>
            </a:r>
          </a:p>
          <a:p>
            <a:pPr>
              <a:spcBef>
                <a:spcPts val="0"/>
              </a:spcBef>
              <a:spcAft>
                <a:spcPts val="600"/>
              </a:spcAft>
            </a:pPr>
            <a:r>
              <a:rPr lang="en-US" sz="2000"/>
              <a:t>April 6</a:t>
            </a:r>
            <a:r>
              <a:rPr lang="en-US" sz="2000" baseline="30000"/>
              <a:t>th</a:t>
            </a:r>
            <a:r>
              <a:rPr lang="en-US" sz="2000"/>
              <a:t>	Preliminarily approved organizations enter budget application</a:t>
            </a:r>
          </a:p>
          <a:p>
            <a:pPr>
              <a:spcBef>
                <a:spcPts val="0"/>
              </a:spcBef>
              <a:spcAft>
                <a:spcPts val="600"/>
              </a:spcAft>
            </a:pPr>
            <a:r>
              <a:rPr lang="en-US" sz="2000"/>
              <a:t>April 14</a:t>
            </a:r>
            <a:r>
              <a:rPr lang="en-US" sz="2000" baseline="30000"/>
              <a:t>th	</a:t>
            </a:r>
            <a:r>
              <a:rPr lang="en-US" sz="2000"/>
              <a:t>All modifications to Master and IELCE grant applications </a:t>
            </a:r>
            <a:r>
              <a:rPr lang="en-US" sz="2000" b="1" u="sng">
                <a:solidFill>
                  <a:srgbClr val="FF0000"/>
                </a:solidFill>
              </a:rPr>
              <a:t>DUE</a:t>
            </a:r>
            <a:endParaRPr lang="en-US" sz="2000"/>
          </a:p>
          <a:p>
            <a:pPr>
              <a:spcBef>
                <a:spcPts val="0"/>
              </a:spcBef>
              <a:spcAft>
                <a:spcPts val="600"/>
              </a:spcAft>
            </a:pPr>
            <a:r>
              <a:rPr lang="en-US" sz="2000"/>
              <a:t>May 5</a:t>
            </a:r>
            <a:r>
              <a:rPr lang="en-US" sz="2000" baseline="30000"/>
              <a:t>th</a:t>
            </a:r>
            <a:r>
              <a:rPr lang="en-US" sz="2000"/>
              <a:t> 	Budget applications are </a:t>
            </a:r>
            <a:r>
              <a:rPr lang="en-US" sz="2000" b="1" u="sng">
                <a:solidFill>
                  <a:srgbClr val="FF0000"/>
                </a:solidFill>
              </a:rPr>
              <a:t>DUE</a:t>
            </a:r>
            <a:endParaRPr lang="en-US" sz="2000"/>
          </a:p>
          <a:p>
            <a:pPr>
              <a:spcBef>
                <a:spcPts val="0"/>
              </a:spcBef>
              <a:spcAft>
                <a:spcPts val="600"/>
              </a:spcAft>
            </a:pPr>
            <a:r>
              <a:rPr lang="en-US" sz="2000"/>
              <a:t>June 2</a:t>
            </a:r>
            <a:r>
              <a:rPr lang="en-US" sz="2000" baseline="30000"/>
              <a:t>nd</a:t>
            </a:r>
            <a:r>
              <a:rPr lang="en-US" sz="2000"/>
              <a:t> 	All budget revisions are </a:t>
            </a:r>
            <a:r>
              <a:rPr lang="en-US" sz="2000" b="1" u="sng">
                <a:solidFill>
                  <a:srgbClr val="FF0000"/>
                </a:solidFill>
              </a:rPr>
              <a:t>DUE</a:t>
            </a:r>
          </a:p>
          <a:p>
            <a:pPr>
              <a:spcBef>
                <a:spcPts val="0"/>
              </a:spcBef>
              <a:spcAft>
                <a:spcPts val="600"/>
              </a:spcAft>
            </a:pPr>
            <a:r>
              <a:rPr lang="en-US" sz="2000">
                <a:solidFill>
                  <a:srgbClr val="002060"/>
                </a:solidFill>
              </a:rPr>
              <a:t>June 29/30</a:t>
            </a:r>
            <a:r>
              <a:rPr lang="en-US" sz="2000" baseline="30000">
                <a:solidFill>
                  <a:srgbClr val="002060"/>
                </a:solidFill>
              </a:rPr>
              <a:t>th</a:t>
            </a:r>
            <a:r>
              <a:rPr lang="en-US" sz="2000">
                <a:solidFill>
                  <a:srgbClr val="002060"/>
                </a:solidFill>
              </a:rPr>
              <a:t>	SBCTC Board meeting</a:t>
            </a:r>
          </a:p>
          <a:p>
            <a:pPr>
              <a:spcBef>
                <a:spcPts val="0"/>
              </a:spcBef>
              <a:spcAft>
                <a:spcPts val="600"/>
              </a:spcAft>
            </a:pPr>
            <a:r>
              <a:rPr lang="en-US" sz="2000">
                <a:solidFill>
                  <a:srgbClr val="002060"/>
                </a:solidFill>
              </a:rPr>
              <a:t>June 30</a:t>
            </a:r>
            <a:r>
              <a:rPr lang="en-US" sz="2000" baseline="30000">
                <a:solidFill>
                  <a:srgbClr val="002060"/>
                </a:solidFill>
              </a:rPr>
              <a:t>th</a:t>
            </a:r>
            <a:r>
              <a:rPr lang="en-US" sz="2000">
                <a:solidFill>
                  <a:srgbClr val="002060"/>
                </a:solidFill>
              </a:rPr>
              <a:t> 	Notifications sent to providers</a:t>
            </a:r>
          </a:p>
        </p:txBody>
      </p:sp>
      <p:sp>
        <p:nvSpPr>
          <p:cNvPr id="4" name="Slide Number Placeholder 3">
            <a:extLst>
              <a:ext uri="{FF2B5EF4-FFF2-40B4-BE49-F238E27FC236}">
                <a16:creationId xmlns:a16="http://schemas.microsoft.com/office/drawing/2014/main" id="{569CED0C-6F27-4032-AECC-2AFF00F0E453}"/>
              </a:ext>
            </a:extLst>
          </p:cNvPr>
          <p:cNvSpPr>
            <a:spLocks noGrp="1"/>
          </p:cNvSpPr>
          <p:nvPr>
            <p:ph type="sldNum" sz="quarter" idx="12"/>
          </p:nvPr>
        </p:nvSpPr>
        <p:spPr/>
        <p:txBody>
          <a:bodyPr/>
          <a:lstStyle/>
          <a:p>
            <a:fld id="{DEE5BC03-7CE3-4FE3-BC0A-0ACCA8AC1F24}" type="slidenum">
              <a:rPr lang="en-US" smtClean="0"/>
              <a:pPr/>
              <a:t>4</a:t>
            </a:fld>
            <a:endParaRPr lang="en-US"/>
          </a:p>
        </p:txBody>
      </p:sp>
    </p:spTree>
    <p:extLst>
      <p:ext uri="{BB962C8B-B14F-4D97-AF65-F5344CB8AC3E}">
        <p14:creationId xmlns:p14="http://schemas.microsoft.com/office/powerpoint/2010/main" val="162000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E63C-38E2-490D-A259-6E70D971C65A}"/>
              </a:ext>
            </a:extLst>
          </p:cNvPr>
          <p:cNvSpPr>
            <a:spLocks noGrp="1"/>
          </p:cNvSpPr>
          <p:nvPr>
            <p:ph type="title"/>
          </p:nvPr>
        </p:nvSpPr>
        <p:spPr>
          <a:xfrm>
            <a:off x="536860" y="1245136"/>
            <a:ext cx="8336975" cy="797070"/>
          </a:xfrm>
        </p:spPr>
        <p:txBody>
          <a:bodyPr/>
          <a:lstStyle/>
          <a:p>
            <a:r>
              <a:rPr lang="en-US"/>
              <a:t>Overview of Grant Components</a:t>
            </a:r>
          </a:p>
        </p:txBody>
      </p:sp>
      <p:sp>
        <p:nvSpPr>
          <p:cNvPr id="3" name="Content Placeholder 2">
            <a:extLst>
              <a:ext uri="{FF2B5EF4-FFF2-40B4-BE49-F238E27FC236}">
                <a16:creationId xmlns:a16="http://schemas.microsoft.com/office/drawing/2014/main" id="{9259C6BD-795E-4376-85F2-5CF736FE86D4}"/>
              </a:ext>
            </a:extLst>
          </p:cNvPr>
          <p:cNvSpPr>
            <a:spLocks noGrp="1"/>
          </p:cNvSpPr>
          <p:nvPr>
            <p:ph idx="1"/>
          </p:nvPr>
        </p:nvSpPr>
        <p:spPr>
          <a:xfrm>
            <a:off x="536860" y="1900804"/>
            <a:ext cx="8336975" cy="4583121"/>
          </a:xfrm>
        </p:spPr>
        <p:txBody>
          <a:bodyPr/>
          <a:lstStyle/>
          <a:p>
            <a:pPr lvl="1" fontAlgn="base"/>
            <a:r>
              <a:rPr lang="en-US" sz="2000"/>
              <a:t>Information under grant resources tab</a:t>
            </a:r>
          </a:p>
          <a:p>
            <a:pPr lvl="2" fontAlgn="base"/>
            <a:r>
              <a:rPr lang="en-US"/>
              <a:t>2022-27 BEdA Master and IELCE Guidelines</a:t>
            </a:r>
          </a:p>
          <a:p>
            <a:pPr lvl="2" fontAlgn="base"/>
            <a:r>
              <a:rPr lang="en-US"/>
              <a:t>Definitions </a:t>
            </a:r>
          </a:p>
          <a:p>
            <a:pPr lvl="2" fontAlgn="base"/>
            <a:r>
              <a:rPr lang="en-US"/>
              <a:t>Attachment A </a:t>
            </a:r>
          </a:p>
          <a:p>
            <a:pPr lvl="2" fontAlgn="base"/>
            <a:r>
              <a:rPr lang="en-US"/>
              <a:t>Assurances</a:t>
            </a:r>
          </a:p>
          <a:p>
            <a:pPr lvl="2" fontAlgn="base"/>
            <a:r>
              <a:rPr lang="en-US"/>
              <a:t>Scoring rubric</a:t>
            </a:r>
          </a:p>
          <a:p>
            <a:pPr lvl="2" fontAlgn="base"/>
            <a:r>
              <a:rPr lang="en-US"/>
              <a:t>Supporting Guidance for OGMS application questions</a:t>
            </a:r>
          </a:p>
          <a:p>
            <a:pPr lvl="2" fontAlgn="base"/>
            <a:r>
              <a:rPr lang="en-US"/>
              <a:t>Fiscal Guidelines</a:t>
            </a:r>
          </a:p>
          <a:p>
            <a:pPr lvl="1" fontAlgn="base"/>
            <a:r>
              <a:rPr lang="en-US" sz="2000"/>
              <a:t>Content Section 1-6</a:t>
            </a:r>
          </a:p>
          <a:p>
            <a:pPr lvl="1" fontAlgn="base"/>
            <a:r>
              <a:rPr lang="en-US" sz="2000"/>
              <a:t>Attachment(s)</a:t>
            </a:r>
          </a:p>
          <a:p>
            <a:pPr lvl="2" fontAlgn="base"/>
            <a:r>
              <a:rPr lang="en-US"/>
              <a:t>Attachment  A </a:t>
            </a:r>
          </a:p>
          <a:p>
            <a:pPr lvl="2" fontAlgn="base"/>
            <a:r>
              <a:rPr lang="en-US"/>
              <a:t>Assurances </a:t>
            </a:r>
          </a:p>
          <a:p>
            <a:pPr lvl="1" fontAlgn="base"/>
            <a:r>
              <a:rPr lang="en-US" sz="2000"/>
              <a:t>Budget</a:t>
            </a:r>
          </a:p>
        </p:txBody>
      </p:sp>
      <p:sp>
        <p:nvSpPr>
          <p:cNvPr id="4" name="Slide Number Placeholder 3">
            <a:extLst>
              <a:ext uri="{FF2B5EF4-FFF2-40B4-BE49-F238E27FC236}">
                <a16:creationId xmlns:a16="http://schemas.microsoft.com/office/drawing/2014/main" id="{BF3E20C3-3E65-483F-BC67-AB3ABEF46804}"/>
              </a:ext>
            </a:extLst>
          </p:cNvPr>
          <p:cNvSpPr>
            <a:spLocks noGrp="1"/>
          </p:cNvSpPr>
          <p:nvPr>
            <p:ph type="sldNum" sz="quarter" idx="12"/>
          </p:nvPr>
        </p:nvSpPr>
        <p:spPr/>
        <p:txBody>
          <a:bodyPr/>
          <a:lstStyle/>
          <a:p>
            <a:fld id="{DEE5BC03-7CE3-4FE3-BC0A-0ACCA8AC1F24}" type="slidenum">
              <a:rPr lang="en-US" smtClean="0"/>
              <a:pPr/>
              <a:t>5</a:t>
            </a:fld>
            <a:endParaRPr lang="en-US"/>
          </a:p>
        </p:txBody>
      </p:sp>
    </p:spTree>
    <p:extLst>
      <p:ext uri="{BB962C8B-B14F-4D97-AF65-F5344CB8AC3E}">
        <p14:creationId xmlns:p14="http://schemas.microsoft.com/office/powerpoint/2010/main" val="365172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A998-717A-472C-83FD-459AA235E10A}"/>
              </a:ext>
            </a:extLst>
          </p:cNvPr>
          <p:cNvSpPr>
            <a:spLocks noGrp="1"/>
          </p:cNvSpPr>
          <p:nvPr>
            <p:ph type="title"/>
          </p:nvPr>
        </p:nvSpPr>
        <p:spPr>
          <a:xfrm>
            <a:off x="342900" y="1063688"/>
            <a:ext cx="8530935" cy="688912"/>
          </a:xfrm>
        </p:spPr>
        <p:txBody>
          <a:bodyPr/>
          <a:lstStyle/>
          <a:p>
            <a:r>
              <a:rPr lang="en-US" sz="3200"/>
              <a:t>Online Grant Management System (OGMS)</a:t>
            </a:r>
          </a:p>
        </p:txBody>
      </p:sp>
      <p:pic>
        <p:nvPicPr>
          <p:cNvPr id="6" name="Content Placeholder 5">
            <a:extLst>
              <a:ext uri="{FF2B5EF4-FFF2-40B4-BE49-F238E27FC236}">
                <a16:creationId xmlns:a16="http://schemas.microsoft.com/office/drawing/2014/main" id="{3DE9BF56-F86B-49BB-B0AB-9D9E89402EC9}"/>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653867" y="1752600"/>
            <a:ext cx="8093892" cy="4514850"/>
          </a:xfrm>
          <a:prstGeom prst="rect">
            <a:avLst/>
          </a:prstGeom>
        </p:spPr>
      </p:pic>
      <p:sp>
        <p:nvSpPr>
          <p:cNvPr id="4" name="Slide Number Placeholder 3">
            <a:extLst>
              <a:ext uri="{FF2B5EF4-FFF2-40B4-BE49-F238E27FC236}">
                <a16:creationId xmlns:a16="http://schemas.microsoft.com/office/drawing/2014/main" id="{22017385-AAA6-4230-9F38-2C306D029D73}"/>
              </a:ext>
            </a:extLst>
          </p:cNvPr>
          <p:cNvSpPr>
            <a:spLocks noGrp="1"/>
          </p:cNvSpPr>
          <p:nvPr>
            <p:ph type="sldNum" sz="quarter" idx="12"/>
          </p:nvPr>
        </p:nvSpPr>
        <p:spPr/>
        <p:txBody>
          <a:bodyPr/>
          <a:lstStyle/>
          <a:p>
            <a:fld id="{DEE5BC03-7CE3-4FE3-BC0A-0ACCA8AC1F24}" type="slidenum">
              <a:rPr lang="en-US" smtClean="0"/>
              <a:pPr/>
              <a:t>6</a:t>
            </a:fld>
            <a:endParaRPr lang="en-US"/>
          </a:p>
        </p:txBody>
      </p:sp>
    </p:spTree>
    <p:extLst>
      <p:ext uri="{BB962C8B-B14F-4D97-AF65-F5344CB8AC3E}">
        <p14:creationId xmlns:p14="http://schemas.microsoft.com/office/powerpoint/2010/main" val="91850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5C6AB-F9C9-4F1A-834C-38B387960A6C}"/>
              </a:ext>
            </a:extLst>
          </p:cNvPr>
          <p:cNvSpPr>
            <a:spLocks noGrp="1"/>
          </p:cNvSpPr>
          <p:nvPr>
            <p:ph type="title"/>
          </p:nvPr>
        </p:nvSpPr>
        <p:spPr>
          <a:xfrm>
            <a:off x="536860" y="1306360"/>
            <a:ext cx="8336975" cy="797070"/>
          </a:xfrm>
        </p:spPr>
        <p:txBody>
          <a:bodyPr/>
          <a:lstStyle/>
          <a:p>
            <a:r>
              <a:rPr lang="en-US" dirty="0"/>
              <a:t>Available Grants</a:t>
            </a:r>
          </a:p>
        </p:txBody>
      </p:sp>
      <p:sp>
        <p:nvSpPr>
          <p:cNvPr id="3" name="Content Placeholder 2">
            <a:extLst>
              <a:ext uri="{FF2B5EF4-FFF2-40B4-BE49-F238E27FC236}">
                <a16:creationId xmlns:a16="http://schemas.microsoft.com/office/drawing/2014/main" id="{2B44725E-B04A-4EFC-84A5-6A058216F038}"/>
              </a:ext>
            </a:extLst>
          </p:cNvPr>
          <p:cNvSpPr>
            <a:spLocks noGrp="1"/>
          </p:cNvSpPr>
          <p:nvPr>
            <p:ph idx="1"/>
          </p:nvPr>
        </p:nvSpPr>
        <p:spPr>
          <a:xfrm>
            <a:off x="536859" y="1936183"/>
            <a:ext cx="8336975" cy="3757046"/>
          </a:xfrm>
        </p:spPr>
        <p:txBody>
          <a:bodyPr/>
          <a:lstStyle/>
          <a:p>
            <a:r>
              <a:rPr lang="en-US" dirty="0"/>
              <a:t>Select “Create New Application”</a:t>
            </a:r>
          </a:p>
          <a:p>
            <a:endParaRPr lang="en-US" dirty="0"/>
          </a:p>
        </p:txBody>
      </p:sp>
      <p:pic>
        <p:nvPicPr>
          <p:cNvPr id="7" name="Picture 6">
            <a:extLst>
              <a:ext uri="{FF2B5EF4-FFF2-40B4-BE49-F238E27FC236}">
                <a16:creationId xmlns:a16="http://schemas.microsoft.com/office/drawing/2014/main" id="{4E97979A-E7E8-45C2-B0EF-264B7B1407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6858" y="2540014"/>
            <a:ext cx="7730340" cy="3614043"/>
          </a:xfrm>
          <a:prstGeom prst="rect">
            <a:avLst/>
          </a:prstGeom>
        </p:spPr>
      </p:pic>
      <p:sp>
        <p:nvSpPr>
          <p:cNvPr id="8" name="Arrow: Left 7">
            <a:extLst>
              <a:ext uri="{FF2B5EF4-FFF2-40B4-BE49-F238E27FC236}">
                <a16:creationId xmlns:a16="http://schemas.microsoft.com/office/drawing/2014/main" id="{A649D4A8-3D81-4EE2-8212-5D9D0F0F0621}"/>
              </a:ext>
              <a:ext uri="{C183D7F6-B498-43B3-948B-1728B52AA6E4}">
                <adec:decorative xmlns:adec="http://schemas.microsoft.com/office/drawing/2017/decorative" val="1"/>
              </a:ext>
            </a:extLst>
          </p:cNvPr>
          <p:cNvSpPr/>
          <p:nvPr/>
        </p:nvSpPr>
        <p:spPr>
          <a:xfrm>
            <a:off x="7837376" y="5636661"/>
            <a:ext cx="899886" cy="489857"/>
          </a:xfrm>
          <a:prstGeom prst="leftArrow">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69AD1F3-2451-4F0A-9B56-0F5DAC756DFE}"/>
              </a:ext>
            </a:extLst>
          </p:cNvPr>
          <p:cNvSpPr>
            <a:spLocks noGrp="1"/>
          </p:cNvSpPr>
          <p:nvPr>
            <p:ph type="sldNum" sz="quarter" idx="12"/>
          </p:nvPr>
        </p:nvSpPr>
        <p:spPr/>
        <p:txBody>
          <a:bodyPr/>
          <a:lstStyle/>
          <a:p>
            <a:fld id="{DEE5BC03-7CE3-4FE3-BC0A-0ACCA8AC1F24}" type="slidenum">
              <a:rPr lang="en-US" smtClean="0"/>
              <a:pPr/>
              <a:t>7</a:t>
            </a:fld>
            <a:endParaRPr lang="en-US"/>
          </a:p>
        </p:txBody>
      </p:sp>
    </p:spTree>
    <p:extLst>
      <p:ext uri="{BB962C8B-B14F-4D97-AF65-F5344CB8AC3E}">
        <p14:creationId xmlns:p14="http://schemas.microsoft.com/office/powerpoint/2010/main" val="40202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26FA-9ACC-49DF-8896-740EB8B99C9F}"/>
              </a:ext>
            </a:extLst>
          </p:cNvPr>
          <p:cNvSpPr>
            <a:spLocks noGrp="1"/>
          </p:cNvSpPr>
          <p:nvPr>
            <p:ph type="title"/>
          </p:nvPr>
        </p:nvSpPr>
        <p:spPr>
          <a:xfrm>
            <a:off x="403512" y="1226485"/>
            <a:ext cx="8336975" cy="797070"/>
          </a:xfrm>
        </p:spPr>
        <p:txBody>
          <a:bodyPr/>
          <a:lstStyle/>
          <a:p>
            <a:r>
              <a:rPr lang="en-US" dirty="0"/>
              <a:t>Application Access</a:t>
            </a:r>
          </a:p>
        </p:txBody>
      </p:sp>
      <p:sp>
        <p:nvSpPr>
          <p:cNvPr id="6" name="Content Placeholder 5">
            <a:extLst>
              <a:ext uri="{FF2B5EF4-FFF2-40B4-BE49-F238E27FC236}">
                <a16:creationId xmlns:a16="http://schemas.microsoft.com/office/drawing/2014/main" id="{1DCB9E32-355F-40A9-BC0F-B2155D0CE4E6}"/>
              </a:ext>
            </a:extLst>
          </p:cNvPr>
          <p:cNvSpPr>
            <a:spLocks noGrp="1"/>
          </p:cNvSpPr>
          <p:nvPr>
            <p:ph idx="1"/>
          </p:nvPr>
        </p:nvSpPr>
        <p:spPr>
          <a:xfrm>
            <a:off x="536860" y="1849448"/>
            <a:ext cx="8336975" cy="4228015"/>
          </a:xfrm>
        </p:spPr>
        <p:txBody>
          <a:bodyPr/>
          <a:lstStyle/>
          <a:p>
            <a:r>
              <a:rPr lang="en-US" sz="2000" dirty="0"/>
              <a:t>Once you have “created new application”, you’ll open the application under the “Status of Grant Applications” – Never go back and use the “create new application”</a:t>
            </a:r>
          </a:p>
          <a:p>
            <a:endParaRPr lang="en-US" dirty="0"/>
          </a:p>
          <a:p>
            <a:endParaRPr lang="en-US" dirty="0"/>
          </a:p>
        </p:txBody>
      </p:sp>
      <p:pic>
        <p:nvPicPr>
          <p:cNvPr id="11" name="Picture 10">
            <a:extLst>
              <a:ext uri="{FF2B5EF4-FFF2-40B4-BE49-F238E27FC236}">
                <a16:creationId xmlns:a16="http://schemas.microsoft.com/office/drawing/2014/main" id="{C902BC00-11C8-42BA-9D6D-F668E6528F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6695" y="2960308"/>
            <a:ext cx="8063212" cy="2337325"/>
          </a:xfrm>
          <a:prstGeom prst="rect">
            <a:avLst/>
          </a:prstGeom>
        </p:spPr>
      </p:pic>
      <p:pic>
        <p:nvPicPr>
          <p:cNvPr id="12" name="Picture 11">
            <a:extLst>
              <a:ext uri="{FF2B5EF4-FFF2-40B4-BE49-F238E27FC236}">
                <a16:creationId xmlns:a16="http://schemas.microsoft.com/office/drawing/2014/main" id="{84D270A0-9C4C-439C-8E53-CF509C027F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9357" y="5246358"/>
            <a:ext cx="7496627" cy="441189"/>
          </a:xfrm>
          <a:prstGeom prst="rect">
            <a:avLst/>
          </a:prstGeom>
        </p:spPr>
      </p:pic>
      <p:sp>
        <p:nvSpPr>
          <p:cNvPr id="14" name="Arrow: Right 13">
            <a:extLst>
              <a:ext uri="{FF2B5EF4-FFF2-40B4-BE49-F238E27FC236}">
                <a16:creationId xmlns:a16="http://schemas.microsoft.com/office/drawing/2014/main" id="{3DEF2FD4-DAA0-42E5-A1A5-8D92F069502D}"/>
              </a:ext>
              <a:ext uri="{C183D7F6-B498-43B3-948B-1728B52AA6E4}">
                <adec:decorative xmlns:adec="http://schemas.microsoft.com/office/drawing/2017/decorative" val="1"/>
              </a:ext>
            </a:extLst>
          </p:cNvPr>
          <p:cNvSpPr/>
          <p:nvPr/>
        </p:nvSpPr>
        <p:spPr>
          <a:xfrm>
            <a:off x="5118227" y="4824505"/>
            <a:ext cx="2440404" cy="1456190"/>
          </a:xfrm>
          <a:prstGeom prst="rightArrow">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A638CF7-A7D2-49A0-BB49-0495F5051023}"/>
              </a:ext>
              <a:ext uri="{C183D7F6-B498-43B3-948B-1728B52AA6E4}">
                <adec:decorative xmlns:adec="http://schemas.microsoft.com/office/drawing/2017/decorative" val="1"/>
              </a:ext>
            </a:extLst>
          </p:cNvPr>
          <p:cNvSpPr txBox="1"/>
          <p:nvPr/>
        </p:nvSpPr>
        <p:spPr>
          <a:xfrm>
            <a:off x="5262674" y="5178599"/>
            <a:ext cx="1926848" cy="769441"/>
          </a:xfrm>
          <a:prstGeom prst="rect">
            <a:avLst/>
          </a:prstGeom>
          <a:noFill/>
        </p:spPr>
        <p:txBody>
          <a:bodyPr wrap="square" rtlCol="0">
            <a:spAutoFit/>
          </a:bodyPr>
          <a:lstStyle/>
          <a:p>
            <a:r>
              <a:rPr lang="en-US" sz="1100" dirty="0">
                <a:solidFill>
                  <a:schemeClr val="bg1"/>
                </a:solidFill>
              </a:rPr>
              <a:t>ALWAYS - Make sure to select FY23, or you will not find the application you started </a:t>
            </a:r>
          </a:p>
        </p:txBody>
      </p:sp>
      <p:sp>
        <p:nvSpPr>
          <p:cNvPr id="4" name="Slide Number Placeholder 3">
            <a:extLst>
              <a:ext uri="{FF2B5EF4-FFF2-40B4-BE49-F238E27FC236}">
                <a16:creationId xmlns:a16="http://schemas.microsoft.com/office/drawing/2014/main" id="{3D5007E4-E805-4848-B9B4-02DD6D0A8110}"/>
              </a:ext>
            </a:extLst>
          </p:cNvPr>
          <p:cNvSpPr>
            <a:spLocks noGrp="1"/>
          </p:cNvSpPr>
          <p:nvPr>
            <p:ph type="sldNum" sz="quarter" idx="12"/>
          </p:nvPr>
        </p:nvSpPr>
        <p:spPr/>
        <p:txBody>
          <a:bodyPr/>
          <a:lstStyle/>
          <a:p>
            <a:fld id="{DEE5BC03-7CE3-4FE3-BC0A-0ACCA8AC1F24}" type="slidenum">
              <a:rPr lang="en-US" smtClean="0"/>
              <a:pPr/>
              <a:t>8</a:t>
            </a:fld>
            <a:endParaRPr lang="en-US"/>
          </a:p>
        </p:txBody>
      </p:sp>
    </p:spTree>
    <p:extLst>
      <p:ext uri="{BB962C8B-B14F-4D97-AF65-F5344CB8AC3E}">
        <p14:creationId xmlns:p14="http://schemas.microsoft.com/office/powerpoint/2010/main" val="58431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C27E-F4D8-4E58-96CD-CC4AE45027A5}"/>
              </a:ext>
            </a:extLst>
          </p:cNvPr>
          <p:cNvSpPr>
            <a:spLocks noGrp="1"/>
          </p:cNvSpPr>
          <p:nvPr>
            <p:ph type="title"/>
          </p:nvPr>
        </p:nvSpPr>
        <p:spPr>
          <a:xfrm>
            <a:off x="536860" y="1191874"/>
            <a:ext cx="8336975" cy="797070"/>
          </a:xfrm>
        </p:spPr>
        <p:txBody>
          <a:bodyPr/>
          <a:lstStyle/>
          <a:p>
            <a:r>
              <a:rPr lang="en-US"/>
              <a:t>Grant Info Tab</a:t>
            </a:r>
          </a:p>
        </p:txBody>
      </p:sp>
      <p:sp>
        <p:nvSpPr>
          <p:cNvPr id="6" name="Content Placeholder 5">
            <a:extLst>
              <a:ext uri="{FF2B5EF4-FFF2-40B4-BE49-F238E27FC236}">
                <a16:creationId xmlns:a16="http://schemas.microsoft.com/office/drawing/2014/main" id="{EB4CEE08-F81D-4669-906A-67A770323801}"/>
              </a:ext>
            </a:extLst>
          </p:cNvPr>
          <p:cNvSpPr>
            <a:spLocks noGrp="1"/>
          </p:cNvSpPr>
          <p:nvPr>
            <p:ph idx="1"/>
          </p:nvPr>
        </p:nvSpPr>
        <p:spPr>
          <a:xfrm>
            <a:off x="536860" y="1884173"/>
            <a:ext cx="8336975" cy="3781953"/>
          </a:xfrm>
        </p:spPr>
        <p:txBody>
          <a:bodyPr/>
          <a:lstStyle/>
          <a:p>
            <a:r>
              <a:rPr lang="en-US" sz="2400" dirty="0"/>
              <a:t>All the resources to complete the application are located under the “Grant Info” tab</a:t>
            </a:r>
          </a:p>
        </p:txBody>
      </p:sp>
      <p:pic>
        <p:nvPicPr>
          <p:cNvPr id="7" name="Picture 6">
            <a:extLst>
              <a:ext uri="{FF2B5EF4-FFF2-40B4-BE49-F238E27FC236}">
                <a16:creationId xmlns:a16="http://schemas.microsoft.com/office/drawing/2014/main" id="{A75B8BF8-633D-4409-9056-EC2E65ABD3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4863" y="2576472"/>
            <a:ext cx="7154273" cy="3781953"/>
          </a:xfrm>
          <a:prstGeom prst="rect">
            <a:avLst/>
          </a:prstGeom>
        </p:spPr>
      </p:pic>
      <p:sp>
        <p:nvSpPr>
          <p:cNvPr id="8" name="Arrow: Up 7">
            <a:extLst>
              <a:ext uri="{FF2B5EF4-FFF2-40B4-BE49-F238E27FC236}">
                <a16:creationId xmlns:a16="http://schemas.microsoft.com/office/drawing/2014/main" id="{B9B8A6E5-3C67-4406-80E3-796FE8CBBDAE}"/>
              </a:ext>
              <a:ext uri="{C183D7F6-B498-43B3-948B-1728B52AA6E4}">
                <adec:decorative xmlns:adec="http://schemas.microsoft.com/office/drawing/2017/decorative" val="1"/>
              </a:ext>
            </a:extLst>
          </p:cNvPr>
          <p:cNvSpPr/>
          <p:nvPr/>
        </p:nvSpPr>
        <p:spPr>
          <a:xfrm>
            <a:off x="7412598" y="3429000"/>
            <a:ext cx="508000" cy="677333"/>
          </a:xfrm>
          <a:prstGeom prst="upArrow">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7B5F51C5-A7BC-4D90-BB42-8978F228A27C}"/>
              </a:ext>
            </a:extLst>
          </p:cNvPr>
          <p:cNvSpPr>
            <a:spLocks noGrp="1"/>
          </p:cNvSpPr>
          <p:nvPr>
            <p:ph type="sldNum" sz="quarter" idx="12"/>
          </p:nvPr>
        </p:nvSpPr>
        <p:spPr/>
        <p:txBody>
          <a:bodyPr/>
          <a:lstStyle/>
          <a:p>
            <a:fld id="{DEE5BC03-7CE3-4FE3-BC0A-0ACCA8AC1F24}" type="slidenum">
              <a:rPr lang="en-US" smtClean="0"/>
              <a:pPr/>
              <a:t>9</a:t>
            </a:fld>
            <a:endParaRPr lang="en-US"/>
          </a:p>
        </p:txBody>
      </p:sp>
    </p:spTree>
    <p:extLst>
      <p:ext uri="{BB962C8B-B14F-4D97-AF65-F5344CB8AC3E}">
        <p14:creationId xmlns:p14="http://schemas.microsoft.com/office/powerpoint/2010/main" val="3545974673"/>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powerpoint-template v2" id="{CED85A2D-7819-4F95-B1E1-139EA2C259C5}" vid="{CFFCF33F-0555-4687-B7F6-3D9C7C6AE6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Z7X6SQ3F62JH-64-79</_dlc_DocId>
    <_dlc_DocIdUrl xmlns="03e82ba2-b1c2-49ab-af23-43782fb35cbc">
      <Url>https://portal.sbctc.edu/sites/Intranet/publications/_layouts/15/DocIdRedir.aspx?ID=Z7X6SQ3F62JH-64-79</Url>
      <Description>Z7X6SQ3F62JH-64-79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2" ma:contentTypeDescription="Create a new document." ma:contentTypeScope="" ma:versionID="b2f5aace42db6ffc25899c9760a2145e">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D53EFADC-1D35-452E-B9D9-9BF6AB623CB5}">
  <ds:schemaRefs>
    <ds:schemaRef ds:uri="http://purl.org/dc/elements/1.1/"/>
    <ds:schemaRef ds:uri="d9922a8a-c8e9-487d-95d2-c6b1c2450a72"/>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03e82ba2-b1c2-49ab-af23-43782fb35cbc"/>
    <ds:schemaRef ds:uri="http://schemas.microsoft.com/sharepoint/v3"/>
  </ds:schemaRefs>
</ds:datastoreItem>
</file>

<file path=customXml/itemProps2.xml><?xml version="1.0" encoding="utf-8"?>
<ds:datastoreItem xmlns:ds="http://schemas.openxmlformats.org/officeDocument/2006/customXml" ds:itemID="{BDFFF1E6-28D3-4914-BD51-A7A0F7AA83A5}">
  <ds:schemaRefs>
    <ds:schemaRef ds:uri="http://schemas.microsoft.com/sharepoint/v3/contenttype/forms"/>
  </ds:schemaRefs>
</ds:datastoreItem>
</file>

<file path=customXml/itemProps3.xml><?xml version="1.0" encoding="utf-8"?>
<ds:datastoreItem xmlns:ds="http://schemas.openxmlformats.org/officeDocument/2006/customXml" ds:itemID="{274C1129-E0FE-4F8E-8A52-95D68FEFAD17}">
  <ds:schemaRefs>
    <ds:schemaRef ds:uri="03e82ba2-b1c2-49ab-af23-43782fb35cbc"/>
    <ds:schemaRef ds:uri="d9922a8a-c8e9-487d-95d2-c6b1c2450a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BA701E4-5592-4DEF-8DEB-916672D174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68</TotalTime>
  <Words>3263</Words>
  <Application>Microsoft Office PowerPoint</Application>
  <PresentationFormat>On-screen Show (4:3)</PresentationFormat>
  <Paragraphs>181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Book</vt:lpstr>
      <vt:lpstr>Franklin Gothic Medium</vt:lpstr>
      <vt:lpstr>Wingdings</vt:lpstr>
      <vt:lpstr>Office Theme</vt:lpstr>
      <vt:lpstr>2022-27 BEDA Master and IELCE Grant Bidder’s Conference</vt:lpstr>
      <vt:lpstr>Land Acknowledgement</vt:lpstr>
      <vt:lpstr>Review of Agenda</vt:lpstr>
      <vt:lpstr>Review of Dates</vt:lpstr>
      <vt:lpstr>Overview of Grant Components</vt:lpstr>
      <vt:lpstr>Online Grant Management System (OGMS)</vt:lpstr>
      <vt:lpstr>Available Grants</vt:lpstr>
      <vt:lpstr>Application Access</vt:lpstr>
      <vt:lpstr>Grant Info Tab</vt:lpstr>
      <vt:lpstr>Contents Section</vt:lpstr>
      <vt:lpstr>Submitting a grant Application</vt:lpstr>
      <vt:lpstr>Review of Q and A Website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PowerPoint template--standard version</dc:title>
  <dc:creator>Katie Rose</dc:creator>
  <cp:lastModifiedBy>Christy Lowder</cp:lastModifiedBy>
  <cp:revision>12</cp:revision>
  <dcterms:created xsi:type="dcterms:W3CDTF">2019-07-26T22:44:15Z</dcterms:created>
  <dcterms:modified xsi:type="dcterms:W3CDTF">2022-01-28T20:35:17Z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66812957-2943-4b4e-a31a-793b914714f7</vt:lpwstr>
  </property>
</Properties>
</file>