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5655F6A-D1F8-4F73-B1A9-9568DEB5F969}">
  <a:tblStyle styleId="{35655F6A-D1F8-4F73-B1A9-9568DEB5F96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63" autoAdjust="0"/>
  </p:normalViewPr>
  <p:slideViewPr>
    <p:cSldViewPr snapToGrid="0">
      <p:cViewPr>
        <p:scale>
          <a:sx n="96" d="100"/>
          <a:sy n="96" d="100"/>
        </p:scale>
        <p:origin x="645" y="42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00c77255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00c77255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Grant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ff475618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ff475618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Grant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ff4756187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ff4756187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Eva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00c772555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00c772555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Grant -Eva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ff4756187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ff4756187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Grant</a:t>
            </a: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ff4756187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ff4756187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Eva &amp; Grant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62476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ff4756187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6ff4756187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Eva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714400"/>
            <a:ext cx="8520600" cy="59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Strategic Technology Advisory Committee</a:t>
            </a:r>
            <a:endParaRPr sz="30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3129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Report for WACTC-Tech</a:t>
            </a: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6/4/20</a:t>
            </a:r>
            <a:endParaRPr sz="2400"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2159250" y="2263375"/>
            <a:ext cx="4662600" cy="22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AGENDA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Strategic Goals and Strategies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Current Priority Issues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Framework for Recommendations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CampusCE Example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ctcLink and Accessibility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Other Areas of Focus</a:t>
            </a:r>
            <a:endParaRPr sz="1800">
              <a:solidFill>
                <a:schemeClr val="dk2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Strategic Goals and Strategies</a:t>
            </a:r>
            <a:endParaRPr/>
          </a:p>
        </p:txBody>
      </p:sp>
      <p:graphicFrame>
        <p:nvGraphicFramePr>
          <p:cNvPr id="62" name="Google Shape;62;p14" descr="Table header - Strategic Planning Horizon. Table showing the goals for 2020-2022 and 2022 -2024"/>
          <p:cNvGraphicFramePr/>
          <p:nvPr>
            <p:extLst>
              <p:ext uri="{D42A27DB-BD31-4B8C-83A1-F6EECF244321}">
                <p14:modId xmlns:p14="http://schemas.microsoft.com/office/powerpoint/2010/main" val="1505048345"/>
              </p:ext>
            </p:extLst>
          </p:nvPr>
        </p:nvGraphicFramePr>
        <p:xfrm>
          <a:off x="311700" y="1480013"/>
          <a:ext cx="5308225" cy="2351950"/>
        </p:xfrm>
        <a:graphic>
          <a:graphicData uri="http://schemas.openxmlformats.org/drawingml/2006/table">
            <a:tbl>
              <a:tblPr firstRow="1">
                <a:noFill/>
                <a:tableStyleId>{35655F6A-D1F8-4F73-B1A9-9568DEB5F969}</a:tableStyleId>
              </a:tblPr>
              <a:tblGrid>
                <a:gridCol w="276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</a:rPr>
                        <a:t>Years 1-3:  </a:t>
                      </a:r>
                      <a:endParaRPr sz="12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</a:rPr>
                        <a:t>2020 - 2022</a:t>
                      </a:r>
                      <a:endParaRPr sz="12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</a:rPr>
                        <a:t>Years 4-5: </a:t>
                      </a:r>
                      <a:endParaRPr sz="12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</a:rPr>
                        <a:t> 2022 - 2024</a:t>
                      </a:r>
                      <a:endParaRPr sz="12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</a:rPr>
                        <a:t>ctcLink Implementation &amp; Stabilization for all colleges</a:t>
                      </a:r>
                      <a:endParaRPr sz="1200" b="1"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04800" algn="l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</a:rPr>
                        <a:t>Guided Pathways - focus on strategic uses of ctcLink &amp; identify gaps</a:t>
                      </a:r>
                      <a:endParaRPr sz="12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</a:rPr>
                        <a:t>ctcLink Optimization &amp; Integrations*</a:t>
                      </a:r>
                      <a:endParaRPr sz="1200" b="1"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04800" algn="l" rtl="0"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</a:rPr>
                        <a:t>Guided Pathways - address gaps &amp; new opportunities </a:t>
                      </a:r>
                      <a:endParaRPr sz="1200" b="1" dirty="0"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rgbClr val="FFFFFF"/>
                          </a:solidFill>
                        </a:rPr>
                        <a:t>Continually Monitor Emerging Trends in Higher Education</a:t>
                      </a:r>
                      <a:endParaRPr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3876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3" name="Google Shape;63;p14"/>
          <p:cNvSpPr txBox="1"/>
          <p:nvPr/>
        </p:nvSpPr>
        <p:spPr>
          <a:xfrm>
            <a:off x="5615375" y="1403825"/>
            <a:ext cx="3342300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 b="1">
                <a:solidFill>
                  <a:schemeClr val="dk1"/>
                </a:solidFill>
              </a:rPr>
              <a:t>Integrations: </a:t>
            </a:r>
            <a:r>
              <a:rPr lang="en" sz="1100">
                <a:solidFill>
                  <a:schemeClr val="dk1"/>
                </a:solidFill>
              </a:rPr>
              <a:t>Assure that foundational Enterprise Systems (ctcLink) are in place for all colleges before building two-way integrations with third-party systems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 b="1">
                <a:solidFill>
                  <a:schemeClr val="dk1"/>
                </a:solidFill>
              </a:rPr>
              <a:t>Guided Pathways:  </a:t>
            </a:r>
            <a:r>
              <a:rPr lang="en" sz="1100">
                <a:solidFill>
                  <a:schemeClr val="dk1"/>
                </a:solidFill>
              </a:rPr>
              <a:t>Identify and prioritize gaps in ctcLink functionality before acquiring and integrating third-party solutions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Char char="●"/>
            </a:pPr>
            <a:r>
              <a:rPr lang="en" sz="1100" b="1">
                <a:solidFill>
                  <a:schemeClr val="dk1"/>
                </a:solidFill>
              </a:rPr>
              <a:t>Accessibility:  </a:t>
            </a:r>
            <a:r>
              <a:rPr lang="en" sz="1100">
                <a:solidFill>
                  <a:schemeClr val="dk1"/>
                </a:solidFill>
              </a:rPr>
              <a:t>Focus on accessibility of Enterprise Systems and develop a framework for evaluating all technologies (college and enterprise)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64" name="Google Shape;64;p14" descr="Table header - Strategic Planning Horizon. Left side shows years 2020-2022.  Right side shows years 2022-2024.&#10;"/>
          <p:cNvSpPr txBox="1"/>
          <p:nvPr/>
        </p:nvSpPr>
        <p:spPr>
          <a:xfrm>
            <a:off x="311700" y="1093925"/>
            <a:ext cx="5308200" cy="4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dk1"/>
                </a:solidFill>
              </a:rPr>
              <a:t>Strategic Planning Horizon</a:t>
            </a:r>
            <a:endParaRPr b="1" dirty="0">
              <a:solidFill>
                <a:schemeClr val="dk1"/>
              </a:solidFill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311725" y="3930750"/>
            <a:ext cx="5308200" cy="4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</a:rPr>
              <a:t>*Prioritize Integrations:  Determine MUST HAVE vs. LIKE TO HAVE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5763650" y="1093925"/>
            <a:ext cx="2699400" cy="4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Strategies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228725" y="478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Current Priority Issues</a:t>
            </a:r>
            <a:endParaRPr sz="2400"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228725" y="1358025"/>
            <a:ext cx="4750800" cy="27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In Scope or Out of Scope for STAC?</a:t>
            </a:r>
            <a:endParaRPr b="1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ctcLink Accessibility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CampusCE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Online Admissions Application 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Guided Pathways Technologies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3" name="Google Shape;73;p15" descr="4 circles overlapping to show relationship between SBCTC Strategic Technology Plan,, Data Governance, Strategic Technology Governance and ctcLink Project Governanc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325" y="699300"/>
            <a:ext cx="3541317" cy="367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832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Framework for Recommendations</a:t>
            </a:r>
            <a:endParaRPr sz="2400"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159300" y="1097275"/>
            <a:ext cx="5695800" cy="38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b="1" dirty="0">
                <a:solidFill>
                  <a:schemeClr val="dk1"/>
                </a:solidFill>
              </a:rPr>
              <a:t>Leverage existing functionality before integration of third-party solutions</a:t>
            </a:r>
            <a:endParaRPr sz="1200" b="1"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b="1" dirty="0">
                <a:solidFill>
                  <a:schemeClr val="dk1"/>
                </a:solidFill>
              </a:rPr>
              <a:t>Minimize customizations to control ongoing support costs</a:t>
            </a:r>
            <a:endParaRPr sz="1200" b="1"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b="1" dirty="0">
                <a:solidFill>
                  <a:schemeClr val="dk1"/>
                </a:solidFill>
              </a:rPr>
              <a:t>Consider system-wide impacts and needs</a:t>
            </a:r>
            <a:endParaRPr sz="1200" b="1" dirty="0">
              <a:solidFill>
                <a:schemeClr val="dk1"/>
              </a:solidFill>
            </a:endParaRPr>
          </a:p>
          <a:p>
            <a:pPr marL="22860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</a:rPr>
              <a:t> *Are there viable alternatives to this recommendation or consequences of not doing it? </a:t>
            </a:r>
            <a:endParaRPr dirty="0"/>
          </a:p>
        </p:txBody>
      </p:sp>
      <p:graphicFrame>
        <p:nvGraphicFramePr>
          <p:cNvPr id="80" name="Google Shape;80;p16" descr="Table showing questions to drive the decision making process. "/>
          <p:cNvGraphicFramePr/>
          <p:nvPr>
            <p:extLst>
              <p:ext uri="{D42A27DB-BD31-4B8C-83A1-F6EECF244321}">
                <p14:modId xmlns:p14="http://schemas.microsoft.com/office/powerpoint/2010/main" val="2665273845"/>
              </p:ext>
            </p:extLst>
          </p:nvPr>
        </p:nvGraphicFramePr>
        <p:xfrm>
          <a:off x="414775" y="2359725"/>
          <a:ext cx="4801425" cy="1645800"/>
        </p:xfrm>
        <a:graphic>
          <a:graphicData uri="http://schemas.openxmlformats.org/drawingml/2006/table">
            <a:tbl>
              <a:tblPr>
                <a:noFill/>
                <a:tableStyleId>{35655F6A-D1F8-4F73-B1A9-9568DEB5F969}</a:tableStyleId>
              </a:tblPr>
              <a:tblGrid>
                <a:gridCol w="363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Is 2 way integration with ctcLink required?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Yes/No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Is the functionality within scope of ctcLink Project?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Yes/No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Will the functionality be used or potentially used by all WACTC colleges?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Yes/No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What is the impact to all colleges if we don’t do it?*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High/Low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1" name="Google Shape;81;p16" descr="Diagram of ctcLink Current Integrations in the College Technology Ecosystems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3450" y="1202000"/>
            <a:ext cx="3700551" cy="3270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4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CampusCE Example</a:t>
            </a:r>
            <a:endParaRPr sz="2400"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159300" y="944875"/>
            <a:ext cx="5376900" cy="40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>
                <a:solidFill>
                  <a:schemeClr val="dk1"/>
                </a:solidFill>
              </a:rPr>
              <a:t>Background: </a:t>
            </a:r>
            <a:endParaRPr sz="1100" b="1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Part of remediation for ctcLink.  Original solution wasn’t acceptable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RFP for new solution:  CampusCE was chosen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Current status is:  Implementation and Integration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Implementation costs are included in ctcLink Project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</a:rPr>
              <a:t>Issue: Is CampusCE an Enterprise Solution? How should support be funded?</a:t>
            </a:r>
            <a:endParaRPr sz="1100" b="1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Ongoing costs of maintenance and operations is substantial for the entire system. Pricing was built on a system-wide adoption.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What are the characteristics of Enterprise System funded solutions?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How does the system fund ongoing costs in a fair/equitable manner?</a:t>
            </a:r>
            <a:endParaRPr sz="1100">
              <a:solidFill>
                <a:schemeClr val="dk1"/>
              </a:solidFill>
            </a:endParaRPr>
          </a:p>
          <a:p>
            <a:pPr marL="22860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88" name="Google Shape;88;p17" descr="Table showing criteria for decision making."/>
          <p:cNvGraphicFramePr/>
          <p:nvPr>
            <p:extLst>
              <p:ext uri="{D42A27DB-BD31-4B8C-83A1-F6EECF244321}">
                <p14:modId xmlns:p14="http://schemas.microsoft.com/office/powerpoint/2010/main" val="9662220"/>
              </p:ext>
            </p:extLst>
          </p:nvPr>
        </p:nvGraphicFramePr>
        <p:xfrm>
          <a:off x="159300" y="3283800"/>
          <a:ext cx="5284150" cy="1418845"/>
        </p:xfrm>
        <a:graphic>
          <a:graphicData uri="http://schemas.openxmlformats.org/drawingml/2006/table">
            <a:tbl>
              <a:tblPr>
                <a:noFill/>
                <a:tableStyleId>{35655F6A-D1F8-4F73-B1A9-9568DEB5F969}</a:tableStyleId>
              </a:tblPr>
              <a:tblGrid>
                <a:gridCol w="472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Is 2 way integration with ctcLink required?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Yes</a:t>
                      </a: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Is the functionality within scope of ctcLink Project?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Yes</a:t>
                      </a: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Will the functionality be used or potentially used by all WACTC colleges?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Yes</a:t>
                      </a: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What is the impact if not implemented (or funded centrally)?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/>
                        <a:t>High</a:t>
                      </a:r>
                      <a:endParaRPr sz="11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9" name="Google Shape;89;p17" descr="Diagram of ctcLink Current Integrations and the College Technology Ecosystems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3450" y="1506800"/>
            <a:ext cx="3700551" cy="3270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ctcLink and Accessibility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Background -Discussion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One Pager - Plan of Action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Lessons f</a:t>
            </a:r>
            <a:r>
              <a:rPr lang="en-US" dirty="0"/>
              <a:t>rom COVID</a:t>
            </a:r>
            <a:endParaRPr dirty="0"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How has the move to remote work/learning due to COVID-19 changed Higher Ed?</a:t>
            </a:r>
          </a:p>
          <a:p>
            <a:r>
              <a:rPr lang="en-US" dirty="0"/>
              <a:t>What do we want to keep doing? Best practices?</a:t>
            </a:r>
          </a:p>
          <a:p>
            <a:r>
              <a:rPr lang="en-US" dirty="0"/>
              <a:t>What are the considerations for future “strategic” technologies?</a:t>
            </a:r>
          </a:p>
          <a:p>
            <a:r>
              <a:rPr lang="en-US" dirty="0"/>
              <a:t>What has been resilient (adaptive) and what has been fragile during the COVID-19 crisis?</a:t>
            </a:r>
          </a:p>
          <a:p>
            <a:r>
              <a:rPr lang="en-US" dirty="0"/>
              <a:t>Are we using the “right” technologies?   (Security considerations, accessibility,  integration, etc.)</a:t>
            </a:r>
          </a:p>
          <a:p>
            <a:r>
              <a:rPr lang="en-US" dirty="0"/>
              <a:t>What specific technologies will/may be needed? Strategic recommendations at the system level?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027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00" y="47405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Areas of Focus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b="1" dirty="0">
                <a:solidFill>
                  <a:schemeClr val="dk1"/>
                </a:solidFill>
              </a:rPr>
              <a:t>Issue Briefs - One Pagers</a:t>
            </a:r>
            <a:endParaRPr sz="1200" b="1" dirty="0">
              <a:solidFill>
                <a:schemeClr val="dk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 dirty="0">
                <a:solidFill>
                  <a:schemeClr val="dk1"/>
                </a:solidFill>
              </a:rPr>
              <a:t>Issue / </a:t>
            </a:r>
            <a:r>
              <a:rPr lang="en-US" sz="1200" dirty="0">
                <a:solidFill>
                  <a:schemeClr val="dk1"/>
                </a:solidFill>
              </a:rPr>
              <a:t>Opportunity Briefs</a:t>
            </a: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 dirty="0">
                <a:solidFill>
                  <a:schemeClr val="dk1"/>
                </a:solidFill>
              </a:rPr>
              <a:t>Scope of the Issue</a:t>
            </a:r>
            <a:endParaRPr sz="1200" dirty="0">
              <a:solidFill>
                <a:schemeClr val="dk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 dirty="0">
                <a:solidFill>
                  <a:schemeClr val="dk1"/>
                </a:solidFill>
              </a:rPr>
              <a:t>Impact:  Why is it important to the WACTC System (Colleges)?</a:t>
            </a:r>
            <a:endParaRPr sz="1200" dirty="0">
              <a:solidFill>
                <a:schemeClr val="dk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 dirty="0">
                <a:solidFill>
                  <a:schemeClr val="dk1"/>
                </a:solidFill>
              </a:rPr>
              <a:t>Communications:  Who needs to be involved?  (Short RACI?)</a:t>
            </a:r>
            <a:endParaRPr sz="1200" dirty="0">
              <a:solidFill>
                <a:schemeClr val="dk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 dirty="0">
                <a:solidFill>
                  <a:schemeClr val="dk1"/>
                </a:solidFill>
              </a:rPr>
              <a:t>Recommendations:</a:t>
            </a:r>
            <a:endParaRPr sz="1200" dirty="0">
              <a:solidFill>
                <a:schemeClr val="dk1"/>
              </a:solidFill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</a:pPr>
            <a:r>
              <a:rPr lang="en" sz="1200" dirty="0">
                <a:solidFill>
                  <a:schemeClr val="dk1"/>
                </a:solidFill>
              </a:rPr>
              <a:t>What Policies/Procedures are Needed?</a:t>
            </a:r>
            <a:endParaRPr sz="1200" dirty="0">
              <a:solidFill>
                <a:schemeClr val="dk1"/>
              </a:solidFill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</a:pPr>
            <a:r>
              <a:rPr lang="en" sz="1200" dirty="0">
                <a:solidFill>
                  <a:schemeClr val="dk1"/>
                </a:solidFill>
              </a:rPr>
              <a:t>What Technologies are needed?</a:t>
            </a:r>
            <a:endParaRPr sz="1200" dirty="0">
              <a:solidFill>
                <a:schemeClr val="dk1"/>
              </a:solidFill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</a:pPr>
            <a:r>
              <a:rPr lang="en" sz="1200" dirty="0">
                <a:solidFill>
                  <a:schemeClr val="dk1"/>
                </a:solidFill>
              </a:rPr>
              <a:t>Timeline</a:t>
            </a:r>
            <a:endParaRPr sz="1200" dirty="0">
              <a:solidFill>
                <a:schemeClr val="dk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 dirty="0">
                <a:solidFill>
                  <a:schemeClr val="dk1"/>
                </a:solidFill>
              </a:rPr>
              <a:t>Conclusion - next actions, etc.</a:t>
            </a:r>
            <a:endParaRPr sz="1200"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b="1" dirty="0">
                <a:solidFill>
                  <a:schemeClr val="dk1"/>
                </a:solidFill>
              </a:rPr>
              <a:t>Standard Contract Processes</a:t>
            </a:r>
            <a:endParaRPr sz="1200" b="1" dirty="0">
              <a:solidFill>
                <a:schemeClr val="dk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 dirty="0">
                <a:solidFill>
                  <a:schemeClr val="dk1"/>
                </a:solidFill>
              </a:rPr>
              <a:t>Accessibility - Formal Testing</a:t>
            </a:r>
            <a:endParaRPr sz="1200" dirty="0">
              <a:solidFill>
                <a:schemeClr val="dk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 dirty="0">
                <a:solidFill>
                  <a:schemeClr val="dk1"/>
                </a:solidFill>
              </a:rPr>
              <a:t>Used or potentially used by all colleges?</a:t>
            </a:r>
            <a:endParaRPr sz="1200" dirty="0">
              <a:solidFill>
                <a:schemeClr val="dk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 dirty="0">
                <a:solidFill>
                  <a:schemeClr val="dk1"/>
                </a:solidFill>
              </a:rPr>
              <a:t>Analysis of impacts - centralized vs. local costs?</a:t>
            </a: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endParaRPr lang="en" sz="1200" b="1" dirty="0">
              <a:solidFill>
                <a:schemeClr val="dk1"/>
              </a:solidFill>
            </a:endParaRPr>
          </a:p>
          <a:p>
            <a:pPr indent="-304800">
              <a:buClr>
                <a:schemeClr val="dk1"/>
              </a:buClr>
              <a:buSzPts val="1200"/>
              <a:buChar char="○"/>
            </a:pPr>
            <a:r>
              <a:rPr lang="en-US" sz="1600" b="1">
                <a:solidFill>
                  <a:schemeClr val="dk1"/>
                </a:solidFill>
              </a:rPr>
              <a:t>Finalize </a:t>
            </a:r>
            <a:r>
              <a:rPr lang="en-US" sz="1600" b="1" dirty="0">
                <a:solidFill>
                  <a:schemeClr val="dk1"/>
                </a:solidFill>
              </a:rPr>
              <a:t>Charter and Committee Work Processes</a:t>
            </a: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endParaRPr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632</Words>
  <Application>Microsoft Office PowerPoint</Application>
  <PresentationFormat>On-screen Show (16:9)</PresentationFormat>
  <Paragraphs>118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Strategic Technology Advisory Committee</vt:lpstr>
      <vt:lpstr>Strategic Goals and Strategies</vt:lpstr>
      <vt:lpstr>Current Priority Issues</vt:lpstr>
      <vt:lpstr>Framework for Recommendations</vt:lpstr>
      <vt:lpstr>CampusCE Example</vt:lpstr>
      <vt:lpstr>ctcLink and Accessibility</vt:lpstr>
      <vt:lpstr>Lessons from COVID</vt:lpstr>
      <vt:lpstr>Other Areas of Focus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Technology Advisory Committee</dc:title>
  <dc:creator>Grant Rodeheaver</dc:creator>
  <cp:lastModifiedBy>Marilyn Varela</cp:lastModifiedBy>
  <cp:revision>12</cp:revision>
  <dcterms:modified xsi:type="dcterms:W3CDTF">2020-07-06T16:44:16Z</dcterms:modified>
</cp:coreProperties>
</file>