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5"/>
  </p:sldMasterIdLst>
  <p:notesMasterIdLst>
    <p:notesMasterId r:id="rId18"/>
  </p:notesMasterIdLst>
  <p:handoutMasterIdLst>
    <p:handoutMasterId r:id="rId19"/>
  </p:handoutMasterIdLst>
  <p:sldIdLst>
    <p:sldId id="274" r:id="rId6"/>
    <p:sldId id="286" r:id="rId7"/>
    <p:sldId id="278" r:id="rId8"/>
    <p:sldId id="279" r:id="rId9"/>
    <p:sldId id="276" r:id="rId10"/>
    <p:sldId id="273" r:id="rId11"/>
    <p:sldId id="275" r:id="rId12"/>
    <p:sldId id="261" r:id="rId13"/>
    <p:sldId id="280" r:id="rId14"/>
    <p:sldId id="282" r:id="rId15"/>
    <p:sldId id="283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89DB9-FF7E-4CF3-A9F5-2FEAD53E9A8C}" v="1" dt="2023-09-29T17:43:28.410"/>
    <p1510:client id="{4627B4CC-6CB3-27ED-98CD-F305A8961E4E}" v="48" dt="2023-09-29T18:00:24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4" autoAdjust="0"/>
    <p:restoredTop sz="82021" autoAdjust="0"/>
  </p:normalViewPr>
  <p:slideViewPr>
    <p:cSldViewPr snapToGrid="0">
      <p:cViewPr varScale="1">
        <p:scale>
          <a:sx n="93" d="100"/>
          <a:sy n="93" d="100"/>
        </p:scale>
        <p:origin x="117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7D8E9-3331-4291-9F17-3FF41B935400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0C177-458E-4ECB-97EC-7EDCBA19D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3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DBB64-96D6-42B0-8680-D8E44BBF474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84A02-D147-49A8-A06D-A5C08FF6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7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Think-pair-share –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think: about the prompts that most resonate with you;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pair: with one other person;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share: what you're comfortable sharing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8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0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1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6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Triangle Patter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/>
          <a:stretch/>
        </p:blipFill>
        <p:spPr>
          <a:xfrm>
            <a:off x="2317813" y="0"/>
            <a:ext cx="6829477" cy="37499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69888" y="3863685"/>
            <a:ext cx="8336975" cy="999259"/>
          </a:xfrm>
          <a:prstGeom prst="rect">
            <a:avLst/>
          </a:prstGeom>
        </p:spPr>
        <p:txBody>
          <a:bodyPr/>
          <a:lstStyle>
            <a:lvl1pPr>
              <a:defRPr sz="4800" cap="all" baseline="0">
                <a:solidFill>
                  <a:srgbClr val="003764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608" y="4976665"/>
            <a:ext cx="8388928" cy="6790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00" b="0" i="0" baseline="0">
                <a:solidFill>
                  <a:srgbClr val="003764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69888" y="5769402"/>
            <a:ext cx="4614862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dirty="0"/>
              <a:t>Presenter(s)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285463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764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D050C99A-C753-4499-A91D-5F42026EA8F2}" type="datetime1">
              <a:rPr lang="en-US" smtClean="0"/>
              <a:t>10/2/2023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2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476958"/>
            <a:ext cx="7886700" cy="611619"/>
          </a:xfrm>
          <a:prstGeom prst="rect">
            <a:avLst/>
          </a:prstGeom>
        </p:spPr>
        <p:txBody>
          <a:bodyPr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 dirty="0"/>
              <a:t>Final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265367"/>
            <a:ext cx="7886700" cy="3428855"/>
          </a:xfrm>
          <a:prstGeom prst="rect">
            <a:avLst/>
          </a:prstGeom>
        </p:spPr>
        <p:txBody>
          <a:bodyPr/>
          <a:lstStyle>
            <a:lvl1pPr marL="457200" marR="0" indent="-45720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rgbClr val="003764"/>
                </a:solidFill>
              </a:defRPr>
            </a:lvl1pPr>
            <a:lvl2pPr marL="342884" indent="0">
              <a:buNone/>
              <a:defRPr>
                <a:solidFill>
                  <a:srgbClr val="003764"/>
                </a:solidFill>
              </a:defRPr>
            </a:lvl2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Always use a Final Slide in order to include the Creative Commons footer language in the presentation.</a:t>
            </a:r>
            <a:br>
              <a:rPr lang="en-US" dirty="0"/>
            </a:br>
            <a:r>
              <a:rPr lang="en-US" dirty="0"/>
              <a:t>Ideas for the slide: Contact information; “Thank you;” “Questions?”</a:t>
            </a:r>
          </a:p>
        </p:txBody>
      </p:sp>
      <p:pic>
        <p:nvPicPr>
          <p:cNvPr id="14" name="Picture 13" descr="CC. Creative Commons license, attribution alone">
            <a:extLst>
              <a:ext uri="{FF2B5EF4-FFF2-40B4-BE49-F238E27FC236}">
                <a16:creationId xmlns:a16="http://schemas.microsoft.com/office/drawing/2014/main" id="{55C0BD8F-0D00-4252-96EA-53CD70683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650" y="6399147"/>
            <a:ext cx="835224" cy="298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9A014E-7345-4161-B6F8-70E7EA234759}"/>
              </a:ext>
            </a:extLst>
          </p:cNvPr>
          <p:cNvSpPr txBox="1"/>
          <p:nvPr userDrawn="1"/>
        </p:nvSpPr>
        <p:spPr>
          <a:xfrm>
            <a:off x="1454322" y="6445499"/>
            <a:ext cx="378496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i="1" dirty="0">
                <a:solidFill>
                  <a:schemeClr val="bg1">
                    <a:lumMod val="50000"/>
                  </a:schemeClr>
                </a:solidFill>
              </a:rPr>
              <a:t>Note: All material licensed under Creative Commons Attribution 4.0 International License.</a:t>
            </a:r>
          </a:p>
        </p:txBody>
      </p:sp>
      <p:sp>
        <p:nvSpPr>
          <p:cNvPr id="13" name="Rectangle 12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0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mmunity and Technical Colleges. Washington State Boar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6860" y="1549936"/>
            <a:ext cx="8336975" cy="797070"/>
          </a:xfrm>
          <a:prstGeom prst="rect">
            <a:avLst/>
          </a:prstGeom>
        </p:spPr>
        <p:txBody>
          <a:bodyPr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6860" y="2415155"/>
            <a:ext cx="8336975" cy="3757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F79CB6C7-AD96-437F-A75B-A1987D8D9ACA}" type="datetime1">
              <a:rPr lang="en-US" smtClean="0"/>
              <a:t>10/2/2023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6245" y="6483926"/>
            <a:ext cx="467590" cy="237549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8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2468" y="1709744"/>
            <a:ext cx="8270588" cy="2852737"/>
          </a:xfrm>
          <a:prstGeom prst="rect">
            <a:avLst/>
          </a:prstGeom>
        </p:spPr>
        <p:txBody>
          <a:bodyPr anchor="b"/>
          <a:lstStyle>
            <a:lvl1pPr>
              <a:defRPr sz="48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82468" y="4589469"/>
            <a:ext cx="827058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3764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0E68BEF8-F67A-4B64-B2F2-CC4AA048128C}" type="datetime1">
              <a:rPr lang="en-US" smtClean="0"/>
              <a:t>10/2/2023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4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22561" y="1462241"/>
            <a:ext cx="8534403" cy="719850"/>
          </a:xfrm>
          <a:prstGeom prst="rect">
            <a:avLst/>
          </a:prstGeom>
        </p:spPr>
        <p:txBody>
          <a:bodyPr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2561" y="2400300"/>
            <a:ext cx="4014357" cy="39693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759271" y="2400304"/>
            <a:ext cx="4197693" cy="396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1001848F-E7F6-4E55-B1DE-CC691BBD4F09}" type="datetime1">
              <a:rPr lang="en-US" smtClean="0"/>
              <a:t>10/2/2023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8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3" name="Picture 12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4063"/>
            <a:ext cx="4067706" cy="148179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7276" y="1485854"/>
            <a:ext cx="8335388" cy="736311"/>
          </a:xfrm>
          <a:prstGeom prst="rect">
            <a:avLst/>
          </a:prstGeom>
        </p:spPr>
        <p:txBody>
          <a:bodyPr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07278" y="2385434"/>
            <a:ext cx="4002378" cy="5248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3764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07278" y="3003840"/>
            <a:ext cx="4002378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0207" y="2385430"/>
            <a:ext cx="4052457" cy="5248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3764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4790207" y="3003840"/>
            <a:ext cx="4052457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E48A247-4D0D-4017-954A-CBEE1B524F16}" type="datetime1">
              <a:rPr lang="en-US" smtClean="0"/>
              <a:t>10/2/2023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6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9" name="Picture 8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0327" y="1457982"/>
            <a:ext cx="8302337" cy="786457"/>
          </a:xfrm>
          <a:prstGeom prst="rect">
            <a:avLst/>
          </a:prstGeom>
        </p:spPr>
        <p:txBody>
          <a:bodyPr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3F43D62C-E4AB-4F6C-BB6E-7C3A3BBC5E2B}" type="datetime1">
              <a:rPr lang="en-US" smtClean="0"/>
              <a:t>10/2/2023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0" name="Picture 9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8" name="Rectangle 7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2275FF0-9E97-4E0A-B533-109FB6621FD2}" type="datetime1">
              <a:rPr lang="en-US" smtClean="0"/>
              <a:t>10/2/2023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0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494" y="1385541"/>
            <a:ext cx="3160715" cy="1409614"/>
          </a:xfrm>
          <a:prstGeom prst="rect">
            <a:avLst/>
          </a:prstGeom>
        </p:spPr>
        <p:txBody>
          <a:bodyPr anchor="b"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494" y="2888673"/>
            <a:ext cx="3160715" cy="34923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764"/>
                </a:solidFill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63540" y="1569027"/>
            <a:ext cx="5041469" cy="481202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764"/>
                </a:solidFill>
              </a:defRPr>
            </a:lvl1pPr>
            <a:lvl2pPr>
              <a:defRPr sz="2800">
                <a:solidFill>
                  <a:srgbClr val="003764"/>
                </a:solidFill>
              </a:defRPr>
            </a:lvl2pPr>
            <a:lvl3pPr>
              <a:defRPr sz="2400">
                <a:solidFill>
                  <a:srgbClr val="003764"/>
                </a:solidFill>
              </a:defRPr>
            </a:lvl3pPr>
            <a:lvl4pPr>
              <a:defRPr sz="2000">
                <a:solidFill>
                  <a:srgbClr val="003764"/>
                </a:solidFill>
              </a:defRPr>
            </a:lvl4pPr>
            <a:lvl5pPr>
              <a:defRPr sz="2000">
                <a:solidFill>
                  <a:srgbClr val="00376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A3C062AC-1CC2-40A8-B531-F2154AC26E35}" type="datetime1">
              <a:rPr lang="en-US" smtClean="0"/>
              <a:t>10/2/2023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3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4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0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3370" y="1385541"/>
            <a:ext cx="3358139" cy="1409614"/>
          </a:xfrm>
          <a:prstGeom prst="rect">
            <a:avLst/>
          </a:prstGeom>
        </p:spPr>
        <p:txBody>
          <a:bodyPr anchor="b"/>
          <a:lstStyle>
            <a:lvl1pPr>
              <a:defRPr sz="35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370" y="2888673"/>
            <a:ext cx="3358139" cy="3542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764"/>
                </a:solidFill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024047" y="1569026"/>
            <a:ext cx="4839398" cy="4862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764"/>
                </a:solidFill>
              </a:defRPr>
            </a:lvl1pPr>
            <a:lvl2pPr>
              <a:defRPr sz="2800">
                <a:solidFill>
                  <a:srgbClr val="003764"/>
                </a:solidFill>
              </a:defRPr>
            </a:lvl2pPr>
            <a:lvl3pPr>
              <a:defRPr sz="2400">
                <a:solidFill>
                  <a:srgbClr val="003764"/>
                </a:solidFill>
              </a:defRPr>
            </a:lvl3pPr>
            <a:lvl4pPr>
              <a:defRPr sz="2000">
                <a:solidFill>
                  <a:srgbClr val="003764"/>
                </a:solidFill>
              </a:defRPr>
            </a:lvl4pPr>
            <a:lvl5pPr>
              <a:defRPr sz="2000">
                <a:solidFill>
                  <a:srgbClr val="00376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 userDrawn="1"/>
        </p:nvSpPr>
        <p:spPr>
          <a:xfrm>
            <a:off x="0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6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06EA93EB-E55E-4DBB-B6AA-C54A9BA5E4A4}" type="datetime1">
              <a:rPr lang="en-US" smtClean="0"/>
              <a:t>10/2/2023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6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6" y="6529852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DEE5BC03-7CE3-4FE3-BC0A-0ACCA8AC1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4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33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51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7LAREnU8w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durden@sbctc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125" y="3331780"/>
            <a:ext cx="8912772" cy="1860330"/>
          </a:xfrm>
        </p:spPr>
        <p:txBody>
          <a:bodyPr/>
          <a:lstStyle/>
          <a:p>
            <a:r>
              <a:rPr lang="en-US" sz="4000" dirty="0"/>
              <a:t>Fall 2023 </a:t>
            </a:r>
            <a:br>
              <a:rPr lang="en-US" sz="4000" dirty="0"/>
            </a:br>
            <a:r>
              <a:rPr lang="en-US" sz="4000" dirty="0"/>
              <a:t>Adult Education Advisory Council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2949" y="4581991"/>
            <a:ext cx="5361839" cy="758825"/>
          </a:xfrm>
        </p:spPr>
        <p:txBody>
          <a:bodyPr/>
          <a:lstStyle/>
          <a:p>
            <a:r>
              <a:rPr lang="en-US" dirty="0"/>
              <a:t>10.9.2023</a:t>
            </a:r>
          </a:p>
          <a:p>
            <a:r>
              <a:rPr lang="en-US" dirty="0"/>
              <a:t>Clark College</a:t>
            </a:r>
          </a:p>
        </p:txBody>
      </p:sp>
    </p:spTree>
    <p:extLst>
      <p:ext uri="{BB962C8B-B14F-4D97-AF65-F5344CB8AC3E}">
        <p14:creationId xmlns:p14="http://schemas.microsoft.com/office/powerpoint/2010/main" val="230079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53" y="3057850"/>
            <a:ext cx="4463128" cy="742299"/>
          </a:xfrm>
        </p:spPr>
        <p:txBody>
          <a:bodyPr/>
          <a:lstStyle/>
          <a:p>
            <a:r>
              <a:rPr lang="en-US" sz="3600" dirty="0"/>
              <a:t>Legislative Update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E3077-1EC6-4554-84A2-714B0EA9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3921141"/>
            <a:ext cx="2504440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2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4393" y="4261810"/>
            <a:ext cx="4381848" cy="813419"/>
          </a:xfrm>
        </p:spPr>
        <p:txBody>
          <a:bodyPr/>
          <a:lstStyle/>
          <a:p>
            <a:r>
              <a:rPr lang="en-US" sz="3600" dirty="0"/>
              <a:t>Business Meeting 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D5DD0-945A-47E7-9C98-1DE22CF71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314452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512" y="3738261"/>
            <a:ext cx="8336975" cy="549259"/>
          </a:xfrm>
        </p:spPr>
        <p:txBody>
          <a:bodyPr/>
          <a:lstStyle/>
          <a:p>
            <a:pPr algn="ctr"/>
            <a:r>
              <a:rPr lang="en-US" sz="3600" dirty="0"/>
              <a:t>Committee Breakouts/Report Out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1502A-59F7-42A8-B1C2-D6318DF00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4287520"/>
            <a:ext cx="4226560" cy="23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4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BFFF-696D-46EE-9338-B496398C1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 Capacity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D4A2-5E74-459C-AF4C-D5124A14F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2265680"/>
            <a:ext cx="7715595" cy="4455795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Gifts I can give to my community</a:t>
            </a:r>
          </a:p>
          <a:p>
            <a:pPr marL="0" indent="0">
              <a:buNone/>
            </a:pPr>
            <a:r>
              <a:rPr lang="en-US" dirty="0"/>
              <a:t>Gifts of the Head (Things I know something about and would enjoy talking about with others, e.g., art, history, movies, birds. </a:t>
            </a:r>
          </a:p>
          <a:p>
            <a:pPr marL="0" indent="0">
              <a:buNone/>
            </a:pPr>
            <a:r>
              <a:rPr lang="en-US" dirty="0"/>
              <a:t>Gifts of the Hands (Things or skills I know how to do and would like to shar with others, e.g., carpentry, sports, gardening, cooking). </a:t>
            </a:r>
          </a:p>
          <a:p>
            <a:pPr marL="0" indent="0">
              <a:buNone/>
            </a:pPr>
            <a:r>
              <a:rPr lang="en-US" dirty="0"/>
              <a:t>Gifts of the Heart (Things I care deeply about, e.g., protections of the environment, civic life, children).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ED27B-8656-4382-AE1B-98F1168A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633F9-83B1-444E-82F7-EF1CCB8B0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2865310"/>
            <a:ext cx="772160" cy="91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6DEB9-0FF8-4729-85BF-337823A42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4" y="4080369"/>
            <a:ext cx="971232" cy="1152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BE5E2-417F-443D-BD76-494578271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6" y="5517019"/>
            <a:ext cx="847108" cy="7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6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0BD3-BA7E-489D-BFE2-EC9BFF7D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BEdA Student Spotlight</a:t>
            </a:r>
          </a:p>
        </p:txBody>
      </p:sp>
      <p:pic>
        <p:nvPicPr>
          <p:cNvPr id="5" name="Online Media 4" title="David Koch - Transformation">
            <a:hlinkClick r:id="" action="ppaction://media"/>
            <a:extLst>
              <a:ext uri="{FF2B5EF4-FFF2-40B4-BE49-F238E27FC236}">
                <a16:creationId xmlns:a16="http://schemas.microsoft.com/office/drawing/2014/main" id="{B4287FC9-AA9C-4ADA-B313-57A2F17E104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1681" y="2271001"/>
            <a:ext cx="6356788" cy="35756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BA54-A1FE-4A21-877F-F35065D6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4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6A51-B655-4057-8477-581D16B6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Clark College New Arrival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DCAC-5FF7-4C04-A82A-CC2D77177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FC4E1-F8A1-4615-A621-6EB0E1D9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5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9887" y="5590984"/>
            <a:ext cx="5361839" cy="758825"/>
          </a:xfrm>
        </p:spPr>
        <p:txBody>
          <a:bodyPr/>
          <a:lstStyle/>
          <a:p>
            <a:r>
              <a:rPr lang="en-US" dirty="0"/>
              <a:t>Will Durden</a:t>
            </a:r>
          </a:p>
          <a:p>
            <a:r>
              <a:rPr lang="en-US" dirty="0"/>
              <a:t>Director, Basic Education for Adults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0608" y="4575226"/>
            <a:ext cx="8388928" cy="679016"/>
          </a:xfrm>
        </p:spPr>
        <p:txBody>
          <a:bodyPr/>
          <a:lstStyle/>
          <a:p>
            <a:r>
              <a:rPr lang="en-US" dirty="0"/>
              <a:t>Fall 2023 Adult Education Advisory Council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9888" y="3863685"/>
            <a:ext cx="8336975" cy="679017"/>
          </a:xfrm>
        </p:spPr>
        <p:txBody>
          <a:bodyPr/>
          <a:lstStyle/>
          <a:p>
            <a:r>
              <a:rPr lang="en-US" sz="3600" dirty="0"/>
              <a:t>Basic Education for adults update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780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E7E6-88AF-3FDD-B3DF-435B75A6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education for adults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1279-8624-9818-1D51-6F3CC111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dirty="0"/>
              <a:t>Fall enrollment</a:t>
            </a:r>
          </a:p>
          <a:p>
            <a:pPr>
              <a:lnSpc>
                <a:spcPct val="150000"/>
              </a:lnSpc>
            </a:pPr>
            <a:r>
              <a:rPr lang="en-US" dirty="0"/>
              <a:t>Testing alternatives</a:t>
            </a:r>
          </a:p>
          <a:p>
            <a:pPr>
              <a:lnSpc>
                <a:spcPct val="150000"/>
              </a:lnSpc>
            </a:pPr>
            <a:r>
              <a:rPr lang="en-US" dirty="0"/>
              <a:t>Planning Grant Proposal with Community College Research Center</a:t>
            </a:r>
          </a:p>
          <a:p>
            <a:pPr>
              <a:lnSpc>
                <a:spcPct val="150000"/>
              </a:lnSpc>
            </a:pPr>
            <a:r>
              <a:rPr lang="en-US" dirty="0"/>
              <a:t>New Data System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9BF0F-8C79-87DC-AE61-B885B6D4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6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E7E6-88AF-3FDD-B3DF-435B75A6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education for adults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1279-8624-9818-1D51-6F3CC111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sz="3200" dirty="0"/>
              <a:t>Ability to Benefit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Digital Equity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Professional Development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Corrections Education Associate Director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9BF0F-8C79-87DC-AE61-B885B6D4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1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Will Durden</a:t>
            </a:r>
          </a:p>
          <a:p>
            <a:pPr marL="0" indent="0">
              <a:buNone/>
            </a:pPr>
            <a:r>
              <a:rPr lang="en-US" sz="2400" dirty="0"/>
              <a:t>Director, Basic Education for Adults</a:t>
            </a:r>
          </a:p>
          <a:p>
            <a:pPr marL="0" indent="0">
              <a:buNone/>
            </a:pPr>
            <a:r>
              <a:rPr lang="en-US" sz="2400" dirty="0"/>
              <a:t>State Board for Community and Technical Colleges</a:t>
            </a:r>
          </a:p>
          <a:p>
            <a:pPr marL="0" indent="0">
              <a:buNone/>
            </a:pPr>
            <a:r>
              <a:rPr lang="en-US" sz="2400" dirty="0"/>
              <a:t>360.704.4323 (work)| 503.961.3306 (cell) </a:t>
            </a:r>
            <a:r>
              <a:rPr lang="en-US" sz="2400" dirty="0">
                <a:hlinkClick r:id="rId3"/>
              </a:rPr>
              <a:t>wdurden@sbctc.edu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28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512" y="5597541"/>
            <a:ext cx="8336975" cy="999259"/>
          </a:xfrm>
        </p:spPr>
        <p:txBody>
          <a:bodyPr/>
          <a:lstStyle/>
          <a:p>
            <a:pPr algn="ctr"/>
            <a:r>
              <a:rPr lang="en-US" sz="3600" dirty="0"/>
              <a:t>CBS/ AEAC Membership </a:t>
            </a:r>
            <a:br>
              <a:rPr lang="en-US" sz="3600" dirty="0"/>
            </a:br>
            <a:r>
              <a:rPr lang="en-US" sz="3600" dirty="0"/>
              <a:t>Industry update</a:t>
            </a:r>
            <a:endParaRPr lang="en-US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46CAA5-C010-4C7B-B43B-B64145851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2859087"/>
            <a:ext cx="45720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BCTC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CTC PowerPoint template.potx [Read-Only]" id="{593F5F8B-4399-4147-9FEF-2B6169C5BB8B}" vid="{E219C535-1A7E-4A51-81D4-C4A9E9E96F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01EAAAF5A9A14C98C32A8D7B77B290" ma:contentTypeVersion="4" ma:contentTypeDescription="Create a new document." ma:contentTypeScope="" ma:versionID="e364fc523c39ff84877964d62bb0c69e">
  <xsd:schema xmlns:xsd="http://www.w3.org/2001/XMLSchema" xmlns:xs="http://www.w3.org/2001/XMLSchema" xmlns:p="http://schemas.microsoft.com/office/2006/metadata/properties" xmlns:ns1="http://schemas.microsoft.com/sharepoint/v3" xmlns:ns2="686bc730-dfb5-4557-ac43-64e2aeb71117" xmlns:ns3="dbb9891f-5342-44b3-9004-2472729e727f" xmlns:ns4="http://schemas.microsoft.com/sharepoint/v4" targetNamespace="http://schemas.microsoft.com/office/2006/metadata/properties" ma:root="true" ma:fieldsID="b59568911a8627c463a330b5927c98aa" ns1:_="" ns2:_="" ns3:_="" ns4:_="">
    <xsd:import namespace="http://schemas.microsoft.com/sharepoint/v3"/>
    <xsd:import namespace="686bc730-dfb5-4557-ac43-64e2aeb71117"/>
    <xsd:import namespace="dbb9891f-5342-44b3-9004-2472729e727f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nu_x0020_Group" minOccurs="0"/>
                <xsd:element ref="ns2:Category" minOccurs="0"/>
                <xsd:element ref="ns2:Content_x0020_Owner" minOccurs="0"/>
                <xsd:element ref="ns1:PublishingStartDate" minOccurs="0"/>
                <xsd:element ref="ns1:PublishingExpirationDate" minOccurs="0"/>
                <xsd:element ref="ns3:_dlc_DocId" minOccurs="0"/>
                <xsd:element ref="ns3:_dlc_DocIdUrl" minOccurs="0"/>
                <xsd:element ref="ns3:_dlc_DocIdPersistId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bc730-dfb5-4557-ac43-64e2aeb71117" elementFormDefault="qualified">
    <xsd:import namespace="http://schemas.microsoft.com/office/2006/documentManagement/types"/>
    <xsd:import namespace="http://schemas.microsoft.com/office/infopath/2007/PartnerControls"/>
    <xsd:element name="Menu_x0020_Group" ma:index="2" nillable="true" ma:displayName="Menu Group" ma:default="Publications &amp; Printing" ma:format="Dropdown" ma:internalName="Menu_x0020_Group" ma:readOnly="false">
      <xsd:simpleType>
        <xsd:restriction base="dms:Choice">
          <xsd:enumeration value="Publications &amp; Printing"/>
        </xsd:restriction>
      </xsd:simpleType>
    </xsd:element>
    <xsd:element name="Category" ma:index="3" nillable="true" ma:displayName="Category" ma:format="Dropdown" ma:internalName="Category">
      <xsd:simpleType>
        <xsd:restriction base="dms:Choice">
          <xsd:enumeration value="Agency Issue Briefs"/>
          <xsd:enumeration value="Business Cards"/>
          <xsd:enumeration value="Name Badges"/>
          <xsd:enumeration value="Logos"/>
          <xsd:enumeration value="SBCTC Templates"/>
          <xsd:enumeration value="Style Guide"/>
        </xsd:restriction>
      </xsd:simpleType>
    </xsd:element>
    <xsd:element name="Content_x0020_Owner" ma:index="10" nillable="true" ma:displayName="Content Owner" ma:list="UserInfo" ma:SharePointGroup="0" ma:internalName="Content_x0020_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9891f-5342-44b3-9004-2472729e727f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_x0020_Owner xmlns="686bc730-dfb5-4557-ac43-64e2aeb71117">
      <UserInfo>
        <DisplayName>Katie Rose</DisplayName>
        <AccountId>178</AccountId>
        <AccountType/>
      </UserInfo>
    </Content_x0020_Owner>
    <Menu_x0020_Group xmlns="686bc730-dfb5-4557-ac43-64e2aeb71117">Publications &amp; Printing</Menu_x0020_Group>
    <PublishingExpirationDate xmlns="http://schemas.microsoft.com/sharepoint/v3" xsi:nil="true"/>
    <PublishingStartDate xmlns="http://schemas.microsoft.com/sharepoint/v3" xsi:nil="true"/>
    <Category xmlns="686bc730-dfb5-4557-ac43-64e2aeb71117">SBCTC Templates</Category>
    <_dlc_DocId xmlns="dbb9891f-5342-44b3-9004-2472729e727f">Z7X6SQ3F62JH-64-34</_dlc_DocId>
    <_dlc_DocIdUrl xmlns="dbb9891f-5342-44b3-9004-2472729e727f">
      <Url>https://portal.sbctc.edu/sites/Intranet/publications/_layouts/15/DocIdRedir.aspx?ID=Z7X6SQ3F62JH-64-34</Url>
      <Description>Z7X6SQ3F62JH-64-34</Description>
    </_dlc_DocIdUrl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0747946-459B-40A4-8E84-7072A61505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6bc730-dfb5-4557-ac43-64e2aeb71117"/>
    <ds:schemaRef ds:uri="dbb9891f-5342-44b3-9004-2472729e727f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E33878-163B-4CF7-A17D-6FCF9FD16388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bb9891f-5342-44b3-9004-2472729e727f"/>
    <ds:schemaRef ds:uri="http://schemas.microsoft.com/sharepoint/v4"/>
    <ds:schemaRef ds:uri="686bc730-dfb5-4557-ac43-64e2aeb71117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5655C31-FF9D-4BAE-B47A-D21E3BFC3FA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FAAAD1-D526-4A54-B121-15C9801A2AE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263</Words>
  <Application>Microsoft Office PowerPoint</Application>
  <PresentationFormat>On-screen Show (4:3)</PresentationFormat>
  <Paragraphs>50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Office Theme</vt:lpstr>
      <vt:lpstr>Fall 2023  Adult Education Advisory Council </vt:lpstr>
      <vt:lpstr>Personal Capacity Inventory</vt:lpstr>
      <vt:lpstr>BEdA Student Spotlight</vt:lpstr>
      <vt:lpstr>Clark College New Arrival Panel</vt:lpstr>
      <vt:lpstr>Basic Education for adults update</vt:lpstr>
      <vt:lpstr>Basic education for adults update</vt:lpstr>
      <vt:lpstr>Basic education for adults update</vt:lpstr>
      <vt:lpstr>Questions</vt:lpstr>
      <vt:lpstr>CBS/ AEAC Membership  Industry update</vt:lpstr>
      <vt:lpstr>Legislative Update    </vt:lpstr>
      <vt:lpstr>Business Meeting </vt:lpstr>
      <vt:lpstr>Committee Breakouts/Report 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SBCTC PowerPoint template</dc:title>
  <dc:creator>Katie Rose</dc:creator>
  <cp:lastModifiedBy>Christy Lowder</cp:lastModifiedBy>
  <cp:revision>58</cp:revision>
  <dcterms:created xsi:type="dcterms:W3CDTF">2018-01-12T19:00:58Z</dcterms:created>
  <dcterms:modified xsi:type="dcterms:W3CDTF">2023-10-02T22:23:37Z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0x0101007301EAAAF5A9A14C98C32A8D7B77B290</vt:lpwstr>
  </property>
  <property fmtid="{D5CDD505-2E9C-101B-9397-08002B2CF9AE}" pid="3" name="_dlc_DocIdItemGuid">
    <vt:lpwstr>22b9c358-7a7a-45ca-97aa-89f0abcf0fca</vt:lpwstr>
  </property>
</Properties>
</file>